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297" r:id="rId2"/>
    <p:sldId id="278" r:id="rId3"/>
    <p:sldId id="279" r:id="rId4"/>
    <p:sldId id="300" r:id="rId5"/>
    <p:sldId id="301" r:id="rId6"/>
    <p:sldId id="302" r:id="rId7"/>
    <p:sldId id="263" r:id="rId8"/>
    <p:sldId id="305" r:id="rId9"/>
    <p:sldId id="258" r:id="rId10"/>
    <p:sldId id="295" r:id="rId11"/>
    <p:sldId id="306" r:id="rId12"/>
    <p:sldId id="296" r:id="rId13"/>
    <p:sldId id="291" r:id="rId14"/>
    <p:sldId id="298" r:id="rId15"/>
    <p:sldId id="294" r:id="rId16"/>
    <p:sldId id="307" r:id="rId17"/>
    <p:sldId id="308" r:id="rId18"/>
    <p:sldId id="309" r:id="rId19"/>
    <p:sldId id="303" r:id="rId20"/>
    <p:sldId id="304" r:id="rId21"/>
    <p:sldId id="299" r:id="rId22"/>
    <p:sldId id="266" r:id="rId23"/>
    <p:sldId id="270" r:id="rId24"/>
    <p:sldId id="286" r:id="rId25"/>
    <p:sldId id="287" r:id="rId26"/>
    <p:sldId id="285" r:id="rId27"/>
    <p:sldId id="288" r:id="rId28"/>
    <p:sldId id="289" r:id="rId29"/>
    <p:sldId id="268" r:id="rId30"/>
    <p:sldId id="272" r:id="rId31"/>
    <p:sldId id="273" r:id="rId32"/>
    <p:sldId id="271" r:id="rId33"/>
    <p:sldId id="259" r:id="rId3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33" tIns="45717" rIns="91433" bIns="45717" rtlCol="0"/>
          <a:lstStyle>
            <a:lvl1pPr algn="l">
              <a:defRPr sz="1200"/>
            </a:lvl1pPr>
          </a:lstStyle>
          <a:p>
            <a:endParaRPr lang="en-GB"/>
          </a:p>
        </p:txBody>
      </p:sp>
      <p:sp>
        <p:nvSpPr>
          <p:cNvPr id="3" name="Date Placeholder 2"/>
          <p:cNvSpPr>
            <a:spLocks noGrp="1"/>
          </p:cNvSpPr>
          <p:nvPr>
            <p:ph type="dt" sz="quarter" idx="1"/>
          </p:nvPr>
        </p:nvSpPr>
        <p:spPr>
          <a:xfrm>
            <a:off x="3849689" y="0"/>
            <a:ext cx="2946400" cy="496888"/>
          </a:xfrm>
          <a:prstGeom prst="rect">
            <a:avLst/>
          </a:prstGeom>
        </p:spPr>
        <p:txBody>
          <a:bodyPr vert="horz" lIns="91433" tIns="45717" rIns="91433" bIns="45717" rtlCol="0"/>
          <a:lstStyle>
            <a:lvl1pPr algn="r">
              <a:defRPr sz="1200"/>
            </a:lvl1pPr>
          </a:lstStyle>
          <a:p>
            <a:fld id="{D54F605C-590F-40C1-A902-A7E892BF36EB}" type="datetimeFigureOut">
              <a:rPr lang="en-GB" smtClean="0"/>
              <a:t>09/12/2019</a:t>
            </a:fld>
            <a:endParaRPr lang="en-GB"/>
          </a:p>
        </p:txBody>
      </p:sp>
      <p:sp>
        <p:nvSpPr>
          <p:cNvPr id="4" name="Footer Placeholder 3"/>
          <p:cNvSpPr>
            <a:spLocks noGrp="1"/>
          </p:cNvSpPr>
          <p:nvPr>
            <p:ph type="ftr" sz="quarter" idx="2"/>
          </p:nvPr>
        </p:nvSpPr>
        <p:spPr>
          <a:xfrm>
            <a:off x="0" y="9428164"/>
            <a:ext cx="2946400" cy="496887"/>
          </a:xfrm>
          <a:prstGeom prst="rect">
            <a:avLst/>
          </a:prstGeom>
        </p:spPr>
        <p:txBody>
          <a:bodyPr vert="horz" lIns="91433" tIns="45717" rIns="91433" bIns="45717" rtlCol="0" anchor="b"/>
          <a:lstStyle>
            <a:lvl1pPr algn="l">
              <a:defRPr sz="1200"/>
            </a:lvl1pPr>
          </a:lstStyle>
          <a:p>
            <a:endParaRPr lang="en-GB"/>
          </a:p>
        </p:txBody>
      </p:sp>
      <p:sp>
        <p:nvSpPr>
          <p:cNvPr id="5" name="Slide Number Placeholder 4"/>
          <p:cNvSpPr>
            <a:spLocks noGrp="1"/>
          </p:cNvSpPr>
          <p:nvPr>
            <p:ph type="sldNum" sz="quarter" idx="3"/>
          </p:nvPr>
        </p:nvSpPr>
        <p:spPr>
          <a:xfrm>
            <a:off x="3849689" y="9428164"/>
            <a:ext cx="2946400" cy="496887"/>
          </a:xfrm>
          <a:prstGeom prst="rect">
            <a:avLst/>
          </a:prstGeom>
        </p:spPr>
        <p:txBody>
          <a:bodyPr vert="horz" lIns="91433" tIns="45717" rIns="91433" bIns="45717" rtlCol="0" anchor="b"/>
          <a:lstStyle>
            <a:lvl1pPr algn="r">
              <a:defRPr sz="1200"/>
            </a:lvl1pPr>
          </a:lstStyle>
          <a:p>
            <a:fld id="{AB3896F8-3B7F-424F-A276-22B032B9A427}" type="slidenum">
              <a:rPr lang="en-GB" smtClean="0"/>
              <a:t>‹#›</a:t>
            </a:fld>
            <a:endParaRPr lang="en-GB"/>
          </a:p>
        </p:txBody>
      </p:sp>
    </p:spTree>
    <p:extLst>
      <p:ext uri="{BB962C8B-B14F-4D97-AF65-F5344CB8AC3E}">
        <p14:creationId xmlns:p14="http://schemas.microsoft.com/office/powerpoint/2010/main" val="6666194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5CD4084-E666-4443-ADA0-249505762BC9}"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B5C379-F497-49A2-9EFC-8E679666D8D9}" type="slidenum">
              <a:rPr lang="en-GB" smtClean="0"/>
              <a:t>‹#›</a:t>
            </a:fld>
            <a:endParaRPr lang="en-GB"/>
          </a:p>
        </p:txBody>
      </p:sp>
    </p:spTree>
    <p:extLst>
      <p:ext uri="{BB962C8B-B14F-4D97-AF65-F5344CB8AC3E}">
        <p14:creationId xmlns:p14="http://schemas.microsoft.com/office/powerpoint/2010/main" val="199051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CD4084-E666-4443-ADA0-249505762BC9}"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B5C379-F497-49A2-9EFC-8E679666D8D9}" type="slidenum">
              <a:rPr lang="en-GB" smtClean="0"/>
              <a:t>‹#›</a:t>
            </a:fld>
            <a:endParaRPr lang="en-GB"/>
          </a:p>
        </p:txBody>
      </p:sp>
    </p:spTree>
    <p:extLst>
      <p:ext uri="{BB962C8B-B14F-4D97-AF65-F5344CB8AC3E}">
        <p14:creationId xmlns:p14="http://schemas.microsoft.com/office/powerpoint/2010/main" val="3384587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CD4084-E666-4443-ADA0-249505762BC9}"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B5C379-F497-49A2-9EFC-8E679666D8D9}" type="slidenum">
              <a:rPr lang="en-GB" smtClean="0"/>
              <a:t>‹#›</a:t>
            </a:fld>
            <a:endParaRPr lang="en-GB"/>
          </a:p>
        </p:txBody>
      </p:sp>
    </p:spTree>
    <p:extLst>
      <p:ext uri="{BB962C8B-B14F-4D97-AF65-F5344CB8AC3E}">
        <p14:creationId xmlns:p14="http://schemas.microsoft.com/office/powerpoint/2010/main" val="3935258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CD4084-E666-4443-ADA0-249505762BC9}"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B5C379-F497-49A2-9EFC-8E679666D8D9}" type="slidenum">
              <a:rPr lang="en-GB" smtClean="0"/>
              <a:t>‹#›</a:t>
            </a:fld>
            <a:endParaRPr lang="en-GB"/>
          </a:p>
        </p:txBody>
      </p:sp>
    </p:spTree>
    <p:extLst>
      <p:ext uri="{BB962C8B-B14F-4D97-AF65-F5344CB8AC3E}">
        <p14:creationId xmlns:p14="http://schemas.microsoft.com/office/powerpoint/2010/main" val="3119765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CD4084-E666-4443-ADA0-249505762BC9}"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B5C379-F497-49A2-9EFC-8E679666D8D9}" type="slidenum">
              <a:rPr lang="en-GB" smtClean="0"/>
              <a:t>‹#›</a:t>
            </a:fld>
            <a:endParaRPr lang="en-GB"/>
          </a:p>
        </p:txBody>
      </p:sp>
    </p:spTree>
    <p:extLst>
      <p:ext uri="{BB962C8B-B14F-4D97-AF65-F5344CB8AC3E}">
        <p14:creationId xmlns:p14="http://schemas.microsoft.com/office/powerpoint/2010/main" val="4170748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5CD4084-E666-4443-ADA0-249505762BC9}" type="datetimeFigureOut">
              <a:rPr lang="en-GB" smtClean="0"/>
              <a:t>09/12/2019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B5C379-F497-49A2-9EFC-8E679666D8D9}" type="slidenum">
              <a:rPr lang="en-GB" smtClean="0"/>
              <a:t>‹#›</a:t>
            </a:fld>
            <a:endParaRPr lang="en-GB"/>
          </a:p>
        </p:txBody>
      </p:sp>
    </p:spTree>
    <p:extLst>
      <p:ext uri="{BB962C8B-B14F-4D97-AF65-F5344CB8AC3E}">
        <p14:creationId xmlns:p14="http://schemas.microsoft.com/office/powerpoint/2010/main" val="1607252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5CD4084-E666-4443-ADA0-249505762BC9}" type="datetimeFigureOut">
              <a:rPr lang="en-GB" smtClean="0"/>
              <a:t>09/12/2019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B5C379-F497-49A2-9EFC-8E679666D8D9}" type="slidenum">
              <a:rPr lang="en-GB" smtClean="0"/>
              <a:t>‹#›</a:t>
            </a:fld>
            <a:endParaRPr lang="en-GB"/>
          </a:p>
        </p:txBody>
      </p:sp>
    </p:spTree>
    <p:extLst>
      <p:ext uri="{BB962C8B-B14F-4D97-AF65-F5344CB8AC3E}">
        <p14:creationId xmlns:p14="http://schemas.microsoft.com/office/powerpoint/2010/main" val="6223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5CD4084-E666-4443-ADA0-249505762BC9}" type="datetimeFigureOut">
              <a:rPr lang="en-GB" smtClean="0"/>
              <a:t>09/12/2019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B5C379-F497-49A2-9EFC-8E679666D8D9}" type="slidenum">
              <a:rPr lang="en-GB" smtClean="0"/>
              <a:t>‹#›</a:t>
            </a:fld>
            <a:endParaRPr lang="en-GB"/>
          </a:p>
        </p:txBody>
      </p:sp>
    </p:spTree>
    <p:extLst>
      <p:ext uri="{BB962C8B-B14F-4D97-AF65-F5344CB8AC3E}">
        <p14:creationId xmlns:p14="http://schemas.microsoft.com/office/powerpoint/2010/main" val="1921090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D4084-E666-4443-ADA0-249505762BC9}" type="datetimeFigureOut">
              <a:rPr lang="en-GB" smtClean="0"/>
              <a:t>09/12/2019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B5C379-F497-49A2-9EFC-8E679666D8D9}" type="slidenum">
              <a:rPr lang="en-GB" smtClean="0"/>
              <a:t>‹#›</a:t>
            </a:fld>
            <a:endParaRPr lang="en-GB"/>
          </a:p>
        </p:txBody>
      </p:sp>
    </p:spTree>
    <p:extLst>
      <p:ext uri="{BB962C8B-B14F-4D97-AF65-F5344CB8AC3E}">
        <p14:creationId xmlns:p14="http://schemas.microsoft.com/office/powerpoint/2010/main" val="250469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D4084-E666-4443-ADA0-249505762BC9}" type="datetimeFigureOut">
              <a:rPr lang="en-GB" smtClean="0"/>
              <a:t>09/12/2019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B5C379-F497-49A2-9EFC-8E679666D8D9}" type="slidenum">
              <a:rPr lang="en-GB" smtClean="0"/>
              <a:t>‹#›</a:t>
            </a:fld>
            <a:endParaRPr lang="en-GB"/>
          </a:p>
        </p:txBody>
      </p:sp>
    </p:spTree>
    <p:extLst>
      <p:ext uri="{BB962C8B-B14F-4D97-AF65-F5344CB8AC3E}">
        <p14:creationId xmlns:p14="http://schemas.microsoft.com/office/powerpoint/2010/main" val="1826216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D4084-E666-4443-ADA0-249505762BC9}" type="datetimeFigureOut">
              <a:rPr lang="en-GB" smtClean="0"/>
              <a:t>09/12/2019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B5C379-F497-49A2-9EFC-8E679666D8D9}" type="slidenum">
              <a:rPr lang="en-GB" smtClean="0"/>
              <a:t>‹#›</a:t>
            </a:fld>
            <a:endParaRPr lang="en-GB"/>
          </a:p>
        </p:txBody>
      </p:sp>
    </p:spTree>
    <p:extLst>
      <p:ext uri="{BB962C8B-B14F-4D97-AF65-F5344CB8AC3E}">
        <p14:creationId xmlns:p14="http://schemas.microsoft.com/office/powerpoint/2010/main" val="3274203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CD4084-E666-4443-ADA0-249505762BC9}" type="datetimeFigureOut">
              <a:rPr lang="en-GB" smtClean="0"/>
              <a:t>09/12/2019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5C379-F497-49A2-9EFC-8E679666D8D9}" type="slidenum">
              <a:rPr lang="en-GB" smtClean="0"/>
              <a:t>‹#›</a:t>
            </a:fld>
            <a:endParaRPr lang="en-GB"/>
          </a:p>
        </p:txBody>
      </p:sp>
    </p:spTree>
    <p:extLst>
      <p:ext uri="{BB962C8B-B14F-4D97-AF65-F5344CB8AC3E}">
        <p14:creationId xmlns:p14="http://schemas.microsoft.com/office/powerpoint/2010/main" val="2050567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philosophyade.blogspot.com/2017/01/situation-ethics-on-homosexuality-and.html" TargetMode="Externa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9vC3oSWmg_8"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Reading%20for%20gis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60648"/>
            <a:ext cx="8229600" cy="1143000"/>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n-GB" dirty="0" smtClean="0"/>
              <a:t>Situation </a:t>
            </a:r>
            <a:r>
              <a:rPr lang="en-GB" smtClean="0"/>
              <a:t>Ethics Recap</a:t>
            </a:r>
            <a:r>
              <a:rPr lang="en-GB" dirty="0" smtClean="0"/>
              <a:t/>
            </a:r>
            <a:br>
              <a:rPr lang="en-GB" dirty="0" smtClean="0"/>
            </a:br>
            <a:r>
              <a:rPr lang="en-GB" dirty="0" smtClean="0"/>
              <a:t>What do the pictures represent?</a:t>
            </a:r>
            <a:endParaRPr lang="en-GB"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4137" y="1574245"/>
            <a:ext cx="2552700" cy="1790700"/>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2279" y="1523932"/>
            <a:ext cx="1800225" cy="253365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14648" y="3429000"/>
            <a:ext cx="1885950" cy="2428875"/>
          </a:xfrm>
          <a:prstGeom prst="rect">
            <a:avLst/>
          </a:prstGeom>
        </p:spPr>
      </p:pic>
      <p:pic>
        <p:nvPicPr>
          <p:cNvPr id="1027" name="Picture 3" descr="D:\Users\Jenny.McArdle\AppData\Local\Microsoft\Windows\Temporary Internet Files\Content.IE5\37D7JC5E\MC900441322[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0810" y="2947326"/>
            <a:ext cx="2304256" cy="138886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D:\Users\Jenny.McArdle\AppData\Local\Microsoft\Windows\Temporary Internet Files\Content.IE5\37D7JC5E\MP900430675[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31131" y="1402143"/>
            <a:ext cx="2138229" cy="202685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sgsphilosophy.webs.com/joseph_fletcher.jpg"/>
          <p:cNvPicPr>
            <a:picLocks noChangeAspect="1" noChangeArrowheads="1"/>
          </p:cNvPicPr>
          <p:nvPr/>
        </p:nvPicPr>
        <p:blipFill>
          <a:blip r:embed="rId7" cstate="print"/>
          <a:srcRect/>
          <a:stretch>
            <a:fillRect/>
          </a:stretch>
        </p:blipFill>
        <p:spPr bwMode="auto">
          <a:xfrm>
            <a:off x="3379002" y="1556792"/>
            <a:ext cx="1152129" cy="1591035"/>
          </a:xfrm>
          <a:prstGeom prst="rect">
            <a:avLst/>
          </a:prstGeom>
          <a:noFill/>
        </p:spPr>
      </p:pic>
      <p:pic>
        <p:nvPicPr>
          <p:cNvPr id="1033" name="Picture 9" descr="D:\Users\Jenny.McArdle\AppData\Local\Microsoft\Windows\Temporary Internet Files\Content.IE5\V8XB1ZEY\MP900409268[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37663" y="4336186"/>
            <a:ext cx="1709455" cy="170945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4336186"/>
            <a:ext cx="4701515" cy="2246769"/>
          </a:xfrm>
          <a:prstGeom prst="rect">
            <a:avLst/>
          </a:prstGeom>
          <a:solidFill>
            <a:srgbClr val="FFFFCC"/>
          </a:solidFill>
        </p:spPr>
        <p:txBody>
          <a:bodyPr wrap="square" rtlCol="0">
            <a:spAutoFit/>
          </a:bodyPr>
          <a:lstStyle/>
          <a:p>
            <a:pPr marL="457200" indent="-457200">
              <a:buFont typeface="+mj-lt"/>
              <a:buAutoNum type="arabicPeriod"/>
            </a:pPr>
            <a:r>
              <a:rPr lang="en-GB" sz="2000" dirty="0" smtClean="0">
                <a:latin typeface="Arial Rounded MT Bold" panose="020F0704030504030204" pitchFamily="34" charset="0"/>
              </a:rPr>
              <a:t>What do they represent</a:t>
            </a:r>
          </a:p>
          <a:p>
            <a:pPr marL="457200" indent="-457200">
              <a:buFont typeface="+mj-lt"/>
              <a:buAutoNum type="arabicPeriod"/>
            </a:pPr>
            <a:r>
              <a:rPr lang="en-GB" sz="2000" dirty="0" smtClean="0">
                <a:latin typeface="Arial Rounded MT Bold" panose="020F0704030504030204" pitchFamily="34" charset="0"/>
              </a:rPr>
              <a:t>Which is the odd one out? Why?</a:t>
            </a:r>
          </a:p>
          <a:p>
            <a:pPr marL="457200" indent="-457200">
              <a:buFont typeface="+mj-lt"/>
              <a:buAutoNum type="arabicPeriod"/>
            </a:pPr>
            <a:r>
              <a:rPr lang="en-GB" sz="2000" dirty="0" smtClean="0">
                <a:latin typeface="Arial Rounded MT Bold" panose="020F0704030504030204" pitchFamily="34" charset="0"/>
              </a:rPr>
              <a:t>What order could you put them in?</a:t>
            </a:r>
          </a:p>
          <a:p>
            <a:pPr marL="457200" indent="-457200">
              <a:buFont typeface="+mj-lt"/>
              <a:buAutoNum type="arabicPeriod"/>
            </a:pPr>
            <a:r>
              <a:rPr lang="en-GB" sz="2000" dirty="0" smtClean="0">
                <a:latin typeface="Arial Rounded MT Bold" panose="020F0704030504030204" pitchFamily="34" charset="0"/>
              </a:rPr>
              <a:t>Use these ideas to write a meaningful evaluation paragraph about Situation Ethics </a:t>
            </a:r>
          </a:p>
        </p:txBody>
      </p:sp>
    </p:spTree>
    <p:extLst>
      <p:ext uri="{BB962C8B-B14F-4D97-AF65-F5344CB8AC3E}">
        <p14:creationId xmlns:p14="http://schemas.microsoft.com/office/powerpoint/2010/main" val="473234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n-GB" dirty="0" smtClean="0"/>
              <a:t/>
            </a:r>
            <a:br>
              <a:rPr lang="en-GB" dirty="0" smtClean="0"/>
            </a:br>
            <a:r>
              <a:rPr lang="en-GB" dirty="0" smtClean="0"/>
              <a:t>Homosexual relationships</a:t>
            </a:r>
            <a:br>
              <a:rPr lang="en-GB" dirty="0" smtClean="0"/>
            </a:br>
            <a:r>
              <a:rPr lang="en-GB" dirty="0" smtClean="0"/>
              <a:t>Legal developments</a:t>
            </a:r>
            <a:br>
              <a:rPr lang="en-GB" dirty="0" smtClean="0"/>
            </a:br>
            <a:r>
              <a:rPr lang="en-GB" dirty="0"/>
              <a:t>s</a:t>
            </a:r>
          </a:p>
        </p:txBody>
      </p:sp>
      <p:sp>
        <p:nvSpPr>
          <p:cNvPr id="5" name="Content Placeholder 4"/>
          <p:cNvSpPr>
            <a:spLocks noGrp="1"/>
          </p:cNvSpPr>
          <p:nvPr>
            <p:ph idx="1"/>
          </p:nvPr>
        </p:nvSpPr>
        <p:spPr>
          <a:xfrm>
            <a:off x="457200" y="1600200"/>
            <a:ext cx="6419056" cy="4525963"/>
          </a:xfrm>
          <a:solidFill>
            <a:srgbClr val="FFFFCC"/>
          </a:solidFill>
        </p:spPr>
        <p:txBody>
          <a:bodyPr>
            <a:normAutofit fontScale="85000" lnSpcReduction="10000"/>
          </a:bodyPr>
          <a:lstStyle/>
          <a:p>
            <a:r>
              <a:rPr lang="en-GB" dirty="0" smtClean="0">
                <a:latin typeface="Arial Rounded MT Bold" panose="020F0704030504030204" pitchFamily="34" charset="0"/>
              </a:rPr>
              <a:t>1967: the age of consent for homosexual males was 21</a:t>
            </a:r>
          </a:p>
          <a:p>
            <a:r>
              <a:rPr lang="en-GB" dirty="0" smtClean="0">
                <a:latin typeface="Arial Rounded MT Bold" panose="020F0704030504030204" pitchFamily="34" charset="0"/>
              </a:rPr>
              <a:t>1994: age of consent 18</a:t>
            </a:r>
          </a:p>
          <a:p>
            <a:r>
              <a:rPr lang="en-GB" dirty="0" smtClean="0">
                <a:latin typeface="Arial Rounded MT Bold" panose="020F0704030504030204" pitchFamily="34" charset="0"/>
              </a:rPr>
              <a:t>2000: age of consent 16 for both heterosexuals and homosexuals</a:t>
            </a:r>
          </a:p>
          <a:p>
            <a:r>
              <a:rPr lang="en-GB" dirty="0" smtClean="0">
                <a:latin typeface="Arial Rounded MT Bold" panose="020F0704030504030204" pitchFamily="34" charset="0"/>
              </a:rPr>
              <a:t>2003: The Sexual Offences Act – completely overhauled the outdated procedures for dealing with sexual offences</a:t>
            </a:r>
          </a:p>
          <a:p>
            <a:r>
              <a:rPr lang="en-GB" dirty="0" smtClean="0">
                <a:latin typeface="Arial Rounded MT Bold" panose="020F0704030504030204" pitchFamily="34" charset="0"/>
              </a:rPr>
              <a:t>2013: Legislation about same sex marriage</a:t>
            </a:r>
            <a:endParaRPr lang="en-GB" dirty="0">
              <a:latin typeface="Arial Rounded MT Bold" panose="020F0704030504030204" pitchFamily="34" charset="0"/>
            </a:endParaRPr>
          </a:p>
        </p:txBody>
      </p:sp>
      <p:sp>
        <p:nvSpPr>
          <p:cNvPr id="6" name="TextBox 5"/>
          <p:cNvSpPr txBox="1"/>
          <p:nvPr/>
        </p:nvSpPr>
        <p:spPr>
          <a:xfrm>
            <a:off x="7092280" y="1628800"/>
            <a:ext cx="1944216" cy="4247317"/>
          </a:xfrm>
          <a:prstGeom prst="rect">
            <a:avLst/>
          </a:prstGeom>
          <a:solidFill>
            <a:srgbClr val="FFFFCC"/>
          </a:solidFill>
        </p:spPr>
        <p:txBody>
          <a:bodyPr wrap="square" rtlCol="0">
            <a:spAutoFit/>
          </a:bodyPr>
          <a:lstStyle/>
          <a:p>
            <a:r>
              <a:rPr lang="en-GB" dirty="0" smtClean="0">
                <a:latin typeface="Arial Rounded MT Bold" panose="020F0704030504030204" pitchFamily="34" charset="0"/>
              </a:rPr>
              <a:t>The privacy law that was initially seen to be right and a breakthrough, was later seen to have become an admission of disagreement.</a:t>
            </a:r>
          </a:p>
          <a:p>
            <a:r>
              <a:rPr lang="en-GB" dirty="0" smtClean="0">
                <a:latin typeface="Arial Rounded MT Bold" panose="020F0704030504030204" pitchFamily="34" charset="0"/>
              </a:rPr>
              <a:t>To be truly equal freedom of expression in public needs to be acknowledged.</a:t>
            </a:r>
            <a:endParaRPr lang="en-GB" dirty="0">
              <a:latin typeface="Arial Rounded MT Bold" panose="020F0704030504030204" pitchFamily="34"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7984" y="6040363"/>
            <a:ext cx="1392916" cy="609897"/>
          </a:xfrm>
          <a:prstGeom prst="rect">
            <a:avLst/>
          </a:prstGeom>
        </p:spPr>
      </p:pic>
    </p:spTree>
    <p:extLst>
      <p:ext uri="{BB962C8B-B14F-4D97-AF65-F5344CB8AC3E}">
        <p14:creationId xmlns:p14="http://schemas.microsoft.com/office/powerpoint/2010/main" val="3249680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Autofit/>
          </a:bodyPr>
          <a:lstStyle/>
          <a:p>
            <a:r>
              <a:rPr lang="en-GB" sz="3600" b="1" dirty="0" smtClean="0"/>
              <a:t>Alan Turing: Watch the imitation game after school – What night do you choose?</a:t>
            </a:r>
            <a:endParaRPr lang="en-GB" sz="3600" b="1" dirty="0"/>
          </a:p>
        </p:txBody>
      </p:sp>
      <p:sp>
        <p:nvSpPr>
          <p:cNvPr id="3" name="Content Placeholder 2"/>
          <p:cNvSpPr>
            <a:spLocks noGrp="1"/>
          </p:cNvSpPr>
          <p:nvPr>
            <p:ph idx="1"/>
          </p:nvPr>
        </p:nvSpPr>
        <p:spPr>
          <a:xfrm>
            <a:off x="2699792" y="1600200"/>
            <a:ext cx="3240360" cy="4525963"/>
          </a:xfrm>
        </p:spPr>
        <p:txBody>
          <a:bodyPr/>
          <a:lstStyle/>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1611242"/>
            <a:ext cx="3024335" cy="45447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7439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n-GB" dirty="0" smtClean="0"/>
              <a:t>Polyamorous relationships</a:t>
            </a:r>
            <a:endParaRPr lang="en-GB" dirty="0"/>
          </a:p>
        </p:txBody>
      </p:sp>
      <p:sp>
        <p:nvSpPr>
          <p:cNvPr id="3" name="Content Placeholder 2"/>
          <p:cNvSpPr>
            <a:spLocks noGrp="1"/>
          </p:cNvSpPr>
          <p:nvPr>
            <p:ph idx="1"/>
          </p:nvPr>
        </p:nvSpPr>
        <p:spPr>
          <a:xfrm>
            <a:off x="457200" y="1600200"/>
            <a:ext cx="6923112" cy="5069160"/>
          </a:xfrm>
          <a:solidFill>
            <a:srgbClr val="FFFFCC"/>
          </a:solidFill>
        </p:spPr>
        <p:txBody>
          <a:bodyPr>
            <a:normAutofit fontScale="70000" lnSpcReduction="20000"/>
          </a:bodyPr>
          <a:lstStyle/>
          <a:p>
            <a:pPr marL="0" indent="0">
              <a:buNone/>
            </a:pPr>
            <a:r>
              <a:rPr lang="en-GB" dirty="0" smtClean="0">
                <a:latin typeface="Arial Rounded MT Bold" panose="020F0704030504030204" pitchFamily="34" charset="0"/>
              </a:rPr>
              <a:t>Five key points about polyamorous relationships</a:t>
            </a:r>
          </a:p>
          <a:p>
            <a:pPr marL="514350" indent="-514350">
              <a:buAutoNum type="arabicPeriod"/>
            </a:pPr>
            <a:r>
              <a:rPr lang="en-GB" dirty="0" smtClean="0">
                <a:latin typeface="Arial Rounded MT Bold" panose="020F0704030504030204" pitchFamily="34" charset="0"/>
              </a:rPr>
              <a:t>Fidelity and loyalty not as sexual exclusivity, but as faithfulness to the promises and agreements made about the relationship.</a:t>
            </a:r>
          </a:p>
          <a:p>
            <a:pPr marL="514350" indent="-514350">
              <a:buAutoNum type="arabicPeriod"/>
            </a:pPr>
            <a:r>
              <a:rPr lang="en-GB" dirty="0" smtClean="0">
                <a:latin typeface="Arial Rounded MT Bold" panose="020F0704030504030204" pitchFamily="34" charset="0"/>
              </a:rPr>
              <a:t>Communication and negotiation are vital</a:t>
            </a:r>
          </a:p>
          <a:p>
            <a:pPr marL="514350" indent="-514350">
              <a:buAutoNum type="arabicPeriod"/>
            </a:pPr>
            <a:r>
              <a:rPr lang="en-GB" dirty="0" smtClean="0">
                <a:latin typeface="Arial Rounded MT Bold" panose="020F0704030504030204" pitchFamily="34" charset="0"/>
              </a:rPr>
              <a:t>Trust, honesty, dignity, and respect at all times</a:t>
            </a:r>
          </a:p>
          <a:p>
            <a:pPr marL="514350" indent="-514350">
              <a:buAutoNum type="arabicPeriod"/>
            </a:pPr>
            <a:r>
              <a:rPr lang="en-GB" dirty="0" smtClean="0">
                <a:latin typeface="Arial Rounded MT Bold" panose="020F0704030504030204" pitchFamily="34" charset="0"/>
              </a:rPr>
              <a:t>Gender equality and the removal of traditional boundaries associated with gender roles</a:t>
            </a:r>
          </a:p>
          <a:p>
            <a:pPr marL="514350" indent="-514350">
              <a:buAutoNum type="arabicPeriod"/>
            </a:pPr>
            <a:r>
              <a:rPr lang="en-GB" dirty="0" smtClean="0">
                <a:latin typeface="Arial Rounded MT Bold" panose="020F0704030504030204" pitchFamily="34" charset="0"/>
              </a:rPr>
              <a:t>Non-possessiveness, although it is recognised that jealousy and possessiveness do happen and sometimes cannot be avoided, they should be explored and understood</a:t>
            </a:r>
          </a:p>
          <a:p>
            <a:pPr marL="0" indent="0">
              <a:buNone/>
            </a:pPr>
            <a:r>
              <a:rPr lang="en-GB" dirty="0" smtClean="0">
                <a:latin typeface="Arial Rounded MT Bold" panose="020F0704030504030204" pitchFamily="34" charset="0"/>
              </a:rPr>
              <a:t>Read the article on polyamorous relationships</a:t>
            </a:r>
            <a:endParaRPr lang="en-GB" dirty="0">
              <a:latin typeface="Arial Rounded MT Bold" panose="020F070403050403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71792" y="1600200"/>
            <a:ext cx="1872208" cy="2132856"/>
          </a:xfrm>
          <a:prstGeom prst="rect">
            <a:avLst/>
          </a:prstGeom>
        </p:spPr>
      </p:pic>
    </p:spTree>
    <p:extLst>
      <p:ext uri="{BB962C8B-B14F-4D97-AF65-F5344CB8AC3E}">
        <p14:creationId xmlns:p14="http://schemas.microsoft.com/office/powerpoint/2010/main" val="1118028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908720"/>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n-GB" b="1" dirty="0" smtClean="0"/>
              <a:t/>
            </a:r>
            <a:br>
              <a:rPr lang="en-GB" b="1" dirty="0" smtClean="0"/>
            </a:br>
            <a:r>
              <a:rPr lang="en-GB" b="1" dirty="0" smtClean="0">
                <a:hlinkClick r:id="rId2"/>
              </a:rPr>
              <a:t>Polyamorous relationships</a:t>
            </a:r>
            <a:r>
              <a:rPr lang="en-GB" dirty="0"/>
              <a:t/>
            </a:r>
            <a:br>
              <a:rPr lang="en-GB" dirty="0"/>
            </a:br>
            <a:endParaRPr lang="en-GB" dirty="0"/>
          </a:p>
        </p:txBody>
      </p:sp>
      <p:sp>
        <p:nvSpPr>
          <p:cNvPr id="3" name="Content Placeholder 2"/>
          <p:cNvSpPr>
            <a:spLocks noGrp="1"/>
          </p:cNvSpPr>
          <p:nvPr>
            <p:ph idx="1"/>
          </p:nvPr>
        </p:nvSpPr>
        <p:spPr>
          <a:xfrm>
            <a:off x="179512" y="1268760"/>
            <a:ext cx="6624736" cy="5289451"/>
          </a:xfrm>
          <a:solidFill>
            <a:schemeClr val="accent3">
              <a:lumMod val="20000"/>
              <a:lumOff val="80000"/>
            </a:schemeClr>
          </a:solidFill>
        </p:spPr>
        <p:txBody>
          <a:bodyPr>
            <a:normAutofit fontScale="92500" lnSpcReduction="20000"/>
          </a:bodyPr>
          <a:lstStyle/>
          <a:p>
            <a:pPr marL="0" indent="0">
              <a:buNone/>
            </a:pPr>
            <a:r>
              <a:rPr lang="en-GB" sz="3300" dirty="0" smtClean="0">
                <a:latin typeface="Arial Rounded MT Bold" panose="020F0704030504030204" pitchFamily="34" charset="0"/>
              </a:rPr>
              <a:t>Having a (loving) sexual relationship with more than one individual with the knowledge and consent of all partners.</a:t>
            </a:r>
          </a:p>
          <a:p>
            <a:pPr marL="0" indent="0">
              <a:buNone/>
            </a:pPr>
            <a:r>
              <a:rPr lang="en-GB" sz="3300" dirty="0" smtClean="0">
                <a:latin typeface="Arial Rounded MT Bold" panose="020F0704030504030204" pitchFamily="34" charset="0"/>
              </a:rPr>
              <a:t>Polyamorous relationships are not a new concept and cover a range of possible scenarios and can be informal, short term and uncommitted or long term.</a:t>
            </a:r>
          </a:p>
          <a:p>
            <a:pPr marL="0" indent="0">
              <a:buNone/>
            </a:pPr>
            <a:r>
              <a:rPr lang="en-GB" sz="3300" dirty="0" smtClean="0">
                <a:latin typeface="Arial Rounded MT Bold" panose="020F0704030504030204" pitchFamily="34" charset="0"/>
              </a:rPr>
              <a:t>The problem with all definitions in that they set parameters and restraints.</a:t>
            </a:r>
            <a:endParaRPr lang="en-GB" dirty="0">
              <a:latin typeface="Arial Rounded MT Bold" panose="020F0704030504030204" pitchFamily="34" charset="0"/>
            </a:endParaRPr>
          </a:p>
        </p:txBody>
      </p:sp>
      <p:pic>
        <p:nvPicPr>
          <p:cNvPr id="4"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6629" y="1484784"/>
            <a:ext cx="2017859" cy="174208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8683" y="3614293"/>
            <a:ext cx="1880217" cy="2304256"/>
          </a:xfrm>
          <a:prstGeom prst="rect">
            <a:avLst/>
          </a:prstGeom>
        </p:spPr>
      </p:pic>
    </p:spTree>
    <p:extLst>
      <p:ext uri="{BB962C8B-B14F-4D97-AF65-F5344CB8AC3E}">
        <p14:creationId xmlns:p14="http://schemas.microsoft.com/office/powerpoint/2010/main" val="1775764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n-GB" dirty="0" smtClean="0"/>
              <a:t>Application of Situation Ethics </a:t>
            </a:r>
            <a:endParaRPr lang="en-GB" dirty="0"/>
          </a:p>
        </p:txBody>
      </p:sp>
      <p:sp>
        <p:nvSpPr>
          <p:cNvPr id="3" name="Subtitle 2"/>
          <p:cNvSpPr>
            <a:spLocks noGrp="1"/>
          </p:cNvSpPr>
          <p:nvPr>
            <p:ph sz="half" idx="1"/>
          </p:nvPr>
        </p:nvSpPr>
        <p:spPr/>
        <p:txBody>
          <a:bodyPr>
            <a:normAutofit/>
          </a:bodyPr>
          <a:lstStyle/>
          <a:p>
            <a:pPr marL="0" indent="0">
              <a:buNone/>
            </a:pPr>
            <a:r>
              <a:rPr lang="en-GB" dirty="0" smtClean="0">
                <a:solidFill>
                  <a:srgbClr val="FF0000"/>
                </a:solidFill>
              </a:rPr>
              <a:t>Homosexual relationships</a:t>
            </a:r>
          </a:p>
        </p:txBody>
      </p:sp>
      <p:sp>
        <p:nvSpPr>
          <p:cNvPr id="4" name="Content Placeholder 3"/>
          <p:cNvSpPr>
            <a:spLocks noGrp="1"/>
          </p:cNvSpPr>
          <p:nvPr>
            <p:ph sz="half" idx="2"/>
          </p:nvPr>
        </p:nvSpPr>
        <p:spPr/>
        <p:txBody>
          <a:bodyPr/>
          <a:lstStyle/>
          <a:p>
            <a:pPr marL="0" indent="0">
              <a:buNone/>
            </a:pPr>
            <a:r>
              <a:rPr lang="en-GB" dirty="0" smtClean="0"/>
              <a:t>Polyamorous relationships</a:t>
            </a:r>
            <a:endParaRPr lang="en-GB" dirty="0"/>
          </a:p>
        </p:txBody>
      </p:sp>
    </p:spTree>
    <p:extLst>
      <p:ext uri="{BB962C8B-B14F-4D97-AF65-F5344CB8AC3E}">
        <p14:creationId xmlns:p14="http://schemas.microsoft.com/office/powerpoint/2010/main" val="1351276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496944" cy="1600200"/>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n-GB" dirty="0" smtClean="0"/>
              <a:t>Applying Fletcher’s principles to homosexuality and polyamorous relationships</a:t>
            </a:r>
            <a:endParaRPr lang="en-GB" dirty="0"/>
          </a:p>
        </p:txBody>
      </p:sp>
      <p:sp>
        <p:nvSpPr>
          <p:cNvPr id="5" name="Content Placeholder 4"/>
          <p:cNvSpPr>
            <a:spLocks noGrp="1"/>
          </p:cNvSpPr>
          <p:nvPr>
            <p:ph idx="1"/>
          </p:nvPr>
        </p:nvSpPr>
        <p:spPr>
          <a:xfrm>
            <a:off x="179512" y="1600200"/>
            <a:ext cx="8856984" cy="5141168"/>
          </a:xfrm>
          <a:solidFill>
            <a:schemeClr val="accent3">
              <a:lumMod val="20000"/>
              <a:lumOff val="80000"/>
            </a:schemeClr>
          </a:solidFill>
        </p:spPr>
        <p:txBody>
          <a:bodyPr>
            <a:noAutofit/>
          </a:bodyPr>
          <a:lstStyle/>
          <a:p>
            <a:pPr marL="0" indent="0">
              <a:buNone/>
            </a:pPr>
            <a:r>
              <a:rPr lang="en-GB" sz="2200" dirty="0" smtClean="0">
                <a:latin typeface="Arial Rounded MT Bold" panose="020F0704030504030204" pitchFamily="34" charset="0"/>
              </a:rPr>
              <a:t>Fletcher believed sexual relationships were a matter of personal individual freedom</a:t>
            </a:r>
          </a:p>
          <a:p>
            <a:pPr marL="0" indent="0">
              <a:buNone/>
            </a:pPr>
            <a:r>
              <a:rPr lang="en-GB" sz="2200" dirty="0" smtClean="0">
                <a:latin typeface="Arial Rounded MT Bold" panose="020F0704030504030204" pitchFamily="34" charset="0"/>
              </a:rPr>
              <a:t>Homosexuality and polyamory should have the same treatment as a monogamous relationship -  not legalistic but according to the agape principle. Polyamorous relationships should be treated the same as monogamous relationships, Situation ethics sets itself apart from antinomianism. </a:t>
            </a:r>
          </a:p>
          <a:p>
            <a:pPr marL="0" indent="0">
              <a:buNone/>
            </a:pPr>
            <a:r>
              <a:rPr lang="en-GB" sz="2200" dirty="0" smtClean="0">
                <a:latin typeface="Arial Rounded MT Bold" panose="020F0704030504030204" pitchFamily="34" charset="0"/>
              </a:rPr>
              <a:t>Principle agape would support the law as long as its done in private , does not contravene human rights , offend public decency. </a:t>
            </a:r>
          </a:p>
          <a:p>
            <a:pPr marL="0" indent="0">
              <a:buNone/>
            </a:pPr>
            <a:r>
              <a:rPr lang="en-GB" sz="2200" dirty="0" smtClean="0">
                <a:latin typeface="Arial Rounded MT Bold" panose="020F0704030504030204" pitchFamily="34" charset="0"/>
              </a:rPr>
              <a:t>The four working and six fundamental principles would be applied to judge a relationship, is it pragmatic? Personal? It supports the basis agapeic concern ‘neighbour’. The loving acceptance of end justifies the means and that justice in this situation.  </a:t>
            </a:r>
            <a:endParaRPr lang="en-GB" sz="2200" dirty="0">
              <a:latin typeface="Arial Rounded MT Bold" panose="020F0704030504030204" pitchFamily="34" charset="0"/>
            </a:endParaRPr>
          </a:p>
        </p:txBody>
      </p:sp>
    </p:spTree>
    <p:extLst>
      <p:ext uri="{BB962C8B-B14F-4D97-AF65-F5344CB8AC3E}">
        <p14:creationId xmlns:p14="http://schemas.microsoft.com/office/powerpoint/2010/main" val="2247365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normAutofit fontScale="90000"/>
          </a:bodyPr>
          <a:lstStyle/>
          <a:p>
            <a:r>
              <a:rPr lang="en-GB" b="1" dirty="0" smtClean="0"/>
              <a:t>AO2 – Whether Agape should replace religious rules?</a:t>
            </a:r>
            <a:endParaRPr lang="en-GB" b="1" dirty="0"/>
          </a:p>
        </p:txBody>
      </p:sp>
      <p:sp>
        <p:nvSpPr>
          <p:cNvPr id="4" name="Content Placeholder 3"/>
          <p:cNvSpPr>
            <a:spLocks noGrp="1"/>
          </p:cNvSpPr>
          <p:nvPr>
            <p:ph sz="half" idx="1"/>
          </p:nvPr>
        </p:nvSpPr>
        <p:spPr>
          <a:xfrm>
            <a:off x="107504" y="1412776"/>
            <a:ext cx="2952328" cy="5445224"/>
          </a:xfrm>
          <a:solidFill>
            <a:schemeClr val="accent3">
              <a:lumMod val="20000"/>
              <a:lumOff val="80000"/>
            </a:schemeClr>
          </a:solidFill>
        </p:spPr>
        <p:txBody>
          <a:bodyPr>
            <a:noAutofit/>
          </a:bodyPr>
          <a:lstStyle/>
          <a:p>
            <a:pPr marL="0" indent="0" algn="ctr">
              <a:buNone/>
            </a:pPr>
            <a:r>
              <a:rPr lang="en-GB" sz="2400" b="1" dirty="0" smtClean="0">
                <a:latin typeface="Arial Rounded MT Bold" panose="020F0704030504030204" pitchFamily="34" charset="0"/>
              </a:rPr>
              <a:t>Yes</a:t>
            </a:r>
          </a:p>
          <a:p>
            <a:r>
              <a:rPr lang="en-GB" sz="2000" b="1" dirty="0" smtClean="0">
                <a:latin typeface="Arial Rounded MT Bold" panose="020F0704030504030204" pitchFamily="34" charset="0"/>
              </a:rPr>
              <a:t>Fletcher</a:t>
            </a:r>
            <a:r>
              <a:rPr lang="en-GB" sz="2000" dirty="0" smtClean="0">
                <a:latin typeface="Arial Rounded MT Bold" panose="020F0704030504030204" pitchFamily="34" charset="0"/>
              </a:rPr>
              <a:t> was a </a:t>
            </a:r>
            <a:r>
              <a:rPr lang="en-GB" sz="2000" b="1" dirty="0" smtClean="0">
                <a:latin typeface="Arial Rounded MT Bold" panose="020F0704030504030204" pitchFamily="34" charset="0"/>
              </a:rPr>
              <a:t>Christian</a:t>
            </a:r>
            <a:r>
              <a:rPr lang="en-GB" sz="2000" dirty="0" smtClean="0">
                <a:latin typeface="Arial Rounded MT Bold" panose="020F0704030504030204" pitchFamily="34" charset="0"/>
              </a:rPr>
              <a:t> , principle Agape found in Bible </a:t>
            </a:r>
            <a:r>
              <a:rPr lang="en-GB" sz="2000" b="1" dirty="0" smtClean="0">
                <a:latin typeface="Arial Rounded MT Bold" panose="020F0704030504030204" pitchFamily="34" charset="0"/>
              </a:rPr>
              <a:t>Jesus/Paul</a:t>
            </a:r>
            <a:r>
              <a:rPr lang="en-GB" sz="2000" dirty="0" smtClean="0">
                <a:latin typeface="Arial Rounded MT Bold" panose="020F0704030504030204" pitchFamily="34" charset="0"/>
              </a:rPr>
              <a:t>. </a:t>
            </a:r>
          </a:p>
          <a:p>
            <a:r>
              <a:rPr lang="en-GB" sz="2000" b="1" dirty="0" smtClean="0">
                <a:latin typeface="Arial Rounded MT Bold" panose="020F0704030504030204" pitchFamily="34" charset="0"/>
              </a:rPr>
              <a:t>Personalism:</a:t>
            </a:r>
            <a:r>
              <a:rPr lang="en-GB" sz="2000" dirty="0" smtClean="0">
                <a:latin typeface="Arial Rounded MT Bold" panose="020F0704030504030204" pitchFamily="34" charset="0"/>
              </a:rPr>
              <a:t> Jesus put people first , for example when he </a:t>
            </a:r>
            <a:r>
              <a:rPr lang="en-GB" sz="2000" b="1" dirty="0" smtClean="0">
                <a:latin typeface="Arial Rounded MT Bold" panose="020F0704030504030204" pitchFamily="34" charset="0"/>
              </a:rPr>
              <a:t>healed the man on the Sabbath </a:t>
            </a:r>
            <a:r>
              <a:rPr lang="en-GB" sz="2000" i="1" dirty="0" smtClean="0">
                <a:latin typeface="Arial Rounded MT Bold" panose="020F0704030504030204" pitchFamily="34" charset="0"/>
              </a:rPr>
              <a:t>‘Sabbath was made for man not man for the Sabbath’. </a:t>
            </a:r>
            <a:r>
              <a:rPr lang="en-GB" sz="2000" dirty="0" smtClean="0">
                <a:latin typeface="Arial Rounded MT Bold" panose="020F0704030504030204" pitchFamily="34" charset="0"/>
              </a:rPr>
              <a:t>Agape supersedes religion</a:t>
            </a:r>
            <a:r>
              <a:rPr lang="en-GB" sz="1400" dirty="0" smtClean="0"/>
              <a:t>. </a:t>
            </a:r>
            <a:endParaRPr lang="en-GB" sz="1400" dirty="0"/>
          </a:p>
        </p:txBody>
      </p:sp>
      <p:sp>
        <p:nvSpPr>
          <p:cNvPr id="5" name="Content Placeholder 4"/>
          <p:cNvSpPr>
            <a:spLocks noGrp="1"/>
          </p:cNvSpPr>
          <p:nvPr>
            <p:ph sz="half" idx="2"/>
          </p:nvPr>
        </p:nvSpPr>
        <p:spPr>
          <a:xfrm>
            <a:off x="3059832" y="1412776"/>
            <a:ext cx="6084168" cy="5445224"/>
          </a:xfrm>
          <a:solidFill>
            <a:schemeClr val="accent6">
              <a:lumMod val="20000"/>
              <a:lumOff val="80000"/>
            </a:schemeClr>
          </a:solidFill>
        </p:spPr>
        <p:txBody>
          <a:bodyPr>
            <a:noAutofit/>
          </a:bodyPr>
          <a:lstStyle/>
          <a:p>
            <a:pPr marL="0" indent="0" algn="ctr">
              <a:buNone/>
            </a:pPr>
            <a:r>
              <a:rPr lang="en-GB" sz="2300" b="1" dirty="0" smtClean="0">
                <a:latin typeface="Arial Rounded MT Bold" panose="020F0704030504030204" pitchFamily="34" charset="0"/>
              </a:rPr>
              <a:t>No </a:t>
            </a:r>
          </a:p>
          <a:p>
            <a:pPr marL="0" indent="0">
              <a:buNone/>
            </a:pPr>
            <a:r>
              <a:rPr lang="en-GB" sz="2300" b="1" dirty="0" smtClean="0">
                <a:latin typeface="Arial Rounded MT Bold" panose="020F0704030504030204" pitchFamily="34" charset="0"/>
              </a:rPr>
              <a:t>Situation Ethics </a:t>
            </a:r>
            <a:r>
              <a:rPr lang="en-GB" sz="2300" dirty="0" smtClean="0">
                <a:latin typeface="Arial Rounded MT Bold" panose="020F0704030504030204" pitchFamily="34" charset="0"/>
              </a:rPr>
              <a:t>has been condemned by some members of the </a:t>
            </a:r>
            <a:r>
              <a:rPr lang="en-GB" sz="2300" b="1" dirty="0" smtClean="0">
                <a:latin typeface="Arial Rounded MT Bold" panose="020F0704030504030204" pitchFamily="34" charset="0"/>
              </a:rPr>
              <a:t>Catholic Church</a:t>
            </a:r>
            <a:r>
              <a:rPr lang="en-GB" sz="2300" dirty="0" smtClean="0">
                <a:latin typeface="Arial Rounded MT Bold" panose="020F0704030504030204" pitchFamily="34" charset="0"/>
              </a:rPr>
              <a:t>. , too much emphasis on </a:t>
            </a:r>
            <a:r>
              <a:rPr lang="en-GB" sz="2300" b="1" dirty="0" smtClean="0">
                <a:latin typeface="Arial Rounded MT Bold" panose="020F0704030504030204" pitchFamily="34" charset="0"/>
              </a:rPr>
              <a:t>relativism than God’s will </a:t>
            </a:r>
            <a:r>
              <a:rPr lang="en-GB" sz="2300" dirty="0" smtClean="0">
                <a:latin typeface="Arial Rounded MT Bold" panose="020F0704030504030204" pitchFamily="34" charset="0"/>
              </a:rPr>
              <a:t>for example adhering sex before marriage in other denominations. </a:t>
            </a:r>
          </a:p>
          <a:p>
            <a:pPr marL="0" indent="0">
              <a:buNone/>
            </a:pPr>
            <a:r>
              <a:rPr lang="en-GB" sz="2300" dirty="0" smtClean="0">
                <a:latin typeface="Arial Rounded MT Bold" panose="020F0704030504030204" pitchFamily="34" charset="0"/>
              </a:rPr>
              <a:t>Love should not only be a desirable quality but justice, discipline and self –control.</a:t>
            </a:r>
          </a:p>
          <a:p>
            <a:pPr marL="0" indent="0">
              <a:buNone/>
            </a:pPr>
            <a:r>
              <a:rPr lang="en-GB" sz="2300" b="1" dirty="0" smtClean="0">
                <a:latin typeface="Arial Rounded MT Bold" panose="020F0704030504030204" pitchFamily="34" charset="0"/>
              </a:rPr>
              <a:t>William Barclay ‘Ethics in a Permissive Society’: </a:t>
            </a:r>
            <a:r>
              <a:rPr lang="en-GB" sz="2300" dirty="0" smtClean="0">
                <a:latin typeface="Arial Rounded MT Bold" panose="020F0704030504030204" pitchFamily="34" charset="0"/>
              </a:rPr>
              <a:t>Religious rules are the rules of reason, serve to work together with human law and protection for society. </a:t>
            </a:r>
            <a:r>
              <a:rPr lang="en-GB" sz="2300" b="1" dirty="0" smtClean="0">
                <a:latin typeface="Arial Rounded MT Bold" panose="020F0704030504030204" pitchFamily="34" charset="0"/>
              </a:rPr>
              <a:t>Freedom also includes the freedom not to choose  </a:t>
            </a:r>
            <a:endParaRPr lang="en-GB" sz="2300" b="1" dirty="0">
              <a:latin typeface="Arial Rounded MT Bold" panose="020F0704030504030204" pitchFamily="34" charset="0"/>
            </a:endParaRPr>
          </a:p>
        </p:txBody>
      </p:sp>
    </p:spTree>
    <p:extLst>
      <p:ext uri="{BB962C8B-B14F-4D97-AF65-F5344CB8AC3E}">
        <p14:creationId xmlns:p14="http://schemas.microsoft.com/office/powerpoint/2010/main" val="2383515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84784"/>
          </a:xfrm>
          <a:solidFill>
            <a:schemeClr val="accent6">
              <a:lumMod val="60000"/>
              <a:lumOff val="40000"/>
            </a:schemeClr>
          </a:solidFill>
        </p:spPr>
        <p:txBody>
          <a:bodyPr>
            <a:noAutofit/>
          </a:bodyPr>
          <a:lstStyle/>
          <a:p>
            <a:r>
              <a:rPr lang="en-GB" sz="3200" b="1" dirty="0" smtClean="0">
                <a:latin typeface="Arial Rounded MT Bold" panose="020F0704030504030204" pitchFamily="34" charset="0"/>
              </a:rPr>
              <a:t>A02 : To what extent  does Situation Ethics provide a practical basis for making moral decisions for religious believers?</a:t>
            </a:r>
            <a:endParaRPr lang="en-GB" sz="3200" b="1" dirty="0">
              <a:latin typeface="Arial Rounded MT Bold" panose="020F0704030504030204" pitchFamily="34" charset="0"/>
            </a:endParaRPr>
          </a:p>
        </p:txBody>
      </p:sp>
      <p:sp>
        <p:nvSpPr>
          <p:cNvPr id="3" name="Content Placeholder 2"/>
          <p:cNvSpPr>
            <a:spLocks noGrp="1"/>
          </p:cNvSpPr>
          <p:nvPr>
            <p:ph sz="half" idx="1"/>
          </p:nvPr>
        </p:nvSpPr>
        <p:spPr>
          <a:xfrm>
            <a:off x="179512" y="1600200"/>
            <a:ext cx="4316288" cy="5141168"/>
          </a:xfrm>
          <a:solidFill>
            <a:schemeClr val="accent5">
              <a:lumMod val="20000"/>
              <a:lumOff val="80000"/>
            </a:schemeClr>
          </a:solidFill>
        </p:spPr>
        <p:txBody>
          <a:bodyPr>
            <a:normAutofit fontScale="92500" lnSpcReduction="20000"/>
          </a:bodyPr>
          <a:lstStyle/>
          <a:p>
            <a:r>
              <a:rPr lang="en-GB" dirty="0" smtClean="0">
                <a:latin typeface="Arial Rounded MT Bold" panose="020F0704030504030204" pitchFamily="34" charset="0"/>
              </a:rPr>
              <a:t>Uses </a:t>
            </a:r>
            <a:r>
              <a:rPr lang="en-GB" b="1" dirty="0" smtClean="0">
                <a:latin typeface="Arial Rounded MT Bold" panose="020F0704030504030204" pitchFamily="34" charset="0"/>
              </a:rPr>
              <a:t>Jesus</a:t>
            </a:r>
            <a:r>
              <a:rPr lang="en-GB" dirty="0" smtClean="0">
                <a:latin typeface="Arial Rounded MT Bold" panose="020F0704030504030204" pitchFamily="34" charset="0"/>
              </a:rPr>
              <a:t> ethics in the </a:t>
            </a:r>
            <a:r>
              <a:rPr lang="en-GB" b="1" dirty="0" smtClean="0">
                <a:latin typeface="Arial Rounded MT Bold" panose="020F0704030504030204" pitchFamily="34" charset="0"/>
              </a:rPr>
              <a:t>New Testament </a:t>
            </a:r>
            <a:r>
              <a:rPr lang="en-GB" dirty="0" smtClean="0">
                <a:latin typeface="Arial Rounded MT Bold" panose="020F0704030504030204" pitchFamily="34" charset="0"/>
              </a:rPr>
              <a:t>for example </a:t>
            </a:r>
            <a:r>
              <a:rPr lang="en-GB" b="1" dirty="0" smtClean="0">
                <a:latin typeface="Arial Rounded MT Bold" panose="020F0704030504030204" pitchFamily="34" charset="0"/>
              </a:rPr>
              <a:t>healing man on the Sabbath</a:t>
            </a:r>
            <a:r>
              <a:rPr lang="en-GB" dirty="0" smtClean="0">
                <a:latin typeface="Arial Rounded MT Bold" panose="020F0704030504030204" pitchFamily="34" charset="0"/>
              </a:rPr>
              <a:t>.</a:t>
            </a:r>
          </a:p>
          <a:p>
            <a:r>
              <a:rPr lang="en-GB" dirty="0" smtClean="0">
                <a:latin typeface="Arial Rounded MT Bold" panose="020F0704030504030204" pitchFamily="34" charset="0"/>
              </a:rPr>
              <a:t>Situation ethics gives personal freedom, loving action.</a:t>
            </a:r>
          </a:p>
          <a:p>
            <a:r>
              <a:rPr lang="en-GB" b="1" dirty="0" smtClean="0">
                <a:latin typeface="Arial Rounded MT Bold" panose="020F0704030504030204" pitchFamily="34" charset="0"/>
              </a:rPr>
              <a:t>Relativism/ Situationalism Fletcher</a:t>
            </a:r>
            <a:r>
              <a:rPr lang="en-GB" dirty="0" smtClean="0">
                <a:latin typeface="Arial Rounded MT Bold" panose="020F0704030504030204" pitchFamily="34" charset="0"/>
              </a:rPr>
              <a:t> has been instrumental recognising injustice  </a:t>
            </a:r>
            <a:endParaRPr lang="en-GB" dirty="0">
              <a:latin typeface="Arial Rounded MT Bold" panose="020F0704030504030204" pitchFamily="34" charset="0"/>
            </a:endParaRPr>
          </a:p>
        </p:txBody>
      </p:sp>
      <p:sp>
        <p:nvSpPr>
          <p:cNvPr id="4" name="Content Placeholder 3"/>
          <p:cNvSpPr>
            <a:spLocks noGrp="1"/>
          </p:cNvSpPr>
          <p:nvPr>
            <p:ph sz="half" idx="2"/>
          </p:nvPr>
        </p:nvSpPr>
        <p:spPr>
          <a:xfrm>
            <a:off x="4499992" y="1600200"/>
            <a:ext cx="4536504" cy="5141168"/>
          </a:xfrm>
          <a:solidFill>
            <a:srgbClr val="FFFFCC"/>
          </a:solidFill>
        </p:spPr>
        <p:txBody>
          <a:bodyPr>
            <a:normAutofit fontScale="92500" lnSpcReduction="20000"/>
          </a:bodyPr>
          <a:lstStyle/>
          <a:p>
            <a:r>
              <a:rPr lang="en-GB" dirty="0" smtClean="0">
                <a:latin typeface="Arial Rounded MT Bold" panose="020F0704030504030204" pitchFamily="34" charset="0"/>
              </a:rPr>
              <a:t>The examples that </a:t>
            </a:r>
            <a:r>
              <a:rPr lang="en-GB" b="1" dirty="0" smtClean="0">
                <a:latin typeface="Arial Rounded MT Bold" panose="020F0704030504030204" pitchFamily="34" charset="0"/>
              </a:rPr>
              <a:t>Fletcher</a:t>
            </a:r>
            <a:r>
              <a:rPr lang="en-GB" dirty="0" smtClean="0">
                <a:latin typeface="Arial Rounded MT Bold" panose="020F0704030504030204" pitchFamily="34" charset="0"/>
              </a:rPr>
              <a:t> uses are extreme, do they reflect real life circumstances?</a:t>
            </a:r>
          </a:p>
          <a:p>
            <a:r>
              <a:rPr lang="en-GB" b="1" dirty="0" smtClean="0">
                <a:latin typeface="Arial Rounded MT Bold" panose="020F0704030504030204" pitchFamily="34" charset="0"/>
              </a:rPr>
              <a:t>William Barclay </a:t>
            </a:r>
            <a:r>
              <a:rPr lang="en-GB" dirty="0" smtClean="0">
                <a:latin typeface="Arial Rounded MT Bold" panose="020F0704030504030204" pitchFamily="34" charset="0"/>
              </a:rPr>
              <a:t>believed the law and absolutes are there for protection of society and a product of past reckoning and experience. </a:t>
            </a:r>
          </a:p>
          <a:p>
            <a:r>
              <a:rPr lang="en-GB" dirty="0" smtClean="0">
                <a:latin typeface="Arial Rounded MT Bold" panose="020F0704030504030204" pitchFamily="34" charset="0"/>
              </a:rPr>
              <a:t>Is the outcome important ? Or should we focus on the acts that bring about the right? </a:t>
            </a:r>
            <a:endParaRPr lang="en-GB" dirty="0">
              <a:latin typeface="Arial Rounded MT Bold" panose="020F0704030504030204" pitchFamily="34" charset="0"/>
            </a:endParaRPr>
          </a:p>
        </p:txBody>
      </p:sp>
    </p:spTree>
    <p:extLst>
      <p:ext uri="{BB962C8B-B14F-4D97-AF65-F5344CB8AC3E}">
        <p14:creationId xmlns:p14="http://schemas.microsoft.com/office/powerpoint/2010/main" val="2041646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accent6">
              <a:lumMod val="60000"/>
              <a:lumOff val="40000"/>
            </a:schemeClr>
          </a:solidFill>
        </p:spPr>
        <p:txBody>
          <a:bodyPr>
            <a:normAutofit fontScale="90000"/>
          </a:bodyPr>
          <a:lstStyle/>
          <a:p>
            <a:r>
              <a:rPr lang="en-GB" dirty="0" smtClean="0"/>
              <a:t/>
            </a:r>
            <a:br>
              <a:rPr lang="en-GB" dirty="0" smtClean="0"/>
            </a:br>
            <a:r>
              <a:rPr lang="en-GB" dirty="0"/>
              <a:t/>
            </a:r>
            <a:br>
              <a:rPr lang="en-GB" dirty="0"/>
            </a:br>
            <a:r>
              <a:rPr lang="en-GB" dirty="0" smtClean="0">
                <a:latin typeface="Arial Rounded MT Bold" panose="020F0704030504030204" pitchFamily="34" charset="0"/>
                <a:hlinkClick r:id="rId2"/>
              </a:rPr>
              <a:t>Mark 3:1-6 Jesus </a:t>
            </a:r>
            <a:r>
              <a:rPr lang="en-GB" dirty="0">
                <a:latin typeface="Arial Rounded MT Bold" panose="020F0704030504030204" pitchFamily="34" charset="0"/>
                <a:hlinkClick r:id="rId2"/>
              </a:rPr>
              <a:t>Heals on the Sabbath</a:t>
            </a:r>
            <a:r>
              <a:rPr lang="en-GB" dirty="0"/>
              <a:t/>
            </a:r>
            <a:br>
              <a:rPr lang="en-GB" dirty="0"/>
            </a:br>
            <a:r>
              <a:rPr lang="en-GB" dirty="0"/>
              <a:t/>
            </a:r>
            <a:br>
              <a:rPr lang="en-GB" dirty="0"/>
            </a:br>
            <a:endParaRPr lang="en-GB" dirty="0"/>
          </a:p>
        </p:txBody>
      </p:sp>
      <p:sp>
        <p:nvSpPr>
          <p:cNvPr id="6" name="Content Placeholder 5"/>
          <p:cNvSpPr>
            <a:spLocks noGrp="1"/>
          </p:cNvSpPr>
          <p:nvPr>
            <p:ph idx="1"/>
          </p:nvPr>
        </p:nvSpPr>
        <p:spPr>
          <a:xfrm>
            <a:off x="107504" y="1600200"/>
            <a:ext cx="8856984" cy="5069160"/>
          </a:xfrm>
          <a:solidFill>
            <a:schemeClr val="accent5">
              <a:lumMod val="20000"/>
              <a:lumOff val="80000"/>
            </a:schemeClr>
          </a:solidFill>
        </p:spPr>
        <p:txBody>
          <a:bodyPr>
            <a:normAutofit fontScale="70000" lnSpcReduction="20000"/>
          </a:bodyPr>
          <a:lstStyle/>
          <a:p>
            <a:endParaRPr lang="en-GB" dirty="0"/>
          </a:p>
          <a:p>
            <a:r>
              <a:rPr lang="en-GB" dirty="0">
                <a:latin typeface="Arial Rounded MT Bold" panose="020F0704030504030204" pitchFamily="34" charset="0"/>
              </a:rPr>
              <a:t>3 Another time Jesus went into the synagogue, and a man with a </a:t>
            </a:r>
            <a:r>
              <a:rPr lang="en-GB" dirty="0" err="1">
                <a:latin typeface="Arial Rounded MT Bold" panose="020F0704030504030204" pitchFamily="34" charset="0"/>
              </a:rPr>
              <a:t>shriveled</a:t>
            </a:r>
            <a:r>
              <a:rPr lang="en-GB" dirty="0">
                <a:latin typeface="Arial Rounded MT Bold" panose="020F0704030504030204" pitchFamily="34" charset="0"/>
              </a:rPr>
              <a:t> hand was there. 2 Some of them were looking for a reason to accuse Jesus, so they watched him closely to see if he would heal him on the Sabbath. 3 Jesus said to the man with the </a:t>
            </a:r>
            <a:r>
              <a:rPr lang="en-GB" dirty="0" err="1">
                <a:latin typeface="Arial Rounded MT Bold" panose="020F0704030504030204" pitchFamily="34" charset="0"/>
              </a:rPr>
              <a:t>shriveled</a:t>
            </a:r>
            <a:r>
              <a:rPr lang="en-GB" dirty="0">
                <a:latin typeface="Arial Rounded MT Bold" panose="020F0704030504030204" pitchFamily="34" charset="0"/>
              </a:rPr>
              <a:t> hand, “Stand up in front of everyone.”</a:t>
            </a:r>
          </a:p>
          <a:p>
            <a:endParaRPr lang="en-GB" dirty="0">
              <a:latin typeface="Arial Rounded MT Bold" panose="020F0704030504030204" pitchFamily="34" charset="0"/>
            </a:endParaRPr>
          </a:p>
          <a:p>
            <a:r>
              <a:rPr lang="en-GB" dirty="0">
                <a:latin typeface="Arial Rounded MT Bold" panose="020F0704030504030204" pitchFamily="34" charset="0"/>
              </a:rPr>
              <a:t>4 Then Jesus asked them, “Which is lawful on the Sabbath: to do good or to do evil, to save life or to kill?” But they remained silent.</a:t>
            </a:r>
          </a:p>
          <a:p>
            <a:endParaRPr lang="en-GB" dirty="0">
              <a:latin typeface="Arial Rounded MT Bold" panose="020F0704030504030204" pitchFamily="34" charset="0"/>
            </a:endParaRPr>
          </a:p>
          <a:p>
            <a:r>
              <a:rPr lang="en-GB" dirty="0">
                <a:latin typeface="Arial Rounded MT Bold" panose="020F0704030504030204" pitchFamily="34" charset="0"/>
              </a:rPr>
              <a:t>5 He looked around at them in anger and, deeply distressed at their stubborn hearts, said to the man, “Stretch out your hand.” He stretched it out, and his hand was completely restored. 6 Then the Pharisees went out and began to plot with the </a:t>
            </a:r>
            <a:r>
              <a:rPr lang="en-GB" dirty="0" err="1">
                <a:latin typeface="Arial Rounded MT Bold" panose="020F0704030504030204" pitchFamily="34" charset="0"/>
              </a:rPr>
              <a:t>Herodians</a:t>
            </a:r>
            <a:r>
              <a:rPr lang="en-GB" dirty="0">
                <a:latin typeface="Arial Rounded MT Bold" panose="020F0704030504030204" pitchFamily="34" charset="0"/>
              </a:rPr>
              <a:t> how they might kill Jesus.</a:t>
            </a:r>
          </a:p>
        </p:txBody>
      </p:sp>
    </p:spTree>
    <p:extLst>
      <p:ext uri="{BB962C8B-B14F-4D97-AF65-F5344CB8AC3E}">
        <p14:creationId xmlns:p14="http://schemas.microsoft.com/office/powerpoint/2010/main" val="2667482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892480" cy="57606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n-GB" dirty="0" smtClean="0"/>
              <a:t>From Fletcher’s Situation Ethics . . . </a:t>
            </a:r>
            <a:endParaRPr lang="en-GB" dirty="0"/>
          </a:p>
        </p:txBody>
      </p:sp>
      <p:sp>
        <p:nvSpPr>
          <p:cNvPr id="3" name="Content Placeholder 2"/>
          <p:cNvSpPr>
            <a:spLocks noGrp="1"/>
          </p:cNvSpPr>
          <p:nvPr>
            <p:ph idx="1"/>
          </p:nvPr>
        </p:nvSpPr>
        <p:spPr>
          <a:xfrm>
            <a:off x="251520" y="1025781"/>
            <a:ext cx="8640960" cy="5832648"/>
          </a:xfrm>
          <a:solidFill>
            <a:schemeClr val="accent6">
              <a:lumMod val="20000"/>
              <a:lumOff val="80000"/>
            </a:schemeClr>
          </a:solidFill>
        </p:spPr>
        <p:txBody>
          <a:bodyPr>
            <a:noAutofit/>
          </a:bodyPr>
          <a:lstStyle/>
          <a:p>
            <a:pPr marL="0" indent="0">
              <a:buNone/>
            </a:pPr>
            <a:r>
              <a:rPr lang="en-GB" sz="2400" i="1" dirty="0">
                <a:latin typeface="Arial Rounded MT Bold" panose="020F0704030504030204" pitchFamily="34" charset="0"/>
              </a:rPr>
              <a:t>“As we know, for many people, sex is so much a moral problem, largely </a:t>
            </a:r>
            <a:r>
              <a:rPr lang="en-GB" sz="2400" i="1" dirty="0" smtClean="0">
                <a:latin typeface="Arial Rounded MT Bold" panose="020F0704030504030204" pitchFamily="34" charset="0"/>
              </a:rPr>
              <a:t>due to </a:t>
            </a:r>
            <a:r>
              <a:rPr lang="en-GB" sz="2400" i="1" dirty="0">
                <a:latin typeface="Arial Rounded MT Bold" panose="020F0704030504030204" pitchFamily="34" charset="0"/>
              </a:rPr>
              <a:t>the repressive effects of legalism, that in newspapers and popular </a:t>
            </a:r>
            <a:r>
              <a:rPr lang="en-GB" sz="2400" i="1" dirty="0" smtClean="0">
                <a:latin typeface="Arial Rounded MT Bold" panose="020F0704030504030204" pitchFamily="34" charset="0"/>
              </a:rPr>
              <a:t>parlance the </a:t>
            </a:r>
            <a:r>
              <a:rPr lang="en-GB" sz="2400" i="1" dirty="0">
                <a:latin typeface="Arial Rounded MT Bold" panose="020F0704030504030204" pitchFamily="34" charset="0"/>
              </a:rPr>
              <a:t>term “morals charge” always means a sex complaint! “Her morals are </a:t>
            </a:r>
            <a:r>
              <a:rPr lang="en-GB" sz="2400" i="1" dirty="0" smtClean="0">
                <a:latin typeface="Arial Rounded MT Bold" panose="020F0704030504030204" pitchFamily="34" charset="0"/>
              </a:rPr>
              <a:t>not very </a:t>
            </a:r>
            <a:r>
              <a:rPr lang="en-GB" sz="2400" i="1" dirty="0">
                <a:latin typeface="Arial Rounded MT Bold" panose="020F0704030504030204" pitchFamily="34" charset="0"/>
              </a:rPr>
              <a:t>high” means her sex life is rather looser than the mores allow. Yet we </a:t>
            </a:r>
            <a:r>
              <a:rPr lang="en-GB" sz="2400" i="1" dirty="0" smtClean="0">
                <a:latin typeface="Arial Rounded MT Bold" panose="020F0704030504030204" pitchFamily="34" charset="0"/>
              </a:rPr>
              <a:t>find</a:t>
            </a:r>
            <a:r>
              <a:rPr lang="en-GB" sz="2400" i="1" dirty="0">
                <a:latin typeface="Arial Rounded MT Bold" panose="020F0704030504030204" pitchFamily="34" charset="0"/>
              </a:rPr>
              <a:t> </a:t>
            </a:r>
            <a:r>
              <a:rPr lang="en-GB" sz="2400" i="1" dirty="0" smtClean="0">
                <a:latin typeface="Arial Rounded MT Bold" panose="020F0704030504030204" pitchFamily="34" charset="0"/>
              </a:rPr>
              <a:t>nothing </a:t>
            </a:r>
            <a:r>
              <a:rPr lang="en-GB" sz="2400" i="1" dirty="0">
                <a:latin typeface="Arial Rounded MT Bold" panose="020F0704030504030204" pitchFamily="34" charset="0"/>
              </a:rPr>
              <a:t>in the teachings of Jesus about the ethics of sex, except adultery and </a:t>
            </a:r>
            <a:r>
              <a:rPr lang="en-GB" sz="2400" i="1" dirty="0" smtClean="0">
                <a:latin typeface="Arial Rounded MT Bold" panose="020F0704030504030204" pitchFamily="34" charset="0"/>
              </a:rPr>
              <a:t>an absolute </a:t>
            </a:r>
            <a:r>
              <a:rPr lang="en-GB" sz="2400" i="1" dirty="0">
                <a:latin typeface="Arial Rounded MT Bold" panose="020F0704030504030204" pitchFamily="34" charset="0"/>
              </a:rPr>
              <a:t>condemnation of divorce—a correlative matter. He said nothing </a:t>
            </a:r>
            <a:r>
              <a:rPr lang="en-GB" sz="2400" i="1" dirty="0" smtClean="0">
                <a:latin typeface="Arial Rounded MT Bold" panose="020F0704030504030204" pitchFamily="34" charset="0"/>
              </a:rPr>
              <a:t>about birth </a:t>
            </a:r>
            <a:r>
              <a:rPr lang="en-GB" sz="2400" i="1" dirty="0">
                <a:latin typeface="Arial Rounded MT Bold" panose="020F0704030504030204" pitchFamily="34" charset="0"/>
              </a:rPr>
              <a:t>control, large or small families, childlessness, homosexuality, </a:t>
            </a:r>
            <a:r>
              <a:rPr lang="en-GB" sz="2400" i="1" dirty="0" smtClean="0">
                <a:latin typeface="Arial Rounded MT Bold" panose="020F0704030504030204" pitchFamily="34" charset="0"/>
              </a:rPr>
              <a:t>masturbation, fornication </a:t>
            </a:r>
            <a:r>
              <a:rPr lang="en-GB" sz="2400" i="1" dirty="0">
                <a:latin typeface="Arial Rounded MT Bold" panose="020F0704030504030204" pitchFamily="34" charset="0"/>
              </a:rPr>
              <a:t>or premarital intercourse, sterilization, </a:t>
            </a:r>
            <a:r>
              <a:rPr lang="en-GB" sz="2400" i="1" dirty="0" smtClean="0">
                <a:latin typeface="Arial Rounded MT Bold" panose="020F0704030504030204" pitchFamily="34" charset="0"/>
              </a:rPr>
              <a:t>artificial </a:t>
            </a:r>
            <a:r>
              <a:rPr lang="en-GB" sz="2400" i="1" dirty="0">
                <a:latin typeface="Arial Rounded MT Bold" panose="020F0704030504030204" pitchFamily="34" charset="0"/>
              </a:rPr>
              <a:t>insemination, </a:t>
            </a:r>
            <a:r>
              <a:rPr lang="en-GB" sz="2400" i="1" dirty="0" smtClean="0">
                <a:latin typeface="Arial Rounded MT Bold" panose="020F0704030504030204" pitchFamily="34" charset="0"/>
              </a:rPr>
              <a:t>abortion, sex </a:t>
            </a:r>
            <a:r>
              <a:rPr lang="en-GB" sz="2400" i="1" dirty="0">
                <a:latin typeface="Arial Rounded MT Bold" panose="020F0704030504030204" pitchFamily="34" charset="0"/>
              </a:rPr>
              <a:t>play, petting, and courtship. Whether any form of sex (hetero, homo, or </a:t>
            </a:r>
            <a:r>
              <a:rPr lang="en-GB" sz="2400" i="1" dirty="0" smtClean="0">
                <a:latin typeface="Arial Rounded MT Bold" panose="020F0704030504030204" pitchFamily="34" charset="0"/>
              </a:rPr>
              <a:t>auto) is </a:t>
            </a:r>
            <a:r>
              <a:rPr lang="en-GB" sz="2400" i="1" dirty="0">
                <a:latin typeface="Arial Rounded MT Bold" panose="020F0704030504030204" pitchFamily="34" charset="0"/>
              </a:rPr>
              <a:t>good or evil depends on whether love is fully served”.</a:t>
            </a:r>
            <a:br>
              <a:rPr lang="en-GB" sz="2400" i="1" dirty="0">
                <a:latin typeface="Arial Rounded MT Bold" panose="020F0704030504030204" pitchFamily="34" charset="0"/>
              </a:rPr>
            </a:br>
            <a:r>
              <a:rPr lang="en-GB" sz="900" i="1" dirty="0">
                <a:latin typeface="Arial Rounded MT Bold" panose="020F0704030504030204" pitchFamily="34" charset="0"/>
              </a:rPr>
              <a:t/>
            </a:r>
            <a:br>
              <a:rPr lang="en-GB" sz="900" i="1" dirty="0">
                <a:latin typeface="Arial Rounded MT Bold" panose="020F0704030504030204" pitchFamily="34" charset="0"/>
              </a:rPr>
            </a:br>
            <a:endParaRPr lang="en-GB" sz="900" i="1" dirty="0">
              <a:latin typeface="Arial Rounded MT Bold" panose="020F0704030504030204" pitchFamily="34" charset="0"/>
            </a:endParaRPr>
          </a:p>
        </p:txBody>
      </p:sp>
    </p:spTree>
    <p:extLst>
      <p:ext uri="{BB962C8B-B14F-4D97-AF65-F5344CB8AC3E}">
        <p14:creationId xmlns:p14="http://schemas.microsoft.com/office/powerpoint/2010/main" val="3003971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1"/>
            <a:ext cx="8341200" cy="1296144"/>
          </a:xfrm>
        </p:spPr>
        <p:style>
          <a:lnRef idx="2">
            <a:schemeClr val="accent6">
              <a:shade val="50000"/>
            </a:schemeClr>
          </a:lnRef>
          <a:fillRef idx="1">
            <a:schemeClr val="accent6"/>
          </a:fillRef>
          <a:effectRef idx="0">
            <a:schemeClr val="accent6"/>
          </a:effectRef>
          <a:fontRef idx="minor">
            <a:schemeClr val="lt1"/>
          </a:fontRef>
        </p:style>
        <p:txBody>
          <a:bodyPr/>
          <a:lstStyle/>
          <a:p>
            <a:r>
              <a:rPr lang="en-GB" dirty="0" smtClean="0"/>
              <a:t>Four Working Principles</a:t>
            </a:r>
            <a:endParaRPr lang="en-GB" dirty="0"/>
          </a:p>
        </p:txBody>
      </p:sp>
      <p:sp>
        <p:nvSpPr>
          <p:cNvPr id="3" name="Content Placeholder 2"/>
          <p:cNvSpPr>
            <a:spLocks noGrp="1"/>
          </p:cNvSpPr>
          <p:nvPr>
            <p:ph idx="1"/>
          </p:nvPr>
        </p:nvSpPr>
        <p:spPr>
          <a:xfrm>
            <a:off x="467544" y="1700808"/>
            <a:ext cx="8208912" cy="4752528"/>
          </a:xfrm>
          <a:solidFill>
            <a:srgbClr val="FFFFCC"/>
          </a:solidFill>
        </p:spPr>
        <p:txBody>
          <a:bodyPr>
            <a:normAutofit fontScale="70000" lnSpcReduction="20000"/>
          </a:bodyPr>
          <a:lstStyle/>
          <a:p>
            <a:pPr marL="0" indent="0">
              <a:buNone/>
            </a:pPr>
            <a:r>
              <a:rPr lang="en-GB" dirty="0">
                <a:latin typeface="Arial Rounded MT Bold" panose="020F0704030504030204" pitchFamily="34" charset="0"/>
              </a:rPr>
              <a:t>1</a:t>
            </a:r>
            <a:r>
              <a:rPr lang="en-GB" dirty="0" smtClean="0">
                <a:latin typeface="Arial Rounded MT Bold" panose="020F0704030504030204" pitchFamily="34" charset="0"/>
              </a:rPr>
              <a:t>._________  </a:t>
            </a:r>
            <a:r>
              <a:rPr lang="en-GB" dirty="0">
                <a:latin typeface="Arial Rounded MT Bold" panose="020F0704030504030204" pitchFamily="34" charset="0"/>
              </a:rPr>
              <a:t>- This is that the course of action must be </a:t>
            </a:r>
            <a:r>
              <a:rPr lang="en-GB" dirty="0" smtClean="0">
                <a:latin typeface="Arial Rounded MT Bold" panose="020F0704030504030204" pitchFamily="34" charset="0"/>
              </a:rPr>
              <a:t>pragmatic, practical </a:t>
            </a:r>
            <a:r>
              <a:rPr lang="en-GB" dirty="0">
                <a:latin typeface="Arial Rounded MT Bold" panose="020F0704030504030204" pitchFamily="34" charset="0"/>
              </a:rPr>
              <a:t>and work</a:t>
            </a:r>
          </a:p>
          <a:p>
            <a:pPr marL="0" indent="0">
              <a:buNone/>
            </a:pPr>
            <a:r>
              <a:rPr lang="en-GB" dirty="0">
                <a:latin typeface="Arial Rounded MT Bold" panose="020F0704030504030204" pitchFamily="34" charset="0"/>
              </a:rPr>
              <a:t>2.</a:t>
            </a:r>
            <a:r>
              <a:rPr lang="en-GB" b="1" dirty="0">
                <a:latin typeface="Arial Rounded MT Bold" panose="020F0704030504030204" pitchFamily="34" charset="0"/>
              </a:rPr>
              <a:t>Relativism</a:t>
            </a:r>
            <a:r>
              <a:rPr lang="en-GB" dirty="0">
                <a:latin typeface="Arial Rounded MT Bold" panose="020F0704030504030204" pitchFamily="34" charset="0"/>
              </a:rPr>
              <a:t> - All situations are always relative; situational ethicists try to avoid such words as </a:t>
            </a:r>
            <a:r>
              <a:rPr lang="en-GB" dirty="0" smtClean="0">
                <a:latin typeface="Arial Rounded MT Bold" panose="020F0704030504030204" pitchFamily="34" charset="0"/>
              </a:rPr>
              <a:t>“______ " </a:t>
            </a:r>
            <a:r>
              <a:rPr lang="en-GB" dirty="0">
                <a:latin typeface="Arial Rounded MT Bold" panose="020F0704030504030204" pitchFamily="34" charset="0"/>
              </a:rPr>
              <a:t>and </a:t>
            </a:r>
            <a:r>
              <a:rPr lang="en-GB" dirty="0" smtClean="0">
                <a:latin typeface="Arial Rounded MT Bold" panose="020F0704030504030204" pitchFamily="34" charset="0"/>
              </a:rPr>
              <a:t>“______"</a:t>
            </a:r>
            <a:endParaRPr lang="en-GB" dirty="0">
              <a:latin typeface="Arial Rounded MT Bold" panose="020F0704030504030204" pitchFamily="34" charset="0"/>
            </a:endParaRPr>
          </a:p>
          <a:p>
            <a:pPr marL="0" indent="0">
              <a:buNone/>
            </a:pPr>
            <a:r>
              <a:rPr lang="en-GB" dirty="0">
                <a:latin typeface="Arial Rounded MT Bold" panose="020F0704030504030204" pitchFamily="34" charset="0"/>
              </a:rPr>
              <a:t>3</a:t>
            </a:r>
            <a:r>
              <a:rPr lang="en-GB" dirty="0" smtClean="0">
                <a:latin typeface="Arial Rounded MT Bold" panose="020F0704030504030204" pitchFamily="34" charset="0"/>
              </a:rPr>
              <a:t>.________  </a:t>
            </a:r>
            <a:r>
              <a:rPr lang="en-GB" dirty="0">
                <a:latin typeface="Arial Rounded MT Bold" panose="020F0704030504030204" pitchFamily="34" charset="0"/>
              </a:rPr>
              <a:t>- The whole of situational ethics relies upon the fact that the person freely </a:t>
            </a:r>
            <a:r>
              <a:rPr lang="en-GB" dirty="0" smtClean="0">
                <a:latin typeface="Arial Rounded MT Bold" panose="020F0704030504030204" pitchFamily="34" charset="0"/>
              </a:rPr>
              <a:t>chooses/makes a positive choice </a:t>
            </a:r>
            <a:r>
              <a:rPr lang="en-GB" dirty="0">
                <a:latin typeface="Arial Rounded MT Bold" panose="020F0704030504030204" pitchFamily="34" charset="0"/>
              </a:rPr>
              <a:t>to believe in agape love as described by Christianity.</a:t>
            </a:r>
          </a:p>
          <a:p>
            <a:pPr marL="0" indent="0">
              <a:buNone/>
            </a:pPr>
            <a:r>
              <a:rPr lang="en-GB" dirty="0">
                <a:latin typeface="Arial Rounded MT Bold" panose="020F0704030504030204" pitchFamily="34" charset="0"/>
              </a:rPr>
              <a:t>4.</a:t>
            </a:r>
            <a:r>
              <a:rPr lang="en-GB" b="1" dirty="0">
                <a:latin typeface="Arial Rounded MT Bold" panose="020F0704030504030204" pitchFamily="34" charset="0"/>
              </a:rPr>
              <a:t>Personalism</a:t>
            </a:r>
            <a:r>
              <a:rPr lang="en-GB" dirty="0">
                <a:latin typeface="Arial Rounded MT Bold" panose="020F0704030504030204" pitchFamily="34" charset="0"/>
              </a:rPr>
              <a:t> - Whereas the legalist thinks people should work to laws, the situational ethicist believes that </a:t>
            </a:r>
            <a:r>
              <a:rPr lang="en-GB" dirty="0" smtClean="0">
                <a:latin typeface="Arial Rounded MT Bold" panose="020F0704030504030204" pitchFamily="34" charset="0"/>
              </a:rPr>
              <a:t>___ are </a:t>
            </a:r>
            <a:r>
              <a:rPr lang="en-GB" dirty="0">
                <a:latin typeface="Arial Rounded MT Bold" panose="020F0704030504030204" pitchFamily="34" charset="0"/>
              </a:rPr>
              <a:t>for the benefit of the people.</a:t>
            </a:r>
          </a:p>
          <a:p>
            <a:pPr marL="0" indent="0">
              <a:buNone/>
            </a:pPr>
            <a:endParaRPr lang="en-GB" dirty="0" smtClean="0">
              <a:latin typeface="Arial Rounded MT Bold" panose="020F0704030504030204" pitchFamily="34" charset="0"/>
            </a:endParaRPr>
          </a:p>
          <a:p>
            <a:pPr marL="0" indent="0">
              <a:buNone/>
            </a:pPr>
            <a:r>
              <a:rPr lang="en-GB" dirty="0" smtClean="0">
                <a:solidFill>
                  <a:srgbClr val="FF0000"/>
                </a:solidFill>
                <a:latin typeface="Arial Rounded MT Bold" panose="020F0704030504030204" pitchFamily="34" charset="0"/>
              </a:rPr>
              <a:t>THESE PRINCIPLES ARE THE ASSUMED BASIS OF SITUATION ETHICS – THEY ARE NOT REALLY ARGUED FOR…</a:t>
            </a:r>
            <a:endParaRPr lang="en-GB" dirty="0">
              <a:solidFill>
                <a:srgbClr val="FF0000"/>
              </a:solidFill>
              <a:latin typeface="Arial Rounded MT Bold" panose="020F0704030504030204" pitchFamily="34" charset="0"/>
            </a:endParaRPr>
          </a:p>
        </p:txBody>
      </p:sp>
    </p:spTree>
    <p:extLst>
      <p:ext uri="{BB962C8B-B14F-4D97-AF65-F5344CB8AC3E}">
        <p14:creationId xmlns:p14="http://schemas.microsoft.com/office/powerpoint/2010/main" val="421208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6">
              <a:lumMod val="60000"/>
              <a:lumOff val="40000"/>
            </a:schemeClr>
          </a:solidFill>
        </p:spPr>
        <p:txBody>
          <a:bodyPr/>
          <a:lstStyle/>
          <a:p>
            <a:r>
              <a:rPr lang="en-GB" b="1" dirty="0">
                <a:hlinkClick r:id="rId2" action="ppaction://hlinkfile"/>
              </a:rPr>
              <a:t>Reading for gist</a:t>
            </a:r>
            <a:endParaRPr lang="en-GB" b="1" dirty="0"/>
          </a:p>
        </p:txBody>
      </p:sp>
      <p:sp>
        <p:nvSpPr>
          <p:cNvPr id="5" name="Content Placeholder 4"/>
          <p:cNvSpPr>
            <a:spLocks noGrp="1"/>
          </p:cNvSpPr>
          <p:nvPr>
            <p:ph idx="1"/>
          </p:nvPr>
        </p:nvSpPr>
        <p:spPr>
          <a:solidFill>
            <a:schemeClr val="accent6">
              <a:lumMod val="20000"/>
              <a:lumOff val="80000"/>
            </a:schemeClr>
          </a:solidFill>
        </p:spPr>
        <p:txBody>
          <a:bodyPr/>
          <a:lstStyle/>
          <a:p>
            <a:pPr marL="0" indent="0">
              <a:buNone/>
            </a:pPr>
            <a:r>
              <a:rPr lang="en-GB" dirty="0"/>
              <a:t>Here are some extracts from Joseph Fletcher’s Situation Ethics. Try reading each paragraph for the gist – the essential point, and then summarise the essential point in one sentence underneath each paragraph. Then try applying it to polyamory.</a:t>
            </a:r>
          </a:p>
        </p:txBody>
      </p:sp>
    </p:spTree>
    <p:extLst>
      <p:ext uri="{BB962C8B-B14F-4D97-AF65-F5344CB8AC3E}">
        <p14:creationId xmlns:p14="http://schemas.microsoft.com/office/powerpoint/2010/main" val="927529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856" y="188640"/>
            <a:ext cx="8846640" cy="490066"/>
          </a:xfrm>
          <a:ln>
            <a:solidFill>
              <a:schemeClr val="accent6">
                <a:lumMod val="50000"/>
              </a:schemeClr>
            </a:solidFill>
          </a:ln>
        </p:spPr>
        <p:txBody>
          <a:bodyPr>
            <a:normAutofit/>
          </a:bodyPr>
          <a:lstStyle/>
          <a:p>
            <a:r>
              <a:rPr lang="en-GB" sz="2000" dirty="0" smtClean="0"/>
              <a:t>3 C Applying </a:t>
            </a:r>
            <a:r>
              <a:rPr lang="en-GB" sz="2000" dirty="0"/>
              <a:t>Fletcher’s principles to homosexuality and polyamorous relationships</a:t>
            </a:r>
          </a:p>
        </p:txBody>
      </p:sp>
      <p:graphicFrame>
        <p:nvGraphicFramePr>
          <p:cNvPr id="4" name="Table 3"/>
          <p:cNvGraphicFramePr>
            <a:graphicFrameLocks noGrp="1"/>
          </p:cNvGraphicFramePr>
          <p:nvPr>
            <p:extLst>
              <p:ext uri="{D42A27DB-BD31-4B8C-83A1-F6EECF244321}">
                <p14:modId xmlns:p14="http://schemas.microsoft.com/office/powerpoint/2010/main" val="2508610992"/>
              </p:ext>
            </p:extLst>
          </p:nvPr>
        </p:nvGraphicFramePr>
        <p:xfrm>
          <a:off x="189856" y="836712"/>
          <a:ext cx="8846640" cy="5577749"/>
        </p:xfrm>
        <a:graphic>
          <a:graphicData uri="http://schemas.openxmlformats.org/drawingml/2006/table">
            <a:tbl>
              <a:tblPr firstRow="1" bandRow="1">
                <a:tableStyleId>{10A1B5D5-9B99-4C35-A422-299274C87663}</a:tableStyleId>
              </a:tblPr>
              <a:tblGrid>
                <a:gridCol w="2376263">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gridCol w="3590057">
                  <a:extLst>
                    <a:ext uri="{9D8B030D-6E8A-4147-A177-3AD203B41FA5}">
                      <a16:colId xmlns:a16="http://schemas.microsoft.com/office/drawing/2014/main" val="20002"/>
                    </a:ext>
                  </a:extLst>
                </a:gridCol>
              </a:tblGrid>
              <a:tr h="360040">
                <a:tc>
                  <a:txBody>
                    <a:bodyPr/>
                    <a:lstStyle/>
                    <a:p>
                      <a:r>
                        <a:rPr lang="en-GB" sz="1200" dirty="0" smtClean="0"/>
                        <a:t>Fletcher’s principles </a:t>
                      </a:r>
                      <a:endParaRPr lang="en-GB" sz="1200" dirty="0"/>
                    </a:p>
                  </a:txBody>
                  <a:tcPr/>
                </a:tc>
                <a:tc>
                  <a:txBody>
                    <a:bodyPr/>
                    <a:lstStyle/>
                    <a:p>
                      <a:r>
                        <a:rPr lang="en-GB" sz="1200" dirty="0" smtClean="0"/>
                        <a:t>Homosexual relationships</a:t>
                      </a:r>
                      <a:endParaRPr lang="en-GB" sz="1200" dirty="0"/>
                    </a:p>
                  </a:txBody>
                  <a:tcPr/>
                </a:tc>
                <a:tc>
                  <a:txBody>
                    <a:bodyPr/>
                    <a:lstStyle/>
                    <a:p>
                      <a:r>
                        <a:rPr lang="en-GB" sz="1200" dirty="0" smtClean="0"/>
                        <a:t>Polyamorous relationships</a:t>
                      </a:r>
                      <a:endParaRPr lang="en-GB" sz="1200" dirty="0"/>
                    </a:p>
                  </a:txBody>
                  <a:tcPr/>
                </a:tc>
                <a:extLst>
                  <a:ext uri="{0D108BD9-81ED-4DB2-BD59-A6C34878D82A}">
                    <a16:rowId xmlns:a16="http://schemas.microsoft.com/office/drawing/2014/main" val="10000"/>
                  </a:ext>
                </a:extLst>
              </a:tr>
              <a:tr h="430963">
                <a:tc>
                  <a:txBody>
                    <a:bodyPr/>
                    <a:lstStyle/>
                    <a:p>
                      <a:r>
                        <a:rPr lang="en-GB" sz="1100" dirty="0" smtClean="0"/>
                        <a:t>Agape</a:t>
                      </a:r>
                    </a:p>
                    <a:p>
                      <a:endParaRPr lang="en-GB" sz="1100" dirty="0" smtClean="0"/>
                    </a:p>
                    <a:p>
                      <a:endParaRPr lang="en-GB" sz="1100" dirty="0" smtClean="0"/>
                    </a:p>
                    <a:p>
                      <a:endParaRPr lang="en-GB" sz="1100" dirty="0"/>
                    </a:p>
                  </a:txBody>
                  <a:tcPr/>
                </a:tc>
                <a:tc>
                  <a:txBody>
                    <a:bodyPr/>
                    <a:lstStyle/>
                    <a:p>
                      <a:endParaRPr lang="en-GB" sz="1100"/>
                    </a:p>
                  </a:txBody>
                  <a:tcPr/>
                </a:tc>
                <a:tc>
                  <a:txBody>
                    <a:bodyPr/>
                    <a:lstStyle/>
                    <a:p>
                      <a:endParaRPr lang="en-GB" sz="1100"/>
                    </a:p>
                  </a:txBody>
                  <a:tcPr/>
                </a:tc>
                <a:extLst>
                  <a:ext uri="{0D108BD9-81ED-4DB2-BD59-A6C34878D82A}">
                    <a16:rowId xmlns:a16="http://schemas.microsoft.com/office/drawing/2014/main" val="10001"/>
                  </a:ext>
                </a:extLst>
              </a:tr>
              <a:tr h="2017309">
                <a:tc>
                  <a:txBody>
                    <a:bodyPr/>
                    <a:lstStyle/>
                    <a:p>
                      <a:r>
                        <a:rPr lang="en-GB" sz="1100" b="1" dirty="0" smtClean="0"/>
                        <a:t>Four working principles</a:t>
                      </a:r>
                    </a:p>
                    <a:p>
                      <a:pPr lvl="0"/>
                      <a:r>
                        <a:rPr lang="en-GB" sz="1100" kern="1200" dirty="0" smtClean="0">
                          <a:solidFill>
                            <a:schemeClr val="dk1"/>
                          </a:solidFill>
                          <a:effectLst/>
                          <a:latin typeface="+mn-lt"/>
                          <a:ea typeface="+mn-ea"/>
                          <a:cs typeface="+mn-cs"/>
                        </a:rPr>
                        <a:t>Pragmatism- what you propose must work in practice.</a:t>
                      </a:r>
                    </a:p>
                    <a:p>
                      <a:pPr lvl="0"/>
                      <a:r>
                        <a:rPr lang="en-GB" sz="1100" kern="1200" dirty="0" smtClean="0">
                          <a:solidFill>
                            <a:schemeClr val="dk1"/>
                          </a:solidFill>
                          <a:effectLst/>
                          <a:latin typeface="+mn-lt"/>
                          <a:ea typeface="+mn-ea"/>
                          <a:cs typeface="+mn-cs"/>
                        </a:rPr>
                        <a:t>Relativism- words like ‘always’, ‘never’, ‘absolute’ are rejected. </a:t>
                      </a:r>
                    </a:p>
                    <a:p>
                      <a:pPr lvl="0"/>
                      <a:r>
                        <a:rPr lang="en-GB" sz="1100" kern="1200" dirty="0" smtClean="0">
                          <a:solidFill>
                            <a:schemeClr val="dk1"/>
                          </a:solidFill>
                          <a:effectLst/>
                          <a:latin typeface="+mn-lt"/>
                          <a:ea typeface="+mn-ea"/>
                          <a:cs typeface="+mn-cs"/>
                        </a:rPr>
                        <a:t>Positivism- a value judgement needs to be made, giving the first place to love.</a:t>
                      </a:r>
                    </a:p>
                    <a:p>
                      <a:pPr lvl="0"/>
                      <a:r>
                        <a:rPr lang="en-GB" sz="1100" kern="1200" dirty="0" smtClean="0">
                          <a:solidFill>
                            <a:schemeClr val="dk1"/>
                          </a:solidFill>
                          <a:effectLst/>
                          <a:latin typeface="+mn-lt"/>
                          <a:ea typeface="+mn-ea"/>
                          <a:cs typeface="+mn-cs"/>
                        </a:rPr>
                        <a:t>Personalism- people are put in first place, morality is personal and not centred on laws.</a:t>
                      </a:r>
                      <a:endParaRPr lang="en-GB" sz="1100" dirty="0" smtClean="0"/>
                    </a:p>
                  </a:txBody>
                  <a:tcPr/>
                </a:tc>
                <a:tc>
                  <a:txBody>
                    <a:bodyPr/>
                    <a:lstStyle/>
                    <a:p>
                      <a:endParaRPr lang="en-GB" sz="1100"/>
                    </a:p>
                  </a:txBody>
                  <a:tcPr/>
                </a:tc>
                <a:tc>
                  <a:txBody>
                    <a:bodyPr/>
                    <a:lstStyle/>
                    <a:p>
                      <a:endParaRPr lang="en-GB" sz="1100"/>
                    </a:p>
                  </a:txBody>
                  <a:tcPr/>
                </a:tc>
                <a:extLst>
                  <a:ext uri="{0D108BD9-81ED-4DB2-BD59-A6C34878D82A}">
                    <a16:rowId xmlns:a16="http://schemas.microsoft.com/office/drawing/2014/main" val="10002"/>
                  </a:ext>
                </a:extLst>
              </a:tr>
              <a:tr h="430963">
                <a:tc>
                  <a:txBody>
                    <a:bodyPr/>
                    <a:lstStyle/>
                    <a:p>
                      <a:r>
                        <a:rPr lang="en-GB" sz="1100" b="1" dirty="0" smtClean="0"/>
                        <a:t>Six Fundamental</a:t>
                      </a:r>
                      <a:r>
                        <a:rPr lang="en-GB" sz="1100" b="1" baseline="0" dirty="0" smtClean="0"/>
                        <a:t> principles</a:t>
                      </a:r>
                    </a:p>
                    <a:p>
                      <a:endParaRPr lang="en-GB" sz="1100" b="1" baseline="0" dirty="0" smtClean="0"/>
                    </a:p>
                    <a:p>
                      <a:pPr lvl="0"/>
                      <a:r>
                        <a:rPr lang="en-GB" sz="1100" kern="1200" dirty="0" smtClean="0">
                          <a:solidFill>
                            <a:schemeClr val="dk1"/>
                          </a:solidFill>
                          <a:effectLst/>
                          <a:latin typeface="+mn-lt"/>
                          <a:ea typeface="+mn-ea"/>
                          <a:cs typeface="+mn-cs"/>
                        </a:rPr>
                        <a:t>Love (agape) is the only good. </a:t>
                      </a:r>
                    </a:p>
                    <a:p>
                      <a:pPr lvl="0"/>
                      <a:r>
                        <a:rPr lang="en-GB" sz="1100" kern="1200" dirty="0" smtClean="0">
                          <a:solidFill>
                            <a:schemeClr val="dk1"/>
                          </a:solidFill>
                          <a:effectLst/>
                          <a:latin typeface="+mn-lt"/>
                          <a:ea typeface="+mn-ea"/>
                          <a:cs typeface="+mn-cs"/>
                        </a:rPr>
                        <a:t>Love is the ruling norm of Christianity</a:t>
                      </a:r>
                    </a:p>
                    <a:p>
                      <a:pPr lvl="0"/>
                      <a:r>
                        <a:rPr lang="en-GB" sz="1100" kern="1200" dirty="0" smtClean="0">
                          <a:solidFill>
                            <a:schemeClr val="dk1"/>
                          </a:solidFill>
                          <a:effectLst/>
                          <a:latin typeface="+mn-lt"/>
                          <a:ea typeface="+mn-ea"/>
                          <a:cs typeface="+mn-cs"/>
                        </a:rPr>
                        <a:t>Love equals justice. Justice will follow from love, because ‘justice is love distributed</a:t>
                      </a:r>
                    </a:p>
                    <a:p>
                      <a:pPr lvl="0"/>
                      <a:r>
                        <a:rPr lang="en-GB" sz="1100" kern="1200" dirty="0" smtClean="0">
                          <a:solidFill>
                            <a:schemeClr val="dk1"/>
                          </a:solidFill>
                          <a:effectLst/>
                          <a:latin typeface="+mn-lt"/>
                          <a:ea typeface="+mn-ea"/>
                          <a:cs typeface="+mn-cs"/>
                        </a:rPr>
                        <a:t>Love has no favourites and is for all, </a:t>
                      </a:r>
                    </a:p>
                    <a:p>
                      <a:pPr lvl="0"/>
                      <a:r>
                        <a:rPr lang="en-GB" sz="1100" kern="1200" dirty="0" smtClean="0">
                          <a:solidFill>
                            <a:schemeClr val="dk1"/>
                          </a:solidFill>
                          <a:effectLst/>
                          <a:latin typeface="+mn-lt"/>
                          <a:ea typeface="+mn-ea"/>
                          <a:cs typeface="+mn-cs"/>
                        </a:rPr>
                        <a:t>The loving ends justify the means. Love must be the final end, not a means to an end- </a:t>
                      </a:r>
                    </a:p>
                    <a:p>
                      <a:pPr lvl="0"/>
                      <a:r>
                        <a:rPr lang="en-GB" sz="1100" kern="1200" dirty="0" smtClean="0">
                          <a:solidFill>
                            <a:schemeClr val="dk1"/>
                          </a:solidFill>
                          <a:effectLst/>
                          <a:latin typeface="+mn-lt"/>
                          <a:ea typeface="+mn-ea"/>
                          <a:cs typeface="+mn-cs"/>
                        </a:rPr>
                        <a:t>The loving thing to do will depend on </a:t>
                      </a:r>
                      <a:r>
                        <a:rPr lang="en-GB" sz="1100" kern="1200" smtClean="0">
                          <a:solidFill>
                            <a:schemeClr val="dk1"/>
                          </a:solidFill>
                          <a:effectLst/>
                          <a:latin typeface="+mn-lt"/>
                          <a:ea typeface="+mn-ea"/>
                          <a:cs typeface="+mn-cs"/>
                        </a:rPr>
                        <a:t>the </a:t>
                      </a:r>
                      <a:r>
                        <a:rPr lang="en-GB" sz="1100" kern="1200" smtClean="0">
                          <a:solidFill>
                            <a:schemeClr val="dk1"/>
                          </a:solidFill>
                          <a:effectLst/>
                          <a:latin typeface="+mn-lt"/>
                          <a:ea typeface="+mn-ea"/>
                          <a:cs typeface="+mn-cs"/>
                        </a:rPr>
                        <a:t>situation.</a:t>
                      </a:r>
                      <a:endParaRPr lang="en-GB" sz="1100" kern="1200" dirty="0" smtClean="0">
                        <a:solidFill>
                          <a:schemeClr val="dk1"/>
                        </a:solidFill>
                        <a:effectLst/>
                        <a:latin typeface="+mn-lt"/>
                        <a:ea typeface="+mn-ea"/>
                        <a:cs typeface="+mn-cs"/>
                      </a:endParaRPr>
                    </a:p>
                    <a:p>
                      <a:endParaRPr lang="en-GB" sz="1100" dirty="0"/>
                    </a:p>
                  </a:txBody>
                  <a:tcPr/>
                </a:tc>
                <a:tc>
                  <a:txBody>
                    <a:bodyPr/>
                    <a:lstStyle/>
                    <a:p>
                      <a:endParaRPr lang="en-GB" sz="1100" dirty="0"/>
                    </a:p>
                  </a:txBody>
                  <a:tcPr/>
                </a:tc>
                <a:tc>
                  <a:txBody>
                    <a:bodyPr/>
                    <a:lstStyle/>
                    <a:p>
                      <a:endParaRPr lang="en-GB" sz="11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466084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type="body" idx="1"/>
          </p:nvPr>
        </p:nvSpPr>
        <p:spPr>
          <a:xfrm>
            <a:off x="539552" y="692696"/>
            <a:ext cx="8229600" cy="5721350"/>
          </a:xfrm>
        </p:spPr>
        <p:txBody>
          <a:bodyPr/>
          <a:lstStyle/>
          <a:p>
            <a:pPr marL="0" indent="0" algn="ctr">
              <a:buNone/>
            </a:pPr>
            <a:r>
              <a:rPr lang="en-GB" sz="4400" b="1" dirty="0" smtClean="0">
                <a:solidFill>
                  <a:schemeClr val="accent6">
                    <a:lumMod val="75000"/>
                  </a:schemeClr>
                </a:solidFill>
              </a:rPr>
              <a:t>Fletcher’s examples</a:t>
            </a:r>
          </a:p>
          <a:p>
            <a:pPr marL="0" indent="0">
              <a:buNone/>
            </a:pPr>
            <a:r>
              <a:rPr lang="en-GB" dirty="0" smtClean="0"/>
              <a:t>Fletcher </a:t>
            </a:r>
            <a:r>
              <a:rPr lang="en-GB" dirty="0"/>
              <a:t>developed his theory by drawing on a wide range of cases that could not be resolved by applying fixed rules and principles</a:t>
            </a:r>
            <a:r>
              <a:rPr lang="en-GB" dirty="0" smtClean="0"/>
              <a:t>.</a:t>
            </a:r>
          </a:p>
          <a:p>
            <a:pPr marL="0" indent="0">
              <a:buNone/>
            </a:pPr>
            <a:r>
              <a:rPr lang="en-GB" dirty="0" smtClean="0">
                <a:solidFill>
                  <a:schemeClr val="accent6">
                    <a:lumMod val="75000"/>
                  </a:schemeClr>
                </a:solidFill>
              </a:rPr>
              <a:t>Learn the examples that follow</a:t>
            </a:r>
          </a:p>
          <a:p>
            <a:r>
              <a:rPr lang="en-GB" dirty="0" smtClean="0"/>
              <a:t>How could they be use in an AO1 answer?</a:t>
            </a:r>
          </a:p>
          <a:p>
            <a:r>
              <a:rPr lang="en-GB" dirty="0" smtClean="0"/>
              <a:t>How could they be used in an AO2 answer?</a:t>
            </a:r>
            <a:endParaRPr lang="en-GB" dirty="0"/>
          </a:p>
        </p:txBody>
      </p:sp>
    </p:spTree>
    <p:extLst>
      <p:ext uri="{BB962C8B-B14F-4D97-AF65-F5344CB8AC3E}">
        <p14:creationId xmlns:p14="http://schemas.microsoft.com/office/powerpoint/2010/main" val="68635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6">
              <a:shade val="50000"/>
            </a:schemeClr>
          </a:lnRef>
          <a:fillRef idx="1">
            <a:schemeClr val="accent6"/>
          </a:fillRef>
          <a:effectRef idx="0">
            <a:schemeClr val="accent6"/>
          </a:effectRef>
          <a:fontRef idx="minor">
            <a:schemeClr val="lt1"/>
          </a:fontRef>
        </p:style>
        <p:txBody>
          <a:bodyPr/>
          <a:lstStyle/>
          <a:p>
            <a:r>
              <a:rPr lang="en-GB" dirty="0" smtClean="0"/>
              <a:t>The case studies</a:t>
            </a:r>
            <a:endParaRPr lang="en-GB" dirty="0"/>
          </a:p>
        </p:txBody>
      </p:sp>
      <p:sp>
        <p:nvSpPr>
          <p:cNvPr id="3" name="Content Placeholder 2"/>
          <p:cNvSpPr>
            <a:spLocks noGrp="1"/>
          </p:cNvSpPr>
          <p:nvPr>
            <p:ph idx="1"/>
          </p:nvPr>
        </p:nvSpPr>
        <p:spPr/>
        <p:txBody>
          <a:bodyPr>
            <a:normAutofit lnSpcReduction="10000"/>
          </a:bodyPr>
          <a:lstStyle/>
          <a:p>
            <a:r>
              <a:rPr lang="en-GB" dirty="0" smtClean="0"/>
              <a:t>These case studies were drafted by Joseph Fletcher to represent how Natural Law and other legalistic approaches would not be suitable in every situation</a:t>
            </a:r>
          </a:p>
          <a:p>
            <a:r>
              <a:rPr lang="en-GB" dirty="0" smtClean="0"/>
              <a:t>They demonstrate examples where Christians have to put aside their usual norms or laws, to do the ‘loving’ thing</a:t>
            </a:r>
          </a:p>
          <a:p>
            <a:r>
              <a:rPr lang="en-GB" dirty="0" smtClean="0"/>
              <a:t>Jesus, Fletcher believes, would have done the same as evidence in the Bible suggests </a:t>
            </a:r>
            <a:endParaRPr lang="en-GB" dirty="0"/>
          </a:p>
        </p:txBody>
      </p:sp>
    </p:spTree>
    <p:extLst>
      <p:ext uri="{BB962C8B-B14F-4D97-AF65-F5344CB8AC3E}">
        <p14:creationId xmlns:p14="http://schemas.microsoft.com/office/powerpoint/2010/main" val="13757906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179388" y="274638"/>
            <a:ext cx="8785225" cy="633412"/>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4000" b="1" dirty="0" smtClean="0"/>
              <a:t>Health Insurance</a:t>
            </a:r>
            <a:endParaRPr lang="en-GB" sz="4000" b="1" dirty="0"/>
          </a:p>
        </p:txBody>
      </p:sp>
      <p:sp>
        <p:nvSpPr>
          <p:cNvPr id="117763" name="Rectangle 3"/>
          <p:cNvSpPr>
            <a:spLocks noGrp="1" noChangeArrowheads="1"/>
          </p:cNvSpPr>
          <p:nvPr>
            <p:ph type="body" idx="1"/>
          </p:nvPr>
        </p:nvSpPr>
        <p:spPr>
          <a:xfrm>
            <a:off x="457200" y="1125538"/>
            <a:ext cx="8229600" cy="5543550"/>
          </a:xfrm>
          <a:solidFill>
            <a:srgbClr val="FFFFCC"/>
          </a:solidFill>
        </p:spPr>
        <p:txBody>
          <a:bodyPr>
            <a:normAutofit lnSpcReduction="10000"/>
          </a:bodyPr>
          <a:lstStyle/>
          <a:p>
            <a:pPr>
              <a:lnSpc>
                <a:spcPct val="90000"/>
              </a:lnSpc>
            </a:pPr>
            <a:r>
              <a:rPr lang="en-GB" sz="2800" dirty="0"/>
              <a:t>He was once asked to visit a man with stomach cancer who would die in 6 months without treatment that would  cost $40 every 3 days.  </a:t>
            </a:r>
          </a:p>
          <a:p>
            <a:pPr>
              <a:lnSpc>
                <a:spcPct val="90000"/>
              </a:lnSpc>
            </a:pPr>
            <a:r>
              <a:rPr lang="en-GB" sz="2800" dirty="0"/>
              <a:t>He would have to give up work for 3 years if he followed this course of action.</a:t>
            </a:r>
          </a:p>
          <a:p>
            <a:pPr>
              <a:lnSpc>
                <a:spcPct val="90000"/>
              </a:lnSpc>
            </a:pPr>
            <a:r>
              <a:rPr lang="en-GB" sz="2800" dirty="0"/>
              <a:t>However, if he refused treatment it would be tantamount to suicide, but if he accepted it his family would be heavily in debt after his death.</a:t>
            </a:r>
          </a:p>
          <a:p>
            <a:pPr marL="0" indent="0">
              <a:lnSpc>
                <a:spcPct val="90000"/>
              </a:lnSpc>
              <a:buNone/>
            </a:pPr>
            <a:r>
              <a:rPr lang="en-GB" sz="2800" b="1" dirty="0"/>
              <a:t>What should he do?</a:t>
            </a:r>
          </a:p>
          <a:p>
            <a:pPr marL="0" indent="0">
              <a:lnSpc>
                <a:spcPct val="90000"/>
              </a:lnSpc>
              <a:buNone/>
            </a:pPr>
            <a:r>
              <a:rPr lang="en-GB" sz="2800" b="1" dirty="0"/>
              <a:t>What is the loving thing in terms of his intention and the consequences for others</a:t>
            </a:r>
            <a:r>
              <a:rPr lang="en-GB" sz="2800" b="1" dirty="0" smtClean="0"/>
              <a:t>?</a:t>
            </a:r>
          </a:p>
          <a:p>
            <a:pPr marL="0" indent="0">
              <a:lnSpc>
                <a:spcPct val="90000"/>
              </a:lnSpc>
              <a:buNone/>
            </a:pPr>
            <a:r>
              <a:rPr lang="en-GB" sz="2800" b="1" dirty="0" smtClean="0"/>
              <a:t>What would natural law say?</a:t>
            </a:r>
          </a:p>
          <a:p>
            <a:pPr marL="0" indent="0">
              <a:lnSpc>
                <a:spcPct val="90000"/>
              </a:lnSpc>
              <a:buNone/>
            </a:pPr>
            <a:r>
              <a:rPr lang="en-GB" sz="2800" b="1" dirty="0" smtClean="0"/>
              <a:t>What would situation ethics say?</a:t>
            </a:r>
            <a:endParaRPr lang="en-GB" sz="2800" b="1" dirty="0"/>
          </a:p>
        </p:txBody>
      </p:sp>
    </p:spTree>
    <p:extLst>
      <p:ext uri="{BB962C8B-B14F-4D97-AF65-F5344CB8AC3E}">
        <p14:creationId xmlns:p14="http://schemas.microsoft.com/office/powerpoint/2010/main" val="1373031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041440" cy="1442674"/>
          </a:xfrm>
        </p:spPr>
        <p:style>
          <a:lnRef idx="2">
            <a:schemeClr val="accent6">
              <a:shade val="50000"/>
            </a:schemeClr>
          </a:lnRef>
          <a:fillRef idx="1">
            <a:schemeClr val="accent6"/>
          </a:fillRef>
          <a:effectRef idx="0">
            <a:schemeClr val="accent6"/>
          </a:effectRef>
          <a:fontRef idx="minor">
            <a:schemeClr val="lt1"/>
          </a:fontRef>
        </p:style>
        <p:txBody>
          <a:bodyPr/>
          <a:lstStyle/>
          <a:p>
            <a:r>
              <a:rPr lang="en-GB" dirty="0" smtClean="0"/>
              <a:t>Fletcher’s examples…</a:t>
            </a:r>
            <a:br>
              <a:rPr lang="en-GB" dirty="0" smtClean="0"/>
            </a:br>
            <a:r>
              <a:rPr lang="en-GB" sz="2800" b="1" dirty="0" smtClean="0">
                <a:solidFill>
                  <a:schemeClr val="bg1"/>
                </a:solidFill>
              </a:rPr>
              <a:t>The insurance problem…</a:t>
            </a:r>
            <a:endParaRPr lang="en-GB" sz="2800" b="1" dirty="0">
              <a:solidFill>
                <a:schemeClr val="bg1"/>
              </a:solidFill>
            </a:endParaRPr>
          </a:p>
        </p:txBody>
      </p:sp>
      <p:sp>
        <p:nvSpPr>
          <p:cNvPr id="3" name="Content Placeholder 2"/>
          <p:cNvSpPr>
            <a:spLocks noGrp="1"/>
          </p:cNvSpPr>
          <p:nvPr>
            <p:ph idx="1"/>
          </p:nvPr>
        </p:nvSpPr>
        <p:spPr>
          <a:xfrm>
            <a:off x="395536" y="1772816"/>
            <a:ext cx="8424936" cy="4608512"/>
          </a:xfrm>
          <a:solidFill>
            <a:srgbClr val="FFFFCC"/>
          </a:solidFill>
        </p:spPr>
        <p:txBody>
          <a:bodyPr>
            <a:noAutofit/>
          </a:bodyPr>
          <a:lstStyle/>
          <a:p>
            <a:pPr marL="0" indent="0">
              <a:buNone/>
            </a:pPr>
            <a:r>
              <a:rPr lang="en-GB" sz="2500" i="1" dirty="0" smtClean="0"/>
              <a:t>“I </a:t>
            </a:r>
            <a:r>
              <a:rPr lang="en-GB" sz="2500" i="1" dirty="0"/>
              <a:t>dropped in on a patient at the hospital who explained that he only had a set time to live. The doctors could give him some pills (that would cost $40 every three days) that would keep him alive for the next three years, but if he didn't take the pills, he’d be dead within six months. Now he was insured for $100,000, double indemnity and that was all the insurance he had. But if he took the pills and lived past next October when the insurance was up for renewal, they were bound to refuse the renewal, and his insurance would be </a:t>
            </a:r>
            <a:r>
              <a:rPr lang="en-GB" sz="2500" i="1" dirty="0" smtClean="0"/>
              <a:t>cancelled</a:t>
            </a:r>
            <a:r>
              <a:rPr lang="en-GB" sz="2500" i="1" dirty="0"/>
              <a:t>. So he told me that he was thinking that if he didn't take the pills, then his family would get left with some security, and asked my advice on the situation</a:t>
            </a:r>
            <a:r>
              <a:rPr lang="en-GB" sz="2500" i="1" dirty="0" smtClean="0"/>
              <a:t>.”</a:t>
            </a:r>
            <a:endParaRPr lang="en-GB" sz="2500" i="1" dirty="0"/>
          </a:p>
        </p:txBody>
      </p:sp>
    </p:spTree>
    <p:extLst>
      <p:ext uri="{BB962C8B-B14F-4D97-AF65-F5344CB8AC3E}">
        <p14:creationId xmlns:p14="http://schemas.microsoft.com/office/powerpoint/2010/main" val="26711773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856984" cy="1196752"/>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n-GB" dirty="0"/>
              <a:t>Fletcher’s examples…</a:t>
            </a:r>
            <a:br>
              <a:rPr lang="en-GB" dirty="0"/>
            </a:br>
            <a:r>
              <a:rPr lang="en-GB" b="1" dirty="0"/>
              <a:t> Hiroshima</a:t>
            </a:r>
            <a:endParaRPr lang="en-GB" dirty="0"/>
          </a:p>
        </p:txBody>
      </p:sp>
      <p:sp>
        <p:nvSpPr>
          <p:cNvPr id="3" name="Content Placeholder 2"/>
          <p:cNvSpPr>
            <a:spLocks noGrp="1"/>
          </p:cNvSpPr>
          <p:nvPr>
            <p:ph idx="1"/>
          </p:nvPr>
        </p:nvSpPr>
        <p:spPr>
          <a:xfrm>
            <a:off x="0" y="1196752"/>
            <a:ext cx="9144000" cy="5661248"/>
          </a:xfrm>
          <a:solidFill>
            <a:srgbClr val="FFFFCC"/>
          </a:solidFill>
        </p:spPr>
        <p:txBody>
          <a:bodyPr>
            <a:normAutofit fontScale="40000" lnSpcReduction="20000"/>
          </a:bodyPr>
          <a:lstStyle/>
          <a:p>
            <a:pPr marL="0" indent="0">
              <a:buNone/>
            </a:pPr>
            <a:endParaRPr lang="en-GB" sz="6000" dirty="0" smtClean="0"/>
          </a:p>
          <a:p>
            <a:pPr marL="0" indent="0">
              <a:buNone/>
            </a:pPr>
            <a:r>
              <a:rPr lang="en-GB" sz="6000" dirty="0" smtClean="0"/>
              <a:t>“</a:t>
            </a:r>
            <a:r>
              <a:rPr lang="en-GB" sz="6000" i="1" dirty="0"/>
              <a:t>When the atomic bomb was dropped on Hiroshima, the plane crew were silent. Captain Lewis uttered six words, "My God, what have we done?" Three days later another one fell on Nagasaki. About 152,000 were killed, many times more were wounded and burned, to die later. The next day Japan sued for peace. When deciding whether to use "the most terrible weapon ever known" the US President appointed an Interim Committee made up of distinguished and responsible people in the government. Most but not all of its military advisors favoured using it. Top-level scientists said they could find no acceptable alternative to using it, but they were opposed by equally able scientists. After lengthy discussions, the committee decided that the lives saved by ending the war swiftly by using this weapon outweighed the lives destroyed by using it and thought that the best course of action</a:t>
            </a:r>
            <a:r>
              <a:rPr lang="en-GB" sz="6000" i="1" dirty="0" smtClean="0"/>
              <a:t>.</a:t>
            </a:r>
            <a:r>
              <a:rPr lang="en-GB" sz="6000" dirty="0" smtClean="0"/>
              <a:t>”</a:t>
            </a:r>
          </a:p>
          <a:p>
            <a:pPr marL="0" indent="0">
              <a:buNone/>
            </a:pPr>
            <a:r>
              <a:rPr lang="en-GB" sz="6000" b="1" dirty="0" smtClean="0"/>
              <a:t>Summary</a:t>
            </a:r>
          </a:p>
          <a:p>
            <a:pPr marL="0" indent="0">
              <a:buNone/>
            </a:pPr>
            <a:r>
              <a:rPr lang="en-GB" sz="6000" b="1" dirty="0" smtClean="0"/>
              <a:t>What would situation ethics say?</a:t>
            </a:r>
          </a:p>
          <a:p>
            <a:pPr marL="0" indent="0">
              <a:buNone/>
            </a:pPr>
            <a:r>
              <a:rPr lang="en-GB" sz="6000" b="1" dirty="0" smtClean="0"/>
              <a:t>What would natural law say?</a:t>
            </a:r>
            <a:endParaRPr lang="en-GB" sz="6000" b="1" dirty="0"/>
          </a:p>
          <a:p>
            <a:endParaRPr lang="en-GB" dirty="0"/>
          </a:p>
        </p:txBody>
      </p:sp>
    </p:spTree>
    <p:extLst>
      <p:ext uri="{BB962C8B-B14F-4D97-AF65-F5344CB8AC3E}">
        <p14:creationId xmlns:p14="http://schemas.microsoft.com/office/powerpoint/2010/main" val="24417478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n-GB" dirty="0"/>
              <a:t>Fletcher’s examples…</a:t>
            </a:r>
            <a:br>
              <a:rPr lang="en-GB" dirty="0"/>
            </a:br>
            <a:r>
              <a:rPr lang="en-GB" sz="2400" b="1" dirty="0"/>
              <a:t> </a:t>
            </a:r>
            <a:r>
              <a:rPr lang="en-GB" sz="4000" b="1" dirty="0"/>
              <a:t>Honey Trap…</a:t>
            </a:r>
            <a:endParaRPr lang="en-GB" dirty="0"/>
          </a:p>
        </p:txBody>
      </p:sp>
      <p:sp>
        <p:nvSpPr>
          <p:cNvPr id="3" name="Content Placeholder 2"/>
          <p:cNvSpPr>
            <a:spLocks noGrp="1"/>
          </p:cNvSpPr>
          <p:nvPr>
            <p:ph idx="1"/>
          </p:nvPr>
        </p:nvSpPr>
        <p:spPr>
          <a:solidFill>
            <a:srgbClr val="FFFFCC"/>
          </a:solidFill>
        </p:spPr>
        <p:txBody>
          <a:bodyPr>
            <a:normAutofit fontScale="62500" lnSpcReduction="20000"/>
          </a:bodyPr>
          <a:lstStyle/>
          <a:p>
            <a:pPr marL="0" indent="0">
              <a:buNone/>
            </a:pPr>
            <a:r>
              <a:rPr lang="en-GB" i="1" dirty="0"/>
              <a:t>I was reading "Biblical Faith and Social Ethics“ (Clinton Gardner's book) on a shuttle plane to New York. Next to me sat a young woman of about twenty-eight or so, attractive and well turned out in expensive clothes of good taste. She showed some interest in my book, and I asked if she'd like to look at it. "No", she said, "I'd rather talk." What about? "Me." I knew this meant good-bye to the reading. "I have a problem I'm confused about. You might help me to decide," she explained... There was a war going on that her government believed could be stopped by some clever use of espionage and blackmail. However, this meant she had to seduce and sleep with an enemy spy in order to lure him into blackmail. Now this went against her morals, but if it brought the war to an end, saving thousands of lives, would it be worth breaking those standards</a:t>
            </a:r>
            <a:r>
              <a:rPr lang="en-GB" dirty="0" smtClean="0"/>
              <a:t>?”</a:t>
            </a:r>
          </a:p>
          <a:p>
            <a:pPr marL="0" indent="0">
              <a:buNone/>
            </a:pPr>
            <a:endParaRPr lang="en-GB" dirty="0" smtClean="0"/>
          </a:p>
          <a:p>
            <a:pPr marL="0" indent="0">
              <a:buNone/>
            </a:pPr>
            <a:r>
              <a:rPr lang="en-GB" dirty="0" smtClean="0"/>
              <a:t>Summary</a:t>
            </a:r>
            <a:endParaRPr lang="en-GB" dirty="0"/>
          </a:p>
          <a:p>
            <a:pPr marL="0" indent="0">
              <a:buNone/>
            </a:pPr>
            <a:r>
              <a:rPr lang="en-GB" dirty="0"/>
              <a:t>What would situation ethics say?</a:t>
            </a:r>
          </a:p>
          <a:p>
            <a:pPr marL="0" indent="0">
              <a:buNone/>
            </a:pPr>
            <a:r>
              <a:rPr lang="en-GB" dirty="0"/>
              <a:t>What would natural law say?</a:t>
            </a:r>
          </a:p>
          <a:p>
            <a:pPr marL="0" indent="0">
              <a:buNone/>
            </a:pPr>
            <a:endParaRPr lang="en-GB" dirty="0"/>
          </a:p>
          <a:p>
            <a:endParaRPr lang="en-GB" dirty="0"/>
          </a:p>
        </p:txBody>
      </p:sp>
    </p:spTree>
    <p:extLst>
      <p:ext uri="{BB962C8B-B14F-4D97-AF65-F5344CB8AC3E}">
        <p14:creationId xmlns:p14="http://schemas.microsoft.com/office/powerpoint/2010/main" val="23726162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n-GB" dirty="0"/>
              <a:t>Fletcher’s examples…</a:t>
            </a:r>
            <a:br>
              <a:rPr lang="en-GB" dirty="0"/>
            </a:br>
            <a:r>
              <a:rPr lang="en-GB" sz="2400" b="1" dirty="0" smtClean="0"/>
              <a:t>Means </a:t>
            </a:r>
            <a:r>
              <a:rPr lang="en-GB" sz="2400" b="1" dirty="0"/>
              <a:t>to an end?</a:t>
            </a:r>
            <a:endParaRPr lang="en-GB" dirty="0"/>
          </a:p>
        </p:txBody>
      </p:sp>
      <p:sp>
        <p:nvSpPr>
          <p:cNvPr id="3" name="Content Placeholder 2"/>
          <p:cNvSpPr>
            <a:spLocks noGrp="1"/>
          </p:cNvSpPr>
          <p:nvPr>
            <p:ph idx="1"/>
          </p:nvPr>
        </p:nvSpPr>
        <p:spPr>
          <a:solidFill>
            <a:schemeClr val="accent5">
              <a:lumMod val="20000"/>
              <a:lumOff val="80000"/>
            </a:schemeClr>
          </a:solidFill>
        </p:spPr>
        <p:txBody>
          <a:bodyPr>
            <a:normAutofit fontScale="77500" lnSpcReduction="20000"/>
          </a:bodyPr>
          <a:lstStyle/>
          <a:p>
            <a:r>
              <a:rPr lang="en-GB" dirty="0"/>
              <a:t>“</a:t>
            </a:r>
            <a:r>
              <a:rPr lang="en-GB" i="1" dirty="0"/>
              <a:t>in Ukraine, </a:t>
            </a:r>
            <a:r>
              <a:rPr lang="en-GB" i="1" dirty="0" err="1"/>
              <a:t>Mrs.</a:t>
            </a:r>
            <a:r>
              <a:rPr lang="en-GB" i="1" dirty="0"/>
              <a:t> </a:t>
            </a:r>
            <a:r>
              <a:rPr lang="en-GB" i="1" dirty="0" err="1"/>
              <a:t>Bergmeier</a:t>
            </a:r>
            <a:r>
              <a:rPr lang="en-GB" i="1" dirty="0"/>
              <a:t> (a POW) learned through a sympathetic commandant that her husband and family were trying to keep together and find her. But the rules allowed them to release her to Germany only if she was pregnant, in which case she would be returned as a liability. She turned things over in her mind and finally asked a friendly Volga German camp guard to impregnate her, which he did. Her condition being medically verified, she was sent back to Berlin and to her family. They welcomed her with open arms, even when she told them how she had managed it. And when the child was born, they all loved him because of what he had done for them. After the christening, they met up with their local pastor and discussed the morality of the situation</a:t>
            </a:r>
            <a:r>
              <a:rPr lang="en-GB" dirty="0"/>
              <a:t>.”</a:t>
            </a:r>
          </a:p>
        </p:txBody>
      </p:sp>
    </p:spTree>
    <p:extLst>
      <p:ext uri="{BB962C8B-B14F-4D97-AF65-F5344CB8AC3E}">
        <p14:creationId xmlns:p14="http://schemas.microsoft.com/office/powerpoint/2010/main" val="20678259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n-GB" sz="4000" b="1" dirty="0"/>
              <a:t>The famous case of Mrs </a:t>
            </a:r>
            <a:r>
              <a:rPr lang="en-GB" sz="4000" b="1" dirty="0" err="1"/>
              <a:t>Bergmeier</a:t>
            </a:r>
            <a:endParaRPr lang="en-GB" sz="4000" b="1" dirty="0"/>
          </a:p>
        </p:txBody>
      </p:sp>
      <p:sp>
        <p:nvSpPr>
          <p:cNvPr id="116739" name="Rectangle 3"/>
          <p:cNvSpPr>
            <a:spLocks noGrp="1" noChangeArrowheads="1"/>
          </p:cNvSpPr>
          <p:nvPr>
            <p:ph type="body" idx="1"/>
          </p:nvPr>
        </p:nvSpPr>
        <p:spPr>
          <a:xfrm>
            <a:off x="457200" y="5013325"/>
            <a:ext cx="8229600" cy="1112838"/>
          </a:xfrm>
        </p:spPr>
        <p:txBody>
          <a:bodyPr/>
          <a:lstStyle/>
          <a:p>
            <a:pPr>
              <a:buFontTx/>
              <a:buNone/>
            </a:pPr>
            <a:r>
              <a:rPr lang="en-GB"/>
              <a:t>	</a:t>
            </a:r>
          </a:p>
        </p:txBody>
      </p:sp>
      <p:pic>
        <p:nvPicPr>
          <p:cNvPr id="116741" name="Picture 5" descr="russiansoldi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28774"/>
            <a:ext cx="3249612" cy="2517775"/>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16742" name="Text Box 6"/>
          <p:cNvSpPr txBox="1">
            <a:spLocks noChangeArrowheads="1"/>
          </p:cNvSpPr>
          <p:nvPr/>
        </p:nvSpPr>
        <p:spPr bwMode="auto">
          <a:xfrm>
            <a:off x="971550" y="5516563"/>
            <a:ext cx="70564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Comic Sans MS" pitchFamily="66" charset="0"/>
            </a:endParaRPr>
          </a:p>
        </p:txBody>
      </p:sp>
      <p:sp>
        <p:nvSpPr>
          <p:cNvPr id="116745" name="Text Box 9"/>
          <p:cNvSpPr txBox="1">
            <a:spLocks noChangeArrowheads="1"/>
          </p:cNvSpPr>
          <p:nvPr/>
        </p:nvSpPr>
        <p:spPr bwMode="auto">
          <a:xfrm>
            <a:off x="250825" y="4437063"/>
            <a:ext cx="8642350" cy="1800225"/>
          </a:xfrm>
          <a:prstGeom prst="rect">
            <a:avLst/>
          </a:prstGeom>
          <a:solidFill>
            <a:srgbClr val="FFFFCC"/>
          </a:solidFill>
          <a:ln>
            <a:noFill/>
          </a:ln>
          <a:effectLst/>
          <a:extLst/>
        </p:spPr>
        <p:txBody>
          <a:bodyPr>
            <a:spAutoFit/>
          </a:bodyPr>
          <a:lstStyle/>
          <a:p>
            <a:pPr>
              <a:spcBef>
                <a:spcPct val="50000"/>
              </a:spcBef>
            </a:pPr>
            <a:r>
              <a:rPr lang="en-GB" sz="2800" dirty="0">
                <a:latin typeface="Calibri" pitchFamily="34" charset="0"/>
              </a:rPr>
              <a:t>Mrs </a:t>
            </a:r>
            <a:r>
              <a:rPr lang="en-GB" sz="2800" dirty="0" err="1">
                <a:latin typeface="Calibri" pitchFamily="34" charset="0"/>
              </a:rPr>
              <a:t>Bergmeier</a:t>
            </a:r>
            <a:r>
              <a:rPr lang="en-GB" sz="2800" dirty="0">
                <a:latin typeface="Calibri" pitchFamily="34" charset="0"/>
              </a:rPr>
              <a:t> deliberately asked a Russian prison guard to make her pregnant so she could be released to return to her family in Germany (an act that Fletcher called </a:t>
            </a:r>
            <a:r>
              <a:rPr lang="en-GB" sz="2800" b="1" dirty="0">
                <a:latin typeface="Calibri" pitchFamily="34" charset="0"/>
              </a:rPr>
              <a:t>sacrificial adultery</a:t>
            </a:r>
            <a:r>
              <a:rPr lang="en-GB" sz="2800" dirty="0">
                <a:latin typeface="Calibri" pitchFamily="34" charset="0"/>
              </a:rPr>
              <a:t>)</a:t>
            </a:r>
          </a:p>
        </p:txBody>
      </p:sp>
      <p:sp>
        <p:nvSpPr>
          <p:cNvPr id="2" name="TextBox 1"/>
          <p:cNvSpPr txBox="1"/>
          <p:nvPr/>
        </p:nvSpPr>
        <p:spPr>
          <a:xfrm>
            <a:off x="4355976" y="1628774"/>
            <a:ext cx="4537199" cy="1200329"/>
          </a:xfrm>
          <a:prstGeom prst="rect">
            <a:avLst/>
          </a:prstGeom>
          <a:solidFill>
            <a:srgbClr val="FFFFCC"/>
          </a:solidFill>
        </p:spPr>
        <p:txBody>
          <a:bodyPr wrap="square" rtlCol="0">
            <a:spAutoFit/>
          </a:bodyPr>
          <a:lstStyle/>
          <a:p>
            <a:r>
              <a:rPr lang="en-GB" sz="2400" dirty="0"/>
              <a:t>Summary</a:t>
            </a:r>
          </a:p>
          <a:p>
            <a:r>
              <a:rPr lang="en-GB" sz="2400" dirty="0"/>
              <a:t>What would situation ethics say?</a:t>
            </a:r>
          </a:p>
          <a:p>
            <a:r>
              <a:rPr lang="en-GB" sz="2400" dirty="0"/>
              <a:t>What would natural law say?</a:t>
            </a:r>
          </a:p>
        </p:txBody>
      </p:sp>
    </p:spTree>
    <p:extLst>
      <p:ext uri="{BB962C8B-B14F-4D97-AF65-F5344CB8AC3E}">
        <p14:creationId xmlns:p14="http://schemas.microsoft.com/office/powerpoint/2010/main" val="3236987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436563"/>
            <a:ext cx="8041440" cy="976213"/>
          </a:xfrm>
        </p:spPr>
        <p:style>
          <a:lnRef idx="2">
            <a:schemeClr val="accent6">
              <a:shade val="50000"/>
            </a:schemeClr>
          </a:lnRef>
          <a:fillRef idx="1">
            <a:schemeClr val="accent6"/>
          </a:fillRef>
          <a:effectRef idx="0">
            <a:schemeClr val="accent6"/>
          </a:effectRef>
          <a:fontRef idx="minor">
            <a:schemeClr val="lt1"/>
          </a:fontRef>
        </p:style>
        <p:txBody>
          <a:bodyPr/>
          <a:lstStyle/>
          <a:p>
            <a:r>
              <a:rPr lang="en-GB" dirty="0" smtClean="0"/>
              <a:t>Six Fundamental Principles</a:t>
            </a:r>
            <a:endParaRPr lang="en-GB" dirty="0"/>
          </a:p>
        </p:txBody>
      </p:sp>
      <p:sp>
        <p:nvSpPr>
          <p:cNvPr id="3" name="Content Placeholder 2"/>
          <p:cNvSpPr>
            <a:spLocks noGrp="1"/>
          </p:cNvSpPr>
          <p:nvPr>
            <p:ph idx="1"/>
          </p:nvPr>
        </p:nvSpPr>
        <p:spPr>
          <a:xfrm>
            <a:off x="467544" y="1700808"/>
            <a:ext cx="8208912" cy="4680520"/>
          </a:xfrm>
          <a:solidFill>
            <a:srgbClr val="FFFFCC"/>
          </a:solidFill>
        </p:spPr>
        <p:txBody>
          <a:bodyPr>
            <a:normAutofit fontScale="92500" lnSpcReduction="10000"/>
          </a:bodyPr>
          <a:lstStyle/>
          <a:p>
            <a:pPr marL="457200" indent="-457200">
              <a:buFont typeface="+mj-lt"/>
              <a:buAutoNum type="arabicPeriod"/>
            </a:pPr>
            <a:r>
              <a:rPr lang="en-GB" sz="2600" i="1" dirty="0" smtClean="0">
                <a:latin typeface="Arial Rounded MT Bold" panose="020F0704030504030204" pitchFamily="34" charset="0"/>
              </a:rPr>
              <a:t>“Only </a:t>
            </a:r>
            <a:r>
              <a:rPr lang="en-GB" sz="2600" i="1" dirty="0">
                <a:latin typeface="Arial Rounded MT Bold" panose="020F0704030504030204" pitchFamily="34" charset="0"/>
              </a:rPr>
              <a:t>one thing </a:t>
            </a:r>
            <a:r>
              <a:rPr lang="en-GB" sz="2600" i="1" dirty="0" smtClean="0">
                <a:latin typeface="Arial Rounded MT Bold" panose="020F0704030504030204" pitchFamily="34" charset="0"/>
              </a:rPr>
              <a:t>is ______ ____; </a:t>
            </a:r>
            <a:r>
              <a:rPr lang="en-GB" sz="2600" i="1" dirty="0">
                <a:latin typeface="Arial Rounded MT Bold" panose="020F0704030504030204" pitchFamily="34" charset="0"/>
              </a:rPr>
              <a:t>namely </a:t>
            </a:r>
            <a:r>
              <a:rPr lang="en-GB" sz="2600" i="1" dirty="0">
                <a:solidFill>
                  <a:srgbClr val="FF0000"/>
                </a:solidFill>
                <a:latin typeface="Arial Rounded MT Bold" panose="020F0704030504030204" pitchFamily="34" charset="0"/>
              </a:rPr>
              <a:t>love</a:t>
            </a:r>
            <a:r>
              <a:rPr lang="en-GB" sz="2600" i="1" dirty="0">
                <a:latin typeface="Arial Rounded MT Bold" panose="020F0704030504030204" pitchFamily="34" charset="0"/>
              </a:rPr>
              <a:t>: nothing else at all</a:t>
            </a:r>
            <a:r>
              <a:rPr lang="en-GB" sz="2600" dirty="0" smtClean="0">
                <a:latin typeface="Arial Rounded MT Bold" panose="020F0704030504030204" pitchFamily="34" charset="0"/>
              </a:rPr>
              <a:t>.” (pg56</a:t>
            </a:r>
            <a:r>
              <a:rPr lang="en-GB" sz="2600" dirty="0">
                <a:latin typeface="Arial Rounded MT Bold" panose="020F0704030504030204" pitchFamily="34" charset="0"/>
              </a:rPr>
              <a:t>)</a:t>
            </a:r>
          </a:p>
          <a:p>
            <a:pPr marL="457200" indent="-457200">
              <a:buFont typeface="+mj-lt"/>
              <a:buAutoNum type="arabicPeriod"/>
            </a:pPr>
            <a:r>
              <a:rPr lang="en-GB" sz="2600" i="1" dirty="0" smtClean="0">
                <a:latin typeface="Arial Rounded MT Bold" panose="020F0704030504030204" pitchFamily="34" charset="0"/>
              </a:rPr>
              <a:t>“The ______ _____of </a:t>
            </a:r>
            <a:r>
              <a:rPr lang="en-GB" sz="2600" i="1" dirty="0">
                <a:latin typeface="Arial Rounded MT Bold" panose="020F0704030504030204" pitchFamily="34" charset="0"/>
              </a:rPr>
              <a:t>Christian decision is love: nothing else</a:t>
            </a:r>
            <a:r>
              <a:rPr lang="en-GB" sz="2600" i="1" dirty="0" smtClean="0">
                <a:latin typeface="Arial Rounded MT Bold" panose="020F0704030504030204" pitchFamily="34" charset="0"/>
              </a:rPr>
              <a:t>.” </a:t>
            </a:r>
            <a:r>
              <a:rPr lang="en-GB" sz="2600" dirty="0" smtClean="0">
                <a:latin typeface="Arial Rounded MT Bold" panose="020F0704030504030204" pitchFamily="34" charset="0"/>
              </a:rPr>
              <a:t>“</a:t>
            </a:r>
            <a:r>
              <a:rPr lang="en-GB" sz="2600" i="1" dirty="0" smtClean="0">
                <a:solidFill>
                  <a:srgbClr val="FF0000"/>
                </a:solidFill>
                <a:latin typeface="Arial Rounded MT Bold" panose="020F0704030504030204" pitchFamily="34" charset="0"/>
              </a:rPr>
              <a:t>Love </a:t>
            </a:r>
            <a:r>
              <a:rPr lang="en-GB" sz="2600" i="1" dirty="0">
                <a:solidFill>
                  <a:srgbClr val="FF0000"/>
                </a:solidFill>
                <a:latin typeface="Arial Rounded MT Bold" panose="020F0704030504030204" pitchFamily="34" charset="0"/>
              </a:rPr>
              <a:t>and Justice </a:t>
            </a:r>
            <a:r>
              <a:rPr lang="en-GB" sz="2600" i="1" dirty="0">
                <a:latin typeface="Arial Rounded MT Bold" panose="020F0704030504030204" pitchFamily="34" charset="0"/>
              </a:rPr>
              <a:t>are the same, for justice is </a:t>
            </a:r>
            <a:r>
              <a:rPr lang="en-GB" sz="2600" i="1" dirty="0" smtClean="0">
                <a:latin typeface="Arial Rounded MT Bold" panose="020F0704030504030204" pitchFamily="34" charset="0"/>
              </a:rPr>
              <a:t>love _________, </a:t>
            </a:r>
            <a:r>
              <a:rPr lang="en-GB" sz="2600" i="1" dirty="0">
                <a:latin typeface="Arial Rounded MT Bold" panose="020F0704030504030204" pitchFamily="34" charset="0"/>
              </a:rPr>
              <a:t>nothing </a:t>
            </a:r>
            <a:r>
              <a:rPr lang="en-GB" sz="2600" i="1" dirty="0" smtClean="0">
                <a:latin typeface="Arial Rounded MT Bold" panose="020F0704030504030204" pitchFamily="34" charset="0"/>
              </a:rPr>
              <a:t>else</a:t>
            </a:r>
            <a:r>
              <a:rPr lang="en-GB" sz="2600" dirty="0" smtClean="0">
                <a:latin typeface="Arial Rounded MT Bold" panose="020F0704030504030204" pitchFamily="34" charset="0"/>
              </a:rPr>
              <a:t>”. “</a:t>
            </a:r>
            <a:r>
              <a:rPr lang="en-GB" sz="2600" i="1" dirty="0" smtClean="0">
                <a:latin typeface="Arial Rounded MT Bold" panose="020F0704030504030204" pitchFamily="34" charset="0"/>
              </a:rPr>
              <a:t>Justice </a:t>
            </a:r>
            <a:r>
              <a:rPr lang="en-GB" sz="2600" i="1" dirty="0">
                <a:latin typeface="Arial Rounded MT Bold" panose="020F0704030504030204" pitchFamily="34" charset="0"/>
              </a:rPr>
              <a:t>is Christian love using its head, calculating its duties, obligations, opportunities, resources</a:t>
            </a:r>
            <a:r>
              <a:rPr lang="en-GB" sz="2600" i="1" dirty="0" smtClean="0">
                <a:latin typeface="Arial Rounded MT Bold" panose="020F0704030504030204" pitchFamily="34" charset="0"/>
              </a:rPr>
              <a:t>...</a:t>
            </a:r>
          </a:p>
          <a:p>
            <a:pPr marL="457200" indent="-457200">
              <a:buFont typeface="+mj-lt"/>
              <a:buAutoNum type="arabicPeriod"/>
            </a:pPr>
            <a:r>
              <a:rPr lang="en-GB" sz="2600" i="1" dirty="0" smtClean="0">
                <a:latin typeface="Arial Rounded MT Bold" panose="020F0704030504030204" pitchFamily="34" charset="0"/>
              </a:rPr>
              <a:t> </a:t>
            </a:r>
            <a:r>
              <a:rPr lang="en-GB" sz="2600" i="1" dirty="0">
                <a:latin typeface="Arial Rounded MT Bold" panose="020F0704030504030204" pitchFamily="34" charset="0"/>
              </a:rPr>
              <a:t>Justice is love coping with situations where distribution is called for</a:t>
            </a:r>
            <a:r>
              <a:rPr lang="en-GB" sz="2600" dirty="0" smtClean="0">
                <a:latin typeface="Arial Rounded MT Bold" panose="020F0704030504030204" pitchFamily="34" charset="0"/>
              </a:rPr>
              <a:t>.” “</a:t>
            </a:r>
            <a:r>
              <a:rPr lang="en-GB" sz="2600" i="1" dirty="0" smtClean="0">
                <a:latin typeface="Arial Rounded MT Bold" panose="020F0704030504030204" pitchFamily="34" charset="0"/>
              </a:rPr>
              <a:t>Love </a:t>
            </a:r>
            <a:r>
              <a:rPr lang="en-GB" sz="2600" i="1" dirty="0">
                <a:latin typeface="Arial Rounded MT Bold" panose="020F0704030504030204" pitchFamily="34" charset="0"/>
              </a:rPr>
              <a:t>wills </a:t>
            </a:r>
            <a:r>
              <a:rPr lang="en-GB" sz="2600" i="1" dirty="0" smtClean="0">
                <a:latin typeface="Arial Rounded MT Bold" panose="020F0704030504030204" pitchFamily="34" charset="0"/>
              </a:rPr>
              <a:t>the _______ _____, </a:t>
            </a:r>
            <a:r>
              <a:rPr lang="en-GB" sz="2600" i="1" dirty="0">
                <a:latin typeface="Arial Rounded MT Bold" panose="020F0704030504030204" pitchFamily="34" charset="0"/>
              </a:rPr>
              <a:t>whether we like him or not</a:t>
            </a:r>
            <a:r>
              <a:rPr lang="en-GB" sz="2600" dirty="0" smtClean="0">
                <a:latin typeface="Arial Rounded MT Bold" panose="020F0704030504030204" pitchFamily="34" charset="0"/>
              </a:rPr>
              <a:t>.” (pg103</a:t>
            </a:r>
            <a:r>
              <a:rPr lang="en-GB" sz="2600" dirty="0">
                <a:latin typeface="Arial Rounded MT Bold" panose="020F0704030504030204" pitchFamily="34" charset="0"/>
              </a:rPr>
              <a:t>)</a:t>
            </a:r>
          </a:p>
          <a:p>
            <a:pPr marL="457200" indent="-457200">
              <a:buFont typeface="+mj-lt"/>
              <a:buAutoNum type="arabicPeriod"/>
            </a:pPr>
            <a:r>
              <a:rPr lang="en-GB" sz="2600" dirty="0" smtClean="0">
                <a:latin typeface="Arial Rounded MT Bold" panose="020F0704030504030204" pitchFamily="34" charset="0"/>
              </a:rPr>
              <a:t>“</a:t>
            </a:r>
            <a:r>
              <a:rPr lang="en-GB" sz="2600" i="1" dirty="0" smtClean="0">
                <a:latin typeface="Arial Rounded MT Bold" panose="020F0704030504030204" pitchFamily="34" charset="0"/>
              </a:rPr>
              <a:t>Only </a:t>
            </a:r>
            <a:r>
              <a:rPr lang="en-GB" sz="2600" i="1" dirty="0">
                <a:latin typeface="Arial Rounded MT Bold" panose="020F0704030504030204" pitchFamily="34" charset="0"/>
              </a:rPr>
              <a:t>the </a:t>
            </a:r>
            <a:r>
              <a:rPr lang="en-GB" sz="2600" i="1" dirty="0" smtClean="0">
                <a:latin typeface="Arial Rounded MT Bold" panose="020F0704030504030204" pitchFamily="34" charset="0"/>
              </a:rPr>
              <a:t> ___ justifies </a:t>
            </a:r>
            <a:r>
              <a:rPr lang="en-GB" sz="2600" i="1" dirty="0">
                <a:latin typeface="Arial Rounded MT Bold" panose="020F0704030504030204" pitchFamily="34" charset="0"/>
              </a:rPr>
              <a:t>the means, nothing else</a:t>
            </a:r>
            <a:r>
              <a:rPr lang="en-GB" sz="2600" dirty="0" smtClean="0">
                <a:latin typeface="Arial Rounded MT Bold" panose="020F0704030504030204" pitchFamily="34" charset="0"/>
              </a:rPr>
              <a:t>.” </a:t>
            </a:r>
          </a:p>
          <a:p>
            <a:pPr marL="457200" indent="-457200">
              <a:buFont typeface="+mj-lt"/>
              <a:buAutoNum type="arabicPeriod"/>
            </a:pPr>
            <a:r>
              <a:rPr lang="en-GB" sz="2600" dirty="0" smtClean="0">
                <a:latin typeface="Arial Rounded MT Bold" panose="020F0704030504030204" pitchFamily="34" charset="0"/>
              </a:rPr>
              <a:t>“</a:t>
            </a:r>
            <a:r>
              <a:rPr lang="en-GB" sz="2600" i="1" dirty="0" smtClean="0">
                <a:latin typeface="Arial Rounded MT Bold" panose="020F0704030504030204" pitchFamily="34" charset="0"/>
              </a:rPr>
              <a:t>Love's </a:t>
            </a:r>
            <a:r>
              <a:rPr lang="en-GB" sz="2600" i="1" dirty="0">
                <a:latin typeface="Arial Rounded MT Bold" panose="020F0704030504030204" pitchFamily="34" charset="0"/>
              </a:rPr>
              <a:t>decisions are made </a:t>
            </a:r>
            <a:r>
              <a:rPr lang="en-GB" sz="2600" i="1" dirty="0" smtClean="0">
                <a:latin typeface="Arial Rounded MT Bold" panose="020F0704030504030204" pitchFamily="34" charset="0"/>
              </a:rPr>
              <a:t>___________</a:t>
            </a:r>
            <a:r>
              <a:rPr lang="en-GB" sz="2600" i="1" dirty="0" smtClean="0">
                <a:solidFill>
                  <a:srgbClr val="FF0000"/>
                </a:solidFill>
                <a:latin typeface="Arial Rounded MT Bold" panose="020F0704030504030204" pitchFamily="34" charset="0"/>
              </a:rPr>
              <a:t> </a:t>
            </a:r>
            <a:r>
              <a:rPr lang="en-GB" sz="2600" i="1" dirty="0" smtClean="0">
                <a:latin typeface="Arial Rounded MT Bold" panose="020F0704030504030204" pitchFamily="34" charset="0"/>
              </a:rPr>
              <a:t>, </a:t>
            </a:r>
            <a:r>
              <a:rPr lang="en-GB" sz="2600" i="1" dirty="0">
                <a:latin typeface="Arial Rounded MT Bold" panose="020F0704030504030204" pitchFamily="34" charset="0"/>
              </a:rPr>
              <a:t>not prescriptively</a:t>
            </a:r>
            <a:r>
              <a:rPr lang="en-GB" sz="2600" dirty="0" smtClean="0">
                <a:latin typeface="Arial Rounded MT Bold" panose="020F0704030504030204" pitchFamily="34" charset="0"/>
              </a:rPr>
              <a:t>.”</a:t>
            </a:r>
            <a:endParaRPr lang="en-GB" dirty="0">
              <a:latin typeface="Arial Rounded MT Bold" panose="020F0704030504030204" pitchFamily="34" charset="0"/>
            </a:endParaRPr>
          </a:p>
        </p:txBody>
      </p:sp>
    </p:spTree>
    <p:extLst>
      <p:ext uri="{BB962C8B-B14F-4D97-AF65-F5344CB8AC3E}">
        <p14:creationId xmlns:p14="http://schemas.microsoft.com/office/powerpoint/2010/main" val="50770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6">
              <a:shade val="50000"/>
            </a:schemeClr>
          </a:lnRef>
          <a:fillRef idx="1">
            <a:schemeClr val="accent6"/>
          </a:fillRef>
          <a:effectRef idx="0">
            <a:schemeClr val="accent6"/>
          </a:effectRef>
          <a:fontRef idx="minor">
            <a:schemeClr val="lt1"/>
          </a:fontRef>
        </p:style>
        <p:txBody>
          <a:bodyPr/>
          <a:lstStyle/>
          <a:p>
            <a:r>
              <a:rPr lang="en-GB" dirty="0" smtClean="0"/>
              <a:t>The 4 Case Studies – Market Place</a:t>
            </a:r>
            <a:endParaRPr lang="en-GB" dirty="0"/>
          </a:p>
        </p:txBody>
      </p:sp>
      <p:sp>
        <p:nvSpPr>
          <p:cNvPr id="3" name="Content Placeholder 2"/>
          <p:cNvSpPr>
            <a:spLocks noGrp="1"/>
          </p:cNvSpPr>
          <p:nvPr>
            <p:ph idx="1"/>
          </p:nvPr>
        </p:nvSpPr>
        <p:spPr>
          <a:xfrm>
            <a:off x="395536" y="1569012"/>
            <a:ext cx="8229600" cy="5069160"/>
          </a:xfrm>
          <a:solidFill>
            <a:srgbClr val="FFFFCC"/>
          </a:solidFill>
        </p:spPr>
        <p:txBody>
          <a:bodyPr>
            <a:normAutofit/>
          </a:bodyPr>
          <a:lstStyle/>
          <a:p>
            <a:r>
              <a:rPr lang="en-GB" dirty="0" smtClean="0"/>
              <a:t>In your groups, read the case study you have been given </a:t>
            </a:r>
          </a:p>
          <a:p>
            <a:endParaRPr lang="en-GB" dirty="0" smtClean="0"/>
          </a:p>
          <a:p>
            <a:r>
              <a:rPr lang="en-GB" dirty="0" smtClean="0"/>
              <a:t>Write a summary of the story on your a3 sheet and decide how situation ethics and natural law would approach this dilemma. </a:t>
            </a:r>
          </a:p>
          <a:p>
            <a:endParaRPr lang="en-GB" dirty="0" smtClean="0"/>
          </a:p>
        </p:txBody>
      </p:sp>
      <p:pic>
        <p:nvPicPr>
          <p:cNvPr id="5122" name="Picture 2" descr="http://www.leopublishing.net/owl-reading.gif"/>
          <p:cNvPicPr>
            <a:picLocks noChangeAspect="1" noChangeArrowheads="1"/>
          </p:cNvPicPr>
          <p:nvPr/>
        </p:nvPicPr>
        <p:blipFill>
          <a:blip r:embed="rId2" cstate="print"/>
          <a:srcRect/>
          <a:stretch>
            <a:fillRect/>
          </a:stretch>
        </p:blipFill>
        <p:spPr bwMode="auto">
          <a:xfrm>
            <a:off x="5004048" y="4869160"/>
            <a:ext cx="1629941" cy="1700808"/>
          </a:xfrm>
          <a:prstGeom prst="rect">
            <a:avLst/>
          </a:prstGeom>
          <a:noFill/>
        </p:spPr>
      </p:pic>
      <p:pic>
        <p:nvPicPr>
          <p:cNvPr id="6" name="Picture 5" descr="pen.png"/>
          <p:cNvPicPr>
            <a:picLocks noChangeAspect="1"/>
          </p:cNvPicPr>
          <p:nvPr/>
        </p:nvPicPr>
        <p:blipFill>
          <a:blip r:embed="rId3" cstate="print"/>
          <a:stretch>
            <a:fillRect/>
          </a:stretch>
        </p:blipFill>
        <p:spPr>
          <a:xfrm>
            <a:off x="7524328" y="5013176"/>
            <a:ext cx="1404519" cy="1624996"/>
          </a:xfrm>
          <a:prstGeom prst="rect">
            <a:avLst/>
          </a:prstGeom>
        </p:spPr>
      </p:pic>
    </p:spTree>
    <p:extLst>
      <p:ext uri="{BB962C8B-B14F-4D97-AF65-F5344CB8AC3E}">
        <p14:creationId xmlns:p14="http://schemas.microsoft.com/office/powerpoint/2010/main" val="12615396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6">
              <a:shade val="50000"/>
            </a:schemeClr>
          </a:lnRef>
          <a:fillRef idx="1">
            <a:schemeClr val="accent6"/>
          </a:fillRef>
          <a:effectRef idx="0">
            <a:schemeClr val="accent6"/>
          </a:effectRef>
          <a:fontRef idx="minor">
            <a:schemeClr val="lt1"/>
          </a:fontRef>
        </p:style>
        <p:txBody>
          <a:bodyPr/>
          <a:lstStyle/>
          <a:p>
            <a:r>
              <a:rPr lang="en-GB" dirty="0" smtClean="0"/>
              <a:t>The 4 Case Studies – Market Place</a:t>
            </a:r>
            <a:endParaRPr lang="en-GB" dirty="0"/>
          </a:p>
        </p:txBody>
      </p:sp>
      <p:sp>
        <p:nvSpPr>
          <p:cNvPr id="3" name="Content Placeholder 2"/>
          <p:cNvSpPr>
            <a:spLocks noGrp="1"/>
          </p:cNvSpPr>
          <p:nvPr>
            <p:ph idx="1"/>
          </p:nvPr>
        </p:nvSpPr>
        <p:spPr>
          <a:xfrm>
            <a:off x="457200" y="1600200"/>
            <a:ext cx="8229600" cy="5069160"/>
          </a:xfrm>
          <a:solidFill>
            <a:srgbClr val="FFFFCC"/>
          </a:solidFill>
        </p:spPr>
        <p:txBody>
          <a:bodyPr>
            <a:normAutofit fontScale="85000" lnSpcReduction="10000"/>
          </a:bodyPr>
          <a:lstStyle/>
          <a:p>
            <a:r>
              <a:rPr lang="en-GB" dirty="0" smtClean="0"/>
              <a:t>On your A3 sheet try and represent your case study using pictures and no more than 15 individual words</a:t>
            </a:r>
          </a:p>
          <a:p>
            <a:r>
              <a:rPr lang="en-GB" dirty="0" smtClean="0"/>
              <a:t>Select someone who will remain at ‘base’ to explain your case study and picture to the other groups.</a:t>
            </a:r>
          </a:p>
          <a:p>
            <a:r>
              <a:rPr lang="en-GB" dirty="0" smtClean="0"/>
              <a:t>The other members of the group must go to the other 3 tables (1 table each) and complete the case study mind maps</a:t>
            </a:r>
          </a:p>
          <a:p>
            <a:r>
              <a:rPr lang="en-GB" dirty="0" smtClean="0"/>
              <a:t>You have 3mins at each table, before going back to base and reciting the information back to your ‘base’ tutor</a:t>
            </a:r>
          </a:p>
          <a:p>
            <a:r>
              <a:rPr lang="en-GB" dirty="0" smtClean="0"/>
              <a:t>Everyone in your group should check your mind maps and learning.  </a:t>
            </a:r>
          </a:p>
          <a:p>
            <a:endParaRPr lang="en-GB" dirty="0" smtClean="0"/>
          </a:p>
        </p:txBody>
      </p:sp>
    </p:spTree>
    <p:extLst>
      <p:ext uri="{BB962C8B-B14F-4D97-AF65-F5344CB8AC3E}">
        <p14:creationId xmlns:p14="http://schemas.microsoft.com/office/powerpoint/2010/main" val="2406615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6">
              <a:shade val="50000"/>
            </a:schemeClr>
          </a:lnRef>
          <a:fillRef idx="1">
            <a:schemeClr val="accent6"/>
          </a:fillRef>
          <a:effectRef idx="0">
            <a:schemeClr val="accent6"/>
          </a:effectRef>
          <a:fontRef idx="minor">
            <a:schemeClr val="lt1"/>
          </a:fontRef>
        </p:style>
        <p:txBody>
          <a:bodyPr/>
          <a:lstStyle/>
          <a:p>
            <a:r>
              <a:rPr lang="en-GB" dirty="0" smtClean="0"/>
              <a:t>Plenary – True or False</a:t>
            </a:r>
            <a:endParaRPr lang="en-GB" dirty="0"/>
          </a:p>
        </p:txBody>
      </p:sp>
      <p:sp>
        <p:nvSpPr>
          <p:cNvPr id="3" name="Content Placeholder 2"/>
          <p:cNvSpPr>
            <a:spLocks noGrp="1"/>
          </p:cNvSpPr>
          <p:nvPr>
            <p:ph idx="1"/>
          </p:nvPr>
        </p:nvSpPr>
        <p:spPr>
          <a:solidFill>
            <a:schemeClr val="accent5">
              <a:lumMod val="20000"/>
              <a:lumOff val="80000"/>
            </a:schemeClr>
          </a:solidFill>
        </p:spPr>
        <p:txBody>
          <a:bodyPr>
            <a:normAutofit fontScale="92500" lnSpcReduction="10000"/>
          </a:bodyPr>
          <a:lstStyle/>
          <a:p>
            <a:pPr marL="0" indent="0">
              <a:buNone/>
            </a:pPr>
            <a:r>
              <a:rPr lang="en-GB" dirty="0" smtClean="0"/>
              <a:t>Stay standing if you think...</a:t>
            </a:r>
          </a:p>
          <a:p>
            <a:pPr marL="0" indent="0">
              <a:buNone/>
            </a:pPr>
            <a:r>
              <a:rPr lang="en-GB" dirty="0" smtClean="0"/>
              <a:t>1) Fletcher agreed with the Hiroshima bomb attacks</a:t>
            </a:r>
          </a:p>
          <a:p>
            <a:pPr marL="0" indent="0">
              <a:buNone/>
            </a:pPr>
            <a:r>
              <a:rPr lang="en-GB" dirty="0" smtClean="0"/>
              <a:t>2) Fletcher believed sex should always be within a loving marriage</a:t>
            </a:r>
          </a:p>
          <a:p>
            <a:pPr marL="0" indent="0">
              <a:buNone/>
            </a:pPr>
            <a:r>
              <a:rPr lang="en-GB" dirty="0" smtClean="0"/>
              <a:t>3) Natural Law would approve of a man taking his own life as it is to help preserve the life of his family with £100,000</a:t>
            </a:r>
          </a:p>
          <a:p>
            <a:pPr marL="0" indent="0">
              <a:buNone/>
            </a:pPr>
            <a:r>
              <a:rPr lang="en-GB" dirty="0" smtClean="0"/>
              <a:t>4) Contextual ethics believe that to love someone sometimes means sleeping with someone else </a:t>
            </a:r>
            <a:endParaRPr lang="en-GB" dirty="0"/>
          </a:p>
        </p:txBody>
      </p:sp>
    </p:spTree>
    <p:extLst>
      <p:ext uri="{BB962C8B-B14F-4D97-AF65-F5344CB8AC3E}">
        <p14:creationId xmlns:p14="http://schemas.microsoft.com/office/powerpoint/2010/main" val="825500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423" y="188640"/>
            <a:ext cx="8856984" cy="237626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n-GB" sz="3600" b="1" dirty="0" smtClean="0"/>
              <a:t/>
            </a:r>
            <a:br>
              <a:rPr lang="en-GB" sz="3600" b="1" dirty="0" smtClean="0"/>
            </a:br>
            <a:r>
              <a:rPr lang="en-GB" sz="3600" b="1" dirty="0" smtClean="0"/>
              <a:t>(a) </a:t>
            </a:r>
            <a:r>
              <a:rPr lang="en-GB" sz="3100" b="1" dirty="0" smtClean="0"/>
              <a:t>Explain </a:t>
            </a:r>
            <a:r>
              <a:rPr lang="en-GB" sz="3100" b="1" dirty="0"/>
              <a:t>the religious arguments in favour of using Situation Ethics to make moral decisions</a:t>
            </a:r>
            <a:r>
              <a:rPr lang="en-GB" sz="3100" b="1" dirty="0" smtClean="0"/>
              <a:t>. [20 AO1] </a:t>
            </a:r>
            <a:r>
              <a:rPr lang="en-GB" sz="3100" b="1" dirty="0"/>
              <a:t/>
            </a:r>
            <a:br>
              <a:rPr lang="en-GB" sz="3100" b="1" dirty="0"/>
            </a:br>
            <a:r>
              <a:rPr lang="en-GB" sz="3100" b="1" dirty="0" smtClean="0"/>
              <a:t>(b) Humans </a:t>
            </a:r>
            <a:r>
              <a:rPr lang="en-GB" sz="3100" b="1" dirty="0"/>
              <a:t>have the responsibility of doing 'the most loving thing' in every situation.  [30 AO2] </a:t>
            </a:r>
            <a:r>
              <a:rPr lang="en-GB" sz="3600" b="1" dirty="0" smtClean="0"/>
              <a:t> </a:t>
            </a:r>
            <a:r>
              <a:rPr lang="en-GB" dirty="0"/>
              <a:t/>
            </a:r>
            <a:br>
              <a:rPr lang="en-GB" dirty="0"/>
            </a:br>
            <a:endParaRPr lang="en-GB" dirty="0"/>
          </a:p>
        </p:txBody>
      </p:sp>
      <p:sp>
        <p:nvSpPr>
          <p:cNvPr id="3" name="Content Placeholder 2"/>
          <p:cNvSpPr>
            <a:spLocks noGrp="1"/>
          </p:cNvSpPr>
          <p:nvPr>
            <p:ph idx="1"/>
          </p:nvPr>
        </p:nvSpPr>
        <p:spPr>
          <a:xfrm>
            <a:off x="467544" y="2332037"/>
            <a:ext cx="8229600" cy="4525963"/>
          </a:xfrm>
        </p:spPr>
        <p:txBody>
          <a:bodyPr>
            <a:normAutofit fontScale="55000" lnSpcReduction="20000"/>
          </a:bodyPr>
          <a:lstStyle/>
          <a:p>
            <a:pPr marL="0" indent="0">
              <a:buNone/>
            </a:pPr>
            <a:r>
              <a:rPr lang="en-GB" i="1" dirty="0"/>
              <a:t> </a:t>
            </a:r>
            <a:endParaRPr lang="en-GB" dirty="0"/>
          </a:p>
          <a:p>
            <a:pPr marL="0" indent="0">
              <a:buNone/>
            </a:pPr>
            <a:r>
              <a:rPr lang="en-GB" b="1" dirty="0"/>
              <a:t>Personalism </a:t>
            </a:r>
            <a:r>
              <a:rPr lang="en-GB" dirty="0"/>
              <a:t>- Jesus’ desire to put people before laws. For example Jesus put people first, he broke Sabbath laws to heal on the Sabbath. Also this principle ties in with the actions of Jesus as recorded in the bible </a:t>
            </a:r>
            <a:r>
              <a:rPr lang="en-GB" dirty="0" smtClean="0"/>
              <a:t>- John </a:t>
            </a:r>
            <a:r>
              <a:rPr lang="en-GB" dirty="0"/>
              <a:t>15v13, states - “Greater love has no man than this, that a man lay down his life for his friends.”</a:t>
            </a:r>
          </a:p>
          <a:p>
            <a:pPr marL="0" indent="0">
              <a:buNone/>
            </a:pPr>
            <a:r>
              <a:rPr lang="en-GB" b="1" dirty="0"/>
              <a:t>Relativism</a:t>
            </a:r>
            <a:r>
              <a:rPr lang="en-GB" dirty="0"/>
              <a:t> - Jesus for example, attacked the Pharisees’ insistence on following the Torah or Jewish Law. Matthew 23v23.</a:t>
            </a:r>
          </a:p>
          <a:p>
            <a:pPr marL="0" indent="0">
              <a:buNone/>
            </a:pPr>
            <a:r>
              <a:rPr lang="en-GB" b="1" dirty="0"/>
              <a:t>One of the six fundamental principles of Situation Ethics </a:t>
            </a:r>
            <a:r>
              <a:rPr lang="en-GB" dirty="0"/>
              <a:t>is ‘Only the principle of love provides a reasonable base by which to make judgements of right and wrong.’  Jesus and Paul taught love as the highest principle above the law.</a:t>
            </a:r>
          </a:p>
          <a:p>
            <a:pPr marL="0" indent="0">
              <a:buNone/>
            </a:pPr>
            <a:r>
              <a:rPr lang="en-GB" b="1" dirty="0"/>
              <a:t>Another of the six fundamental principles</a:t>
            </a:r>
            <a:r>
              <a:rPr lang="en-GB" dirty="0"/>
              <a:t> is ‘Love’s decisions are made situationally, not prescriptively’ reflects the Christian belief in ‘free will’/autonomy.</a:t>
            </a:r>
          </a:p>
          <a:p>
            <a:pPr marL="0" indent="0">
              <a:buNone/>
            </a:pPr>
            <a:r>
              <a:rPr lang="en-GB" b="1" dirty="0"/>
              <a:t>The ruling norm of any Christian decision is love</a:t>
            </a:r>
            <a:r>
              <a:rPr lang="en-GB" dirty="0"/>
              <a:t>, nothing else - St. Paul taught love as the highest principle above the Law - 1 Corinthians 13. He also stated in Galatians 5v14. “For the whole law is fulfilled in one word, ‘You shall love your neighbour as yourself.’   [</a:t>
            </a:r>
            <a:r>
              <a:rPr lang="en-GB" dirty="0" smtClean="0"/>
              <a:t>AO2 </a:t>
            </a:r>
            <a:r>
              <a:rPr lang="en-GB" dirty="0"/>
              <a:t>2</a:t>
            </a:r>
            <a:r>
              <a:rPr lang="en-GB" dirty="0" smtClean="0"/>
              <a:t>0</a:t>
            </a:r>
            <a:r>
              <a:rPr lang="en-GB" dirty="0"/>
              <a:t>]</a:t>
            </a:r>
          </a:p>
        </p:txBody>
      </p:sp>
    </p:spTree>
    <p:extLst>
      <p:ext uri="{BB962C8B-B14F-4D97-AF65-F5344CB8AC3E}">
        <p14:creationId xmlns:p14="http://schemas.microsoft.com/office/powerpoint/2010/main" val="1012160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6">
              <a:shade val="50000"/>
            </a:schemeClr>
          </a:lnRef>
          <a:fillRef idx="1">
            <a:schemeClr val="accent6"/>
          </a:fillRef>
          <a:effectRef idx="0">
            <a:schemeClr val="accent6"/>
          </a:effectRef>
          <a:fontRef idx="minor">
            <a:schemeClr val="lt1"/>
          </a:fontRef>
        </p:style>
        <p:txBody>
          <a:bodyPr/>
          <a:lstStyle/>
          <a:p>
            <a:r>
              <a:rPr lang="en-GB" dirty="0" smtClean="0"/>
              <a:t>Exam preparation</a:t>
            </a:r>
            <a:endParaRPr lang="en-GB" dirty="0"/>
          </a:p>
        </p:txBody>
      </p:sp>
      <p:sp>
        <p:nvSpPr>
          <p:cNvPr id="3" name="Content Placeholder 2"/>
          <p:cNvSpPr>
            <a:spLocks noGrp="1"/>
          </p:cNvSpPr>
          <p:nvPr>
            <p:ph idx="1"/>
          </p:nvPr>
        </p:nvSpPr>
        <p:spPr>
          <a:xfrm>
            <a:off x="457200" y="1600200"/>
            <a:ext cx="8229600" cy="4997152"/>
          </a:xfrm>
          <a:solidFill>
            <a:srgbClr val="FFFFCC"/>
          </a:solidFill>
        </p:spPr>
        <p:txBody>
          <a:bodyPr>
            <a:normAutofit/>
          </a:bodyPr>
          <a:lstStyle/>
          <a:p>
            <a:endParaRPr lang="en-GB" dirty="0" smtClean="0"/>
          </a:p>
          <a:p>
            <a:pPr marL="0" indent="0">
              <a:buNone/>
            </a:pPr>
            <a:r>
              <a:rPr lang="en-GB" b="1" dirty="0" smtClean="0"/>
              <a:t>Practice the </a:t>
            </a:r>
            <a:r>
              <a:rPr lang="en-GB" b="1" dirty="0" smtClean="0">
                <a:solidFill>
                  <a:srgbClr val="FF0000"/>
                </a:solidFill>
              </a:rPr>
              <a:t>‘</a:t>
            </a:r>
            <a:r>
              <a:rPr lang="en-GB" b="1" dirty="0">
                <a:solidFill>
                  <a:srgbClr val="FF0000"/>
                </a:solidFill>
              </a:rPr>
              <a:t>Explain the features of Fletcher’s S</a:t>
            </a:r>
            <a:r>
              <a:rPr lang="en-GB" b="1" dirty="0" smtClean="0">
                <a:solidFill>
                  <a:srgbClr val="FF0000"/>
                </a:solidFill>
              </a:rPr>
              <a:t>ituation Ethics</a:t>
            </a:r>
            <a:r>
              <a:rPr lang="en-GB" b="1" dirty="0">
                <a:solidFill>
                  <a:srgbClr val="FF0000"/>
                </a:solidFill>
              </a:rPr>
              <a:t>.’ </a:t>
            </a:r>
            <a:r>
              <a:rPr lang="en-GB" b="1" dirty="0" smtClean="0"/>
              <a:t> A01 20 marks </a:t>
            </a:r>
          </a:p>
          <a:p>
            <a:pPr marL="0" indent="0">
              <a:buNone/>
            </a:pPr>
            <a:endParaRPr lang="en-GB" dirty="0" smtClean="0"/>
          </a:p>
          <a:p>
            <a:pPr marL="0" indent="0">
              <a:buNone/>
            </a:pPr>
            <a:r>
              <a:rPr lang="en-GB" dirty="0" smtClean="0"/>
              <a:t>In pairs you have 10 mins to discuss and write your own practise structure for the question. </a:t>
            </a:r>
          </a:p>
          <a:p>
            <a:pPr marL="0" indent="0">
              <a:buNone/>
            </a:pPr>
            <a:r>
              <a:rPr lang="en-GB" dirty="0" smtClean="0"/>
              <a:t>Do this in bullet point format.</a:t>
            </a:r>
            <a:endParaRPr lang="en-GB" dirty="0"/>
          </a:p>
        </p:txBody>
      </p:sp>
    </p:spTree>
    <p:extLst>
      <p:ext uri="{BB962C8B-B14F-4D97-AF65-F5344CB8AC3E}">
        <p14:creationId xmlns:p14="http://schemas.microsoft.com/office/powerpoint/2010/main" val="2668319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n-GB" dirty="0" smtClean="0"/>
              <a:t>Explain why Situation Ethics is consequentialist and relativist</a:t>
            </a:r>
            <a:endParaRPr lang="en-GB" dirty="0"/>
          </a:p>
        </p:txBody>
      </p:sp>
      <p:sp>
        <p:nvSpPr>
          <p:cNvPr id="3" name="Content Placeholder 2"/>
          <p:cNvSpPr>
            <a:spLocks noGrp="1"/>
          </p:cNvSpPr>
          <p:nvPr>
            <p:ph idx="1"/>
          </p:nvPr>
        </p:nvSpPr>
        <p:spPr>
          <a:xfrm>
            <a:off x="179512" y="1700808"/>
            <a:ext cx="8964488" cy="4525963"/>
          </a:xfrm>
          <a:solidFill>
            <a:srgbClr val="FFFFCC"/>
          </a:solidFill>
        </p:spPr>
        <p:txBody>
          <a:bodyPr>
            <a:noAutofit/>
          </a:bodyPr>
          <a:lstStyle/>
          <a:p>
            <a:pPr marL="0" indent="0">
              <a:buNone/>
            </a:pPr>
            <a:r>
              <a:rPr lang="en-GB" sz="2000" dirty="0">
                <a:latin typeface="Arial Rounded MT Bold" panose="020F0704030504030204" pitchFamily="34" charset="0"/>
              </a:rPr>
              <a:t>Situation Ethics states that moral decisions should be based entirely on the </a:t>
            </a:r>
            <a:r>
              <a:rPr lang="en-GB" sz="2000" dirty="0" smtClean="0">
                <a:solidFill>
                  <a:srgbClr val="FF0000"/>
                </a:solidFill>
                <a:latin typeface="Arial Rounded MT Bold" panose="020F0704030504030204" pitchFamily="34" charset="0"/>
              </a:rPr>
              <a:t>effects </a:t>
            </a:r>
            <a:r>
              <a:rPr lang="en-GB" sz="2000" dirty="0">
                <a:solidFill>
                  <a:srgbClr val="FF0000"/>
                </a:solidFill>
                <a:latin typeface="Arial Rounded MT Bold" panose="020F0704030504030204" pitchFamily="34" charset="0"/>
              </a:rPr>
              <a:t>or consequences </a:t>
            </a:r>
            <a:r>
              <a:rPr lang="en-GB" sz="2000" dirty="0" smtClean="0">
                <a:latin typeface="Arial Rounded MT Bold" panose="020F0704030504030204" pitchFamily="34" charset="0"/>
              </a:rPr>
              <a:t>produced </a:t>
            </a:r>
            <a:r>
              <a:rPr lang="en-GB" sz="2000" dirty="0">
                <a:latin typeface="Arial Rounded MT Bold" panose="020F0704030504030204" pitchFamily="34" charset="0"/>
              </a:rPr>
              <a:t>by actions. </a:t>
            </a:r>
            <a:r>
              <a:rPr lang="en-GB" sz="2000" dirty="0" smtClean="0">
                <a:latin typeface="Arial Rounded MT Bold" panose="020F0704030504030204" pitchFamily="34" charset="0"/>
              </a:rPr>
              <a:t>One </a:t>
            </a:r>
            <a:r>
              <a:rPr lang="en-GB" sz="2000" dirty="0">
                <a:latin typeface="Arial Rounded MT Bold" panose="020F0704030504030204" pitchFamily="34" charset="0"/>
              </a:rPr>
              <a:t>of Fletcher's four working </a:t>
            </a:r>
            <a:r>
              <a:rPr lang="en-GB" sz="2000" dirty="0" smtClean="0">
                <a:latin typeface="Arial Rounded MT Bold" panose="020F0704030504030204" pitchFamily="34" charset="0"/>
              </a:rPr>
              <a:t>principles </a:t>
            </a:r>
            <a:r>
              <a:rPr lang="en-GB" sz="2000" dirty="0">
                <a:latin typeface="Arial Rounded MT Bold" panose="020F0704030504030204" pitchFamily="34" charset="0"/>
              </a:rPr>
              <a:t>is </a:t>
            </a:r>
            <a:r>
              <a:rPr lang="en-GB" sz="2000" dirty="0">
                <a:solidFill>
                  <a:srgbClr val="FF0000"/>
                </a:solidFill>
                <a:latin typeface="Arial Rounded MT Bold" panose="020F0704030504030204" pitchFamily="34" charset="0"/>
              </a:rPr>
              <a:t>pragmatism</a:t>
            </a:r>
            <a:r>
              <a:rPr lang="en-GB" sz="2000" dirty="0">
                <a:latin typeface="Arial Rounded MT Bold" panose="020F0704030504030204" pitchFamily="34" charset="0"/>
              </a:rPr>
              <a:t>. This means one must evaluate the situation and </a:t>
            </a:r>
            <a:r>
              <a:rPr lang="en-GB" sz="2000" dirty="0" smtClean="0">
                <a:latin typeface="Arial Rounded MT Bold" panose="020F0704030504030204" pitchFamily="34" charset="0"/>
              </a:rPr>
              <a:t>perform </a:t>
            </a:r>
            <a:r>
              <a:rPr lang="en-GB" sz="2000" dirty="0">
                <a:latin typeface="Arial Rounded MT Bold" panose="020F0704030504030204" pitchFamily="34" charset="0"/>
              </a:rPr>
              <a:t>whatever action is practical/workable, motivated by love and consider </a:t>
            </a:r>
            <a:r>
              <a:rPr lang="en-GB" sz="2000" dirty="0" smtClean="0">
                <a:latin typeface="Arial Rounded MT Bold" panose="020F0704030504030204" pitchFamily="34" charset="0"/>
              </a:rPr>
              <a:t>whether </a:t>
            </a:r>
            <a:r>
              <a:rPr lang="en-GB" sz="2000" dirty="0">
                <a:latin typeface="Arial Rounded MT Bold" panose="020F0704030504030204" pitchFamily="34" charset="0"/>
              </a:rPr>
              <a:t>the act you perform can lead to loving consequences. </a:t>
            </a:r>
            <a:endParaRPr lang="en-GB" sz="2000" dirty="0" smtClean="0">
              <a:latin typeface="Arial Rounded MT Bold" panose="020F0704030504030204" pitchFamily="34" charset="0"/>
            </a:endParaRPr>
          </a:p>
          <a:p>
            <a:pPr marL="0" indent="0">
              <a:buNone/>
            </a:pPr>
            <a:r>
              <a:rPr lang="en-GB" sz="2000" dirty="0" smtClean="0">
                <a:latin typeface="Arial Rounded MT Bold" panose="020F0704030504030204" pitchFamily="34" charset="0"/>
              </a:rPr>
              <a:t>One </a:t>
            </a:r>
            <a:r>
              <a:rPr lang="en-GB" sz="2000" dirty="0">
                <a:latin typeface="Arial Rounded MT Bold" panose="020F0704030504030204" pitchFamily="34" charset="0"/>
              </a:rPr>
              <a:t>of </a:t>
            </a:r>
            <a:r>
              <a:rPr lang="en-GB" sz="2000" dirty="0" smtClean="0">
                <a:latin typeface="Arial Rounded MT Bold" panose="020F0704030504030204" pitchFamily="34" charset="0"/>
              </a:rPr>
              <a:t>Fletcher's </a:t>
            </a:r>
            <a:r>
              <a:rPr lang="en-GB" sz="2000" dirty="0">
                <a:latin typeface="Arial Rounded MT Bold" panose="020F0704030504030204" pitchFamily="34" charset="0"/>
              </a:rPr>
              <a:t>Six Fundamental principles is that </a:t>
            </a:r>
            <a:r>
              <a:rPr lang="en-GB" sz="2000" dirty="0">
                <a:solidFill>
                  <a:srgbClr val="FF0000"/>
                </a:solidFill>
                <a:latin typeface="Arial Rounded MT Bold" panose="020F0704030504030204" pitchFamily="34" charset="0"/>
              </a:rPr>
              <a:t>'Only one thing is intrinsically </a:t>
            </a:r>
            <a:r>
              <a:rPr lang="en-GB" sz="2000" dirty="0" smtClean="0">
                <a:solidFill>
                  <a:srgbClr val="FF0000"/>
                </a:solidFill>
                <a:latin typeface="Arial Rounded MT Bold" panose="020F0704030504030204" pitchFamily="34" charset="0"/>
              </a:rPr>
              <a:t>good</a:t>
            </a:r>
            <a:r>
              <a:rPr lang="en-GB" sz="2000" dirty="0">
                <a:solidFill>
                  <a:srgbClr val="FF0000"/>
                </a:solidFill>
                <a:latin typeface="Arial Rounded MT Bold" panose="020F0704030504030204" pitchFamily="34" charset="0"/>
              </a:rPr>
              <a:t>; namely love: nothing else at all.' </a:t>
            </a:r>
            <a:r>
              <a:rPr lang="en-GB" sz="2000" dirty="0">
                <a:latin typeface="Arial Rounded MT Bold" panose="020F0704030504030204" pitchFamily="34" charset="0"/>
              </a:rPr>
              <a:t>No actions are intrinsically right or </a:t>
            </a:r>
            <a:r>
              <a:rPr lang="en-GB" sz="2000" dirty="0" smtClean="0">
                <a:latin typeface="Arial Rounded MT Bold" panose="020F0704030504030204" pitchFamily="34" charset="0"/>
              </a:rPr>
              <a:t>wrong</a:t>
            </a:r>
            <a:r>
              <a:rPr lang="en-GB" sz="2000" dirty="0">
                <a:latin typeface="Arial Rounded MT Bold" panose="020F0704030504030204" pitchFamily="34" charset="0"/>
              </a:rPr>
              <a:t>. Nothing is good in and of itself except for love. Actions are good if </a:t>
            </a:r>
            <a:r>
              <a:rPr lang="en-GB" sz="2000" dirty="0" smtClean="0">
                <a:latin typeface="Arial Rounded MT Bold" panose="020F0704030504030204" pitchFamily="34" charset="0"/>
              </a:rPr>
              <a:t>they </a:t>
            </a:r>
            <a:r>
              <a:rPr lang="en-GB" sz="2000" dirty="0">
                <a:latin typeface="Arial Rounded MT Bold" panose="020F0704030504030204" pitchFamily="34" charset="0"/>
              </a:rPr>
              <a:t>lead to loving consequences and bad if they don't. </a:t>
            </a:r>
            <a:r>
              <a:rPr lang="en-GB" sz="2000" dirty="0" smtClean="0">
                <a:latin typeface="Arial Rounded MT Bold" panose="020F0704030504030204" pitchFamily="34" charset="0"/>
              </a:rPr>
              <a:t>Another </a:t>
            </a:r>
            <a:r>
              <a:rPr lang="en-GB" sz="2000" dirty="0">
                <a:latin typeface="Arial Rounded MT Bold" panose="020F0704030504030204" pitchFamily="34" charset="0"/>
              </a:rPr>
              <a:t>of his Six </a:t>
            </a:r>
            <a:r>
              <a:rPr lang="en-GB" sz="2000" dirty="0" smtClean="0">
                <a:latin typeface="Arial Rounded MT Bold" panose="020F0704030504030204" pitchFamily="34" charset="0"/>
              </a:rPr>
              <a:t> Fundamental </a:t>
            </a:r>
            <a:r>
              <a:rPr lang="en-GB" sz="2000" dirty="0">
                <a:latin typeface="Arial Rounded MT Bold" panose="020F0704030504030204" pitchFamily="34" charset="0"/>
              </a:rPr>
              <a:t>principles is </a:t>
            </a:r>
            <a:r>
              <a:rPr lang="en-GB" sz="2000" dirty="0">
                <a:solidFill>
                  <a:srgbClr val="FF0000"/>
                </a:solidFill>
                <a:latin typeface="Arial Rounded MT Bold" panose="020F0704030504030204" pitchFamily="34" charset="0"/>
              </a:rPr>
              <a:t>'a loving end justifies the means.' </a:t>
            </a:r>
            <a:r>
              <a:rPr lang="en-GB" sz="2000" dirty="0">
                <a:latin typeface="Arial Rounded MT Bold" panose="020F0704030504030204" pitchFamily="34" charset="0"/>
              </a:rPr>
              <a:t>Any action can </a:t>
            </a:r>
            <a:r>
              <a:rPr lang="en-GB" sz="2000" dirty="0" smtClean="0">
                <a:latin typeface="Arial Rounded MT Bold" panose="020F0704030504030204" pitchFamily="34" charset="0"/>
              </a:rPr>
              <a:t>be </a:t>
            </a:r>
            <a:r>
              <a:rPr lang="en-GB" sz="2000" dirty="0">
                <a:latin typeface="Arial Rounded MT Bold" panose="020F0704030504030204" pitchFamily="34" charset="0"/>
              </a:rPr>
              <a:t>performed as long as it leads to the loving consequences or ends</a:t>
            </a:r>
            <a:r>
              <a:rPr lang="en-GB" sz="2000" dirty="0" smtClean="0">
                <a:latin typeface="Arial Rounded MT Bold" panose="020F0704030504030204" pitchFamily="34" charset="0"/>
              </a:rPr>
              <a:t>.</a:t>
            </a:r>
            <a:endParaRPr lang="en-GB" sz="2000" dirty="0">
              <a:latin typeface="Arial Rounded MT Bold" panose="020F0704030504030204" pitchFamily="34" charset="0"/>
            </a:endParaRPr>
          </a:p>
        </p:txBody>
      </p:sp>
    </p:spTree>
    <p:extLst>
      <p:ext uri="{BB962C8B-B14F-4D97-AF65-F5344CB8AC3E}">
        <p14:creationId xmlns:p14="http://schemas.microsoft.com/office/powerpoint/2010/main" val="2815654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FFFFCC"/>
          </a:solidFill>
        </p:spPr>
        <p:txBody>
          <a:bodyPr>
            <a:normAutofit fontScale="70000" lnSpcReduction="20000"/>
          </a:bodyPr>
          <a:lstStyle/>
          <a:p>
            <a:pPr marL="0" indent="0">
              <a:buNone/>
            </a:pPr>
            <a:r>
              <a:rPr lang="en-GB" sz="3400" dirty="0">
                <a:latin typeface="Arial Rounded MT Bold" panose="020F0704030504030204" pitchFamily="34" charset="0"/>
              </a:rPr>
              <a:t>Situation Ethics is also </a:t>
            </a:r>
            <a:r>
              <a:rPr lang="en-GB" sz="3400" dirty="0">
                <a:solidFill>
                  <a:srgbClr val="FF0000"/>
                </a:solidFill>
                <a:latin typeface="Arial Rounded MT Bold" panose="020F0704030504030204" pitchFamily="34" charset="0"/>
              </a:rPr>
              <a:t>relativistic</a:t>
            </a:r>
            <a:r>
              <a:rPr lang="en-GB" sz="3400" dirty="0">
                <a:latin typeface="Arial Rounded MT Bold" panose="020F0704030504030204" pitchFamily="34" charset="0"/>
              </a:rPr>
              <a:t>. This means that there are </a:t>
            </a:r>
            <a:r>
              <a:rPr lang="en-GB" sz="3400" dirty="0">
                <a:solidFill>
                  <a:srgbClr val="FF0000"/>
                </a:solidFill>
                <a:latin typeface="Arial Rounded MT Bold" panose="020F0704030504030204" pitchFamily="34" charset="0"/>
              </a:rPr>
              <a:t>no universal </a:t>
            </a:r>
          </a:p>
          <a:p>
            <a:pPr marL="0" indent="0">
              <a:buNone/>
            </a:pPr>
            <a:r>
              <a:rPr lang="en-GB" sz="3400" dirty="0">
                <a:solidFill>
                  <a:srgbClr val="FF0000"/>
                </a:solidFill>
                <a:latin typeface="Arial Rounded MT Bold" panose="020F0704030504030204" pitchFamily="34" charset="0"/>
              </a:rPr>
              <a:t>moral norms or rules and that each situation has to be looked </a:t>
            </a:r>
            <a:r>
              <a:rPr lang="en-GB" sz="3400" dirty="0" smtClean="0">
                <a:solidFill>
                  <a:srgbClr val="FF0000"/>
                </a:solidFill>
                <a:latin typeface="Arial Rounded MT Bold" panose="020F0704030504030204" pitchFamily="34" charset="0"/>
              </a:rPr>
              <a:t>at independently </a:t>
            </a:r>
            <a:r>
              <a:rPr lang="en-GB" sz="3400" dirty="0">
                <a:solidFill>
                  <a:srgbClr val="FF0000"/>
                </a:solidFill>
                <a:latin typeface="Arial Rounded MT Bold" panose="020F0704030504030204" pitchFamily="34" charset="0"/>
              </a:rPr>
              <a:t>because each situation is different</a:t>
            </a:r>
            <a:r>
              <a:rPr lang="en-GB" sz="3400" dirty="0">
                <a:latin typeface="Arial Rounded MT Bold" panose="020F0704030504030204" pitchFamily="34" charset="0"/>
              </a:rPr>
              <a:t>. </a:t>
            </a:r>
            <a:endParaRPr lang="en-GB" sz="3400" dirty="0" smtClean="0">
              <a:latin typeface="Arial Rounded MT Bold" panose="020F0704030504030204" pitchFamily="34" charset="0"/>
            </a:endParaRPr>
          </a:p>
          <a:p>
            <a:pPr marL="0" indent="0">
              <a:buNone/>
            </a:pPr>
            <a:r>
              <a:rPr lang="en-GB" sz="3400" dirty="0" smtClean="0">
                <a:latin typeface="Arial Rounded MT Bold" panose="020F0704030504030204" pitchFamily="34" charset="0"/>
              </a:rPr>
              <a:t>Another </a:t>
            </a:r>
            <a:r>
              <a:rPr lang="en-GB" sz="3400" dirty="0">
                <a:latin typeface="Arial Rounded MT Bold" panose="020F0704030504030204" pitchFamily="34" charset="0"/>
              </a:rPr>
              <a:t>of Fletcher's four </a:t>
            </a:r>
            <a:r>
              <a:rPr lang="en-GB" sz="3400" dirty="0" smtClean="0">
                <a:latin typeface="Arial Rounded MT Bold" panose="020F0704030504030204" pitchFamily="34" charset="0"/>
              </a:rPr>
              <a:t>working </a:t>
            </a:r>
            <a:r>
              <a:rPr lang="en-GB" sz="3400" dirty="0">
                <a:latin typeface="Arial Rounded MT Bold" panose="020F0704030504030204" pitchFamily="34" charset="0"/>
              </a:rPr>
              <a:t>principles is </a:t>
            </a:r>
            <a:r>
              <a:rPr lang="en-GB" sz="3400" dirty="0">
                <a:solidFill>
                  <a:srgbClr val="FF0000"/>
                </a:solidFill>
                <a:latin typeface="Arial Rounded MT Bold" panose="020F0704030504030204" pitchFamily="34" charset="0"/>
              </a:rPr>
              <a:t>'relativism</a:t>
            </a:r>
            <a:r>
              <a:rPr lang="en-GB" sz="3400" dirty="0">
                <a:latin typeface="Arial Rounded MT Bold" panose="020F0704030504030204" pitchFamily="34" charset="0"/>
              </a:rPr>
              <a:t>'. The right response may be different from </a:t>
            </a:r>
            <a:r>
              <a:rPr lang="en-GB" sz="3400" dirty="0" smtClean="0">
                <a:latin typeface="Arial Rounded MT Bold" panose="020F0704030504030204" pitchFamily="34" charset="0"/>
              </a:rPr>
              <a:t>one </a:t>
            </a:r>
            <a:r>
              <a:rPr lang="en-GB" sz="3400" dirty="0">
                <a:latin typeface="Arial Rounded MT Bold" panose="020F0704030504030204" pitchFamily="34" charset="0"/>
              </a:rPr>
              <a:t>situation to another and one must always respond in love to each </a:t>
            </a:r>
            <a:r>
              <a:rPr lang="en-GB" sz="3400" dirty="0" smtClean="0">
                <a:latin typeface="Arial Rounded MT Bold" panose="020F0704030504030204" pitchFamily="34" charset="0"/>
              </a:rPr>
              <a:t>situation</a:t>
            </a:r>
            <a:r>
              <a:rPr lang="en-GB" sz="3400" dirty="0">
                <a:latin typeface="Arial Rounded MT Bold" panose="020F0704030504030204" pitchFamily="34" charset="0"/>
              </a:rPr>
              <a:t>. </a:t>
            </a:r>
            <a:endParaRPr lang="en-GB" sz="3400" dirty="0" smtClean="0">
              <a:latin typeface="Arial Rounded MT Bold" panose="020F0704030504030204" pitchFamily="34" charset="0"/>
            </a:endParaRPr>
          </a:p>
          <a:p>
            <a:pPr marL="0" indent="0">
              <a:buNone/>
            </a:pPr>
            <a:r>
              <a:rPr lang="en-GB" sz="3400" dirty="0" smtClean="0">
                <a:latin typeface="Arial Rounded MT Bold" panose="020F0704030504030204" pitchFamily="34" charset="0"/>
              </a:rPr>
              <a:t>Situation </a:t>
            </a:r>
            <a:r>
              <a:rPr lang="en-GB" sz="3400" dirty="0">
                <a:latin typeface="Arial Rounded MT Bold" panose="020F0704030504030204" pitchFamily="34" charset="0"/>
              </a:rPr>
              <a:t>ethicists avoid words like 'never', 'always' and 'perfect' as </a:t>
            </a:r>
            <a:r>
              <a:rPr lang="en-GB" sz="3400" dirty="0" smtClean="0">
                <a:latin typeface="Arial Rounded MT Bold" panose="020F0704030504030204" pitchFamily="34" charset="0"/>
              </a:rPr>
              <a:t>they </a:t>
            </a:r>
            <a:r>
              <a:rPr lang="en-GB" sz="3400" dirty="0">
                <a:latin typeface="Arial Rounded MT Bold" panose="020F0704030504030204" pitchFamily="34" charset="0"/>
              </a:rPr>
              <a:t>believe that circumstances can always throw up exceptions. One more </a:t>
            </a:r>
            <a:r>
              <a:rPr lang="en-GB" sz="3400" dirty="0" smtClean="0">
                <a:latin typeface="Arial Rounded MT Bold" panose="020F0704030504030204" pitchFamily="34" charset="0"/>
              </a:rPr>
              <a:t>of </a:t>
            </a:r>
            <a:r>
              <a:rPr lang="en-GB" sz="3400" dirty="0">
                <a:latin typeface="Arial Rounded MT Bold" panose="020F0704030504030204" pitchFamily="34" charset="0"/>
              </a:rPr>
              <a:t>Fletcher's Six Fundamental principles is </a:t>
            </a:r>
            <a:r>
              <a:rPr lang="en-GB" sz="3400" dirty="0">
                <a:solidFill>
                  <a:srgbClr val="FF0000"/>
                </a:solidFill>
                <a:latin typeface="Arial Rounded MT Bold" panose="020F0704030504030204" pitchFamily="34" charset="0"/>
              </a:rPr>
              <a:t>'Love's decisions are made </a:t>
            </a:r>
            <a:r>
              <a:rPr lang="en-GB" sz="3400" dirty="0" smtClean="0">
                <a:solidFill>
                  <a:srgbClr val="FF0000"/>
                </a:solidFill>
                <a:latin typeface="Arial Rounded MT Bold" panose="020F0704030504030204" pitchFamily="34" charset="0"/>
              </a:rPr>
              <a:t>situationally</a:t>
            </a:r>
            <a:r>
              <a:rPr lang="en-GB" sz="3400" dirty="0">
                <a:solidFill>
                  <a:srgbClr val="FF0000"/>
                </a:solidFill>
                <a:latin typeface="Arial Rounded MT Bold" panose="020F0704030504030204" pitchFamily="34" charset="0"/>
              </a:rPr>
              <a:t>, not prescriptively.'</a:t>
            </a:r>
            <a:r>
              <a:rPr lang="en-GB" sz="3400" dirty="0">
                <a:latin typeface="Arial Rounded MT Bold" panose="020F0704030504030204" pitchFamily="34" charset="0"/>
              </a:rPr>
              <a:t> </a:t>
            </a:r>
            <a:endParaRPr lang="en-GB" sz="3400" dirty="0" smtClean="0">
              <a:latin typeface="Arial Rounded MT Bold" panose="020F0704030504030204" pitchFamily="34" charset="0"/>
            </a:endParaRPr>
          </a:p>
          <a:p>
            <a:pPr marL="0" indent="0">
              <a:buNone/>
            </a:pPr>
            <a:endParaRPr lang="en-GB" dirty="0" smtClean="0"/>
          </a:p>
          <a:p>
            <a:endParaRPr lang="en-GB" dirty="0"/>
          </a:p>
        </p:txBody>
      </p:sp>
      <p:sp>
        <p:nvSpPr>
          <p:cNvPr id="4"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n-GB" dirty="0" smtClean="0"/>
              <a:t>Explain why Situation Ethics is consequentialism and relativist</a:t>
            </a:r>
            <a:endParaRPr lang="en-GB" dirty="0"/>
          </a:p>
        </p:txBody>
      </p:sp>
    </p:spTree>
    <p:extLst>
      <p:ext uri="{BB962C8B-B14F-4D97-AF65-F5344CB8AC3E}">
        <p14:creationId xmlns:p14="http://schemas.microsoft.com/office/powerpoint/2010/main" val="1819740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n-GB" dirty="0" smtClean="0"/>
              <a:t/>
            </a:r>
            <a:br>
              <a:rPr lang="en-GB" dirty="0" smtClean="0"/>
            </a:br>
            <a:r>
              <a:rPr lang="en-GB" dirty="0"/>
              <a:t/>
            </a:r>
            <a:br>
              <a:rPr lang="en-GB" dirty="0"/>
            </a:br>
            <a:r>
              <a:rPr lang="en-GB" dirty="0" smtClean="0"/>
              <a:t>The big picture AO1 </a:t>
            </a:r>
            <a:br>
              <a:rPr lang="en-GB" dirty="0" smtClean="0"/>
            </a:br>
            <a:r>
              <a:rPr lang="en-GB" dirty="0"/>
              <a:t/>
            </a:r>
            <a:br>
              <a:rPr lang="en-GB" dirty="0"/>
            </a:br>
            <a:endParaRPr lang="en-GB" dirty="0"/>
          </a:p>
        </p:txBody>
      </p:sp>
      <p:sp>
        <p:nvSpPr>
          <p:cNvPr id="3" name="Content Placeholder 2"/>
          <p:cNvSpPr>
            <a:spLocks noGrp="1"/>
          </p:cNvSpPr>
          <p:nvPr>
            <p:ph idx="1"/>
          </p:nvPr>
        </p:nvSpPr>
        <p:spPr/>
        <p:txBody>
          <a:bodyPr>
            <a:normAutofit/>
          </a:bodyPr>
          <a:lstStyle/>
          <a:p>
            <a:endParaRPr lang="en-GB" i="1" dirty="0" smtClean="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047856058"/>
              </p:ext>
            </p:extLst>
          </p:nvPr>
        </p:nvGraphicFramePr>
        <p:xfrm>
          <a:off x="179512" y="1628961"/>
          <a:ext cx="8229600" cy="2282825"/>
        </p:xfrm>
        <a:graphic>
          <a:graphicData uri="http://schemas.openxmlformats.org/drawingml/2006/table">
            <a:tbl>
              <a:tblPr>
                <a:tableStyleId>{5C22544A-7EE6-4342-B048-85BDC9FD1C3A}</a:tableStyleId>
              </a:tblPr>
              <a:tblGrid>
                <a:gridCol w="8229600">
                  <a:extLst>
                    <a:ext uri="{9D8B030D-6E8A-4147-A177-3AD203B41FA5}">
                      <a16:colId xmlns:a16="http://schemas.microsoft.com/office/drawing/2014/main" val="20000"/>
                    </a:ext>
                  </a:extLst>
                </a:gridCol>
              </a:tblGrid>
              <a:tr h="2041095">
                <a:tc>
                  <a:txBody>
                    <a:bodyPr/>
                    <a:lstStyle/>
                    <a:p>
                      <a:pPr algn="l">
                        <a:lnSpc>
                          <a:spcPct val="107000"/>
                        </a:lnSpc>
                        <a:spcAft>
                          <a:spcPts val="800"/>
                        </a:spcAft>
                      </a:pPr>
                      <a:r>
                        <a:rPr lang="en-GB" sz="2800" dirty="0">
                          <a:effectLst/>
                        </a:rPr>
                        <a:t>Fletcher’s Situation Ethics - application of theory:</a:t>
                      </a:r>
                      <a:br>
                        <a:rPr lang="en-GB" sz="2800" dirty="0">
                          <a:effectLst/>
                        </a:rPr>
                      </a:br>
                      <a:r>
                        <a:rPr lang="en-GB" sz="2800" dirty="0">
                          <a:effectLst/>
                        </a:rPr>
                        <a:t>The application of Fletcher’s Situation Ethics to both of the issues listed below:</a:t>
                      </a:r>
                      <a:br>
                        <a:rPr lang="en-GB" sz="2800" dirty="0">
                          <a:effectLst/>
                        </a:rPr>
                      </a:br>
                      <a:r>
                        <a:rPr lang="en-GB" sz="2800" dirty="0">
                          <a:effectLst/>
                        </a:rPr>
                        <a:t>1. homosexual relationships</a:t>
                      </a:r>
                      <a:br>
                        <a:rPr lang="en-GB" sz="2800" dirty="0">
                          <a:effectLst/>
                        </a:rPr>
                      </a:br>
                      <a:r>
                        <a:rPr lang="en-GB" sz="2800" dirty="0">
                          <a:effectLst/>
                        </a:rPr>
                        <a:t>2. polyamorous relationships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10000"/>
                  </a:ext>
                </a:extLst>
              </a:tr>
            </a:tbl>
          </a:graphicData>
        </a:graphic>
      </p:graphicFrame>
      <p:pic>
        <p:nvPicPr>
          <p:cNvPr id="20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1371" y="4747601"/>
            <a:ext cx="3100387" cy="1561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2582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56207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n-GB" dirty="0" smtClean="0"/>
              <a:t>Homosexual relationships</a:t>
            </a:r>
          </a:p>
        </p:txBody>
      </p:sp>
      <p:sp>
        <p:nvSpPr>
          <p:cNvPr id="3" name="Content Placeholder 2"/>
          <p:cNvSpPr>
            <a:spLocks noGrp="1"/>
          </p:cNvSpPr>
          <p:nvPr>
            <p:ph sz="half" idx="4294967295"/>
          </p:nvPr>
        </p:nvSpPr>
        <p:spPr>
          <a:xfrm>
            <a:off x="179512" y="949181"/>
            <a:ext cx="6272565" cy="5877272"/>
          </a:xfrm>
          <a:solidFill>
            <a:srgbClr val="FFFFCC"/>
          </a:solidFill>
        </p:spPr>
        <p:txBody>
          <a:bodyPr>
            <a:normAutofit/>
          </a:bodyPr>
          <a:lstStyle/>
          <a:p>
            <a:pPr marL="0" indent="0">
              <a:buNone/>
            </a:pPr>
            <a:r>
              <a:rPr lang="en-GB" sz="2000" b="1" dirty="0" smtClean="0">
                <a:latin typeface="Arial Rounded MT Bold" panose="020F0704030504030204" pitchFamily="34" charset="0"/>
              </a:rPr>
              <a:t>In the 1960s homosexuality was illegal.</a:t>
            </a:r>
          </a:p>
          <a:p>
            <a:pPr marL="0" indent="0">
              <a:buNone/>
            </a:pPr>
            <a:r>
              <a:rPr lang="en-GB" sz="2000" b="1" dirty="0" smtClean="0">
                <a:latin typeface="Arial Rounded MT Bold" panose="020F0704030504030204" pitchFamily="34" charset="0"/>
              </a:rPr>
              <a:t>Fletcher believed this was wrong and thought the laws about sexuality were outdated, inconsistent, hypocritical but more importantly unjust. </a:t>
            </a:r>
            <a:r>
              <a:rPr lang="en-GB" sz="2000" dirty="0" smtClean="0">
                <a:latin typeface="Arial Rounded MT Bold" panose="020F0704030504030204" pitchFamily="34" charset="0"/>
              </a:rPr>
              <a:t>Fletcher wrote a paper </a:t>
            </a:r>
            <a:r>
              <a:rPr lang="en-GB" sz="2000" u="sng" dirty="0" smtClean="0">
                <a:latin typeface="Arial Rounded MT Bold" panose="020F0704030504030204" pitchFamily="34" charset="0"/>
              </a:rPr>
              <a:t>‘Sex Offences: an ethical view’</a:t>
            </a:r>
            <a:r>
              <a:rPr lang="en-GB" sz="2000" dirty="0" smtClean="0">
                <a:latin typeface="Arial Rounded MT Bold" panose="020F0704030504030204" pitchFamily="34" charset="0"/>
              </a:rPr>
              <a:t>, ‘</a:t>
            </a:r>
            <a:r>
              <a:rPr lang="en-GB" sz="2000" i="1" dirty="0" smtClean="0">
                <a:latin typeface="Arial Rounded MT Bold" panose="020F0704030504030204" pitchFamily="34" charset="0"/>
              </a:rPr>
              <a:t>Some forms of sexual activity are historically and conventionally related to criminal law, such as ….homosexuality’</a:t>
            </a:r>
            <a:r>
              <a:rPr lang="en-GB" sz="2000" dirty="0" smtClean="0">
                <a:latin typeface="Arial Rounded MT Bold" panose="020F0704030504030204" pitchFamily="34" charset="0"/>
              </a:rPr>
              <a:t>. He was unhappy with the Church influence ‘</a:t>
            </a:r>
            <a:r>
              <a:rPr lang="en-GB" sz="2000" i="1" dirty="0" smtClean="0">
                <a:latin typeface="Arial Rounded MT Bold" panose="020F0704030504030204" pitchFamily="34" charset="0"/>
              </a:rPr>
              <a:t>The Anglo-American policy has been a very inconsistent one, trending to dead letter laws and hypocrisy</a:t>
            </a:r>
            <a:r>
              <a:rPr lang="en-GB" sz="2000" dirty="0" smtClean="0">
                <a:latin typeface="Arial Rounded MT Bold" panose="020F0704030504030204" pitchFamily="34" charset="0"/>
              </a:rPr>
              <a:t>’.</a:t>
            </a:r>
          </a:p>
          <a:p>
            <a:pPr marL="0" indent="0">
              <a:buNone/>
            </a:pPr>
            <a:r>
              <a:rPr lang="en-GB" sz="2000" dirty="0" smtClean="0">
                <a:latin typeface="Arial Rounded MT Bold" panose="020F0704030504030204" pitchFamily="34" charset="0"/>
              </a:rPr>
              <a:t>To treat people with prejudice ad discrimination on account of heir sexuality was not a legal approach let alone a Christian approach.  </a:t>
            </a:r>
          </a:p>
          <a:p>
            <a:pPr marL="0" indent="0">
              <a:buNone/>
            </a:pPr>
            <a:r>
              <a:rPr lang="en-GB" sz="2000" dirty="0" smtClean="0">
                <a:latin typeface="Arial Rounded MT Bold" panose="020F0704030504030204" pitchFamily="34" charset="0"/>
              </a:rPr>
              <a:t>Idea </a:t>
            </a:r>
            <a:r>
              <a:rPr lang="en-GB" sz="2000" b="1" dirty="0" smtClean="0">
                <a:latin typeface="Arial Rounded MT Bold" panose="020F0704030504030204" pitchFamily="34" charset="0"/>
              </a:rPr>
              <a:t>sin is unreliable</a:t>
            </a:r>
            <a:r>
              <a:rPr lang="en-GB" sz="2000" dirty="0" smtClean="0">
                <a:latin typeface="Arial Rounded MT Bold" panose="020F0704030504030204" pitchFamily="34" charset="0"/>
              </a:rPr>
              <a:t>, it’s a mistake to base it on religious law , the only sanction criminal law is the common interest , public order and the collective good. </a:t>
            </a:r>
          </a:p>
          <a:p>
            <a:pPr marL="0" indent="0">
              <a:buNone/>
            </a:pPr>
            <a:endParaRPr lang="en-GB" sz="2000" dirty="0" smtClean="0"/>
          </a:p>
        </p:txBody>
      </p:sp>
      <p:sp>
        <p:nvSpPr>
          <p:cNvPr id="4" name="Content Placeholder 3"/>
          <p:cNvSpPr>
            <a:spLocks noGrp="1"/>
          </p:cNvSpPr>
          <p:nvPr>
            <p:ph sz="half" idx="4294967295"/>
          </p:nvPr>
        </p:nvSpPr>
        <p:spPr>
          <a:xfrm>
            <a:off x="6452077" y="870035"/>
            <a:ext cx="2691923" cy="5543822"/>
          </a:xfrm>
          <a:solidFill>
            <a:schemeClr val="accent3">
              <a:lumMod val="20000"/>
              <a:lumOff val="80000"/>
            </a:schemeClr>
          </a:solidFill>
          <a:ln>
            <a:solidFill>
              <a:schemeClr val="accent6">
                <a:lumMod val="75000"/>
              </a:schemeClr>
            </a:solidFill>
          </a:ln>
        </p:spPr>
        <p:txBody>
          <a:bodyPr>
            <a:normAutofit fontScale="55000" lnSpcReduction="20000"/>
          </a:bodyPr>
          <a:lstStyle/>
          <a:p>
            <a:pPr marL="0" indent="0">
              <a:buNone/>
            </a:pPr>
            <a:r>
              <a:rPr lang="en-GB" b="1" dirty="0">
                <a:latin typeface="Arial Rounded MT Bold" panose="020F0704030504030204" pitchFamily="34" charset="0"/>
              </a:rPr>
              <a:t>The </a:t>
            </a:r>
            <a:r>
              <a:rPr lang="en-GB" b="1" dirty="0" err="1">
                <a:latin typeface="Arial Rounded MT Bold" panose="020F0704030504030204" pitchFamily="34" charset="0"/>
              </a:rPr>
              <a:t>Wolfenden</a:t>
            </a:r>
            <a:r>
              <a:rPr lang="en-GB" b="1" dirty="0">
                <a:latin typeface="Arial Rounded MT Bold" panose="020F0704030504030204" pitchFamily="34" charset="0"/>
              </a:rPr>
              <a:t> report – </a:t>
            </a:r>
            <a:r>
              <a:rPr lang="en-GB" i="1" dirty="0">
                <a:latin typeface="Arial Rounded MT Bold" panose="020F0704030504030204" pitchFamily="34" charset="0"/>
              </a:rPr>
              <a:t>a government-initiated investigation to explore the problems of prostitution and homosexuality, published in </a:t>
            </a:r>
            <a:r>
              <a:rPr lang="en-GB" i="1" dirty="0" smtClean="0">
                <a:latin typeface="Arial Rounded MT Bold" panose="020F0704030504030204" pitchFamily="34" charset="0"/>
              </a:rPr>
              <a:t>1957</a:t>
            </a:r>
          </a:p>
          <a:p>
            <a:pPr marL="0" indent="0">
              <a:buNone/>
            </a:pPr>
            <a:r>
              <a:rPr lang="en-GB" i="1" dirty="0" smtClean="0">
                <a:latin typeface="Arial Rounded MT Bold" panose="020F0704030504030204" pitchFamily="34" charset="0"/>
              </a:rPr>
              <a:t>It came to the conclusion that it is wrong for criminal law to intervene in what homosexuals did in their own home and therefore consenting adults should be given the freedom to explore their sexuality.</a:t>
            </a:r>
          </a:p>
          <a:p>
            <a:pPr marL="0" indent="0">
              <a:buNone/>
            </a:pPr>
            <a:r>
              <a:rPr lang="en-GB" i="1" dirty="0" smtClean="0">
                <a:latin typeface="Arial Rounded MT Bold" panose="020F0704030504030204" pitchFamily="34" charset="0"/>
              </a:rPr>
              <a:t>These recommendations did not come into force until 1967</a:t>
            </a:r>
            <a:endParaRPr lang="en-GB" i="1" dirty="0">
              <a:latin typeface="Arial Rounded MT Bold" panose="020F0704030504030204" pitchFamily="34" charset="0"/>
            </a:endParaRPr>
          </a:p>
          <a:p>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6016" y="5918511"/>
            <a:ext cx="1810321" cy="939489"/>
          </a:xfrm>
          <a:prstGeom prst="rect">
            <a:avLst/>
          </a:prstGeom>
        </p:spPr>
      </p:pic>
    </p:spTree>
    <p:extLst>
      <p:ext uri="{BB962C8B-B14F-4D97-AF65-F5344CB8AC3E}">
        <p14:creationId xmlns:p14="http://schemas.microsoft.com/office/powerpoint/2010/main" val="1935466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56207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n-GB" dirty="0" smtClean="0"/>
              <a:t>Homosexual relationships</a:t>
            </a:r>
          </a:p>
        </p:txBody>
      </p:sp>
      <p:sp>
        <p:nvSpPr>
          <p:cNvPr id="3" name="Content Placeholder 2"/>
          <p:cNvSpPr>
            <a:spLocks noGrp="1"/>
          </p:cNvSpPr>
          <p:nvPr>
            <p:ph sz="half" idx="4294967295"/>
          </p:nvPr>
        </p:nvSpPr>
        <p:spPr>
          <a:xfrm>
            <a:off x="179512" y="949181"/>
            <a:ext cx="6272565" cy="5877272"/>
          </a:xfrm>
          <a:solidFill>
            <a:schemeClr val="accent3">
              <a:lumMod val="20000"/>
              <a:lumOff val="80000"/>
            </a:schemeClr>
          </a:solidFill>
        </p:spPr>
        <p:txBody>
          <a:bodyPr>
            <a:noAutofit/>
          </a:bodyPr>
          <a:lstStyle/>
          <a:p>
            <a:pPr marL="0" indent="0">
              <a:buNone/>
            </a:pPr>
            <a:r>
              <a:rPr lang="en-GB" sz="2000" b="1" dirty="0" smtClean="0">
                <a:latin typeface="Arial Rounded MT Bold" panose="020F0704030504030204" pitchFamily="34" charset="0"/>
              </a:rPr>
              <a:t>Fletcher</a:t>
            </a:r>
            <a:r>
              <a:rPr lang="en-GB" sz="2000" dirty="0" smtClean="0">
                <a:latin typeface="Arial Rounded MT Bold" panose="020F0704030504030204" pitchFamily="34" charset="0"/>
              </a:rPr>
              <a:t> supported the </a:t>
            </a:r>
            <a:r>
              <a:rPr lang="en-GB" sz="2000" dirty="0" err="1" smtClean="0">
                <a:latin typeface="Arial Rounded MT Bold" panose="020F0704030504030204" pitchFamily="34" charset="0"/>
              </a:rPr>
              <a:t>Wolfenden</a:t>
            </a:r>
            <a:r>
              <a:rPr lang="en-GB" sz="2000" dirty="0" smtClean="0">
                <a:latin typeface="Arial Rounded MT Bold" panose="020F0704030504030204" pitchFamily="34" charset="0"/>
              </a:rPr>
              <a:t> report and noted that it stated that the law should not concern itself with immorality or sin. He believed laws shouldn’t be based on religious ideas about sin.</a:t>
            </a:r>
          </a:p>
          <a:p>
            <a:pPr marL="0" indent="0">
              <a:buNone/>
            </a:pPr>
            <a:r>
              <a:rPr lang="en-GB" sz="2000" dirty="0" smtClean="0">
                <a:latin typeface="Arial Rounded MT Bold" panose="020F0704030504030204" pitchFamily="34" charset="0"/>
              </a:rPr>
              <a:t>Fletcher claimed ‘there is some boundary between personal existence and the social membership. There is some range for private choice and personal taste.</a:t>
            </a:r>
          </a:p>
          <a:p>
            <a:pPr marL="0" indent="0">
              <a:buNone/>
            </a:pPr>
            <a:r>
              <a:rPr lang="en-GB" sz="2000" dirty="0" smtClean="0">
                <a:latin typeface="Arial Rounded MT Bold" panose="020F0704030504030204" pitchFamily="34" charset="0"/>
              </a:rPr>
              <a:t>Fletcher believed sex laws should be restricted to: age of consent; infringement of public decency; acts involving assault, violence, duress or fraud.</a:t>
            </a:r>
          </a:p>
          <a:p>
            <a:pPr marL="0" indent="0">
              <a:buNone/>
            </a:pPr>
            <a:r>
              <a:rPr lang="en-GB" sz="2000" b="1" dirty="0" smtClean="0">
                <a:latin typeface="Arial Rounded MT Bold" panose="020F0704030504030204" pitchFamily="34" charset="0"/>
              </a:rPr>
              <a:t>Summarise Fletcher’s attitude to moral issues and the law in one sentence</a:t>
            </a:r>
          </a:p>
        </p:txBody>
      </p:sp>
      <p:sp>
        <p:nvSpPr>
          <p:cNvPr id="4" name="Content Placeholder 3"/>
          <p:cNvSpPr>
            <a:spLocks noGrp="1"/>
          </p:cNvSpPr>
          <p:nvPr>
            <p:ph sz="half" idx="4294967295"/>
          </p:nvPr>
        </p:nvSpPr>
        <p:spPr>
          <a:xfrm>
            <a:off x="6452077" y="1056915"/>
            <a:ext cx="2691923" cy="5543822"/>
          </a:xfrm>
          <a:solidFill>
            <a:srgbClr val="FFFFCC"/>
          </a:solidFill>
          <a:ln>
            <a:solidFill>
              <a:schemeClr val="accent6">
                <a:lumMod val="75000"/>
              </a:schemeClr>
            </a:solidFill>
          </a:ln>
        </p:spPr>
        <p:txBody>
          <a:bodyPr>
            <a:normAutofit fontScale="55000" lnSpcReduction="20000"/>
          </a:bodyPr>
          <a:lstStyle/>
          <a:p>
            <a:pPr marL="0" indent="0">
              <a:buNone/>
            </a:pPr>
            <a:r>
              <a:rPr lang="en-GB" b="1" dirty="0">
                <a:latin typeface="Arial Rounded MT Bold" panose="020F0704030504030204" pitchFamily="34" charset="0"/>
              </a:rPr>
              <a:t>The </a:t>
            </a:r>
            <a:r>
              <a:rPr lang="en-GB" b="1" dirty="0" err="1">
                <a:latin typeface="Arial Rounded MT Bold" panose="020F0704030504030204" pitchFamily="34" charset="0"/>
              </a:rPr>
              <a:t>Wolfenden</a:t>
            </a:r>
            <a:r>
              <a:rPr lang="en-GB" b="1" dirty="0">
                <a:latin typeface="Arial Rounded MT Bold" panose="020F0704030504030204" pitchFamily="34" charset="0"/>
              </a:rPr>
              <a:t> report – </a:t>
            </a:r>
            <a:r>
              <a:rPr lang="en-GB" i="1" dirty="0">
                <a:latin typeface="Arial Rounded MT Bold" panose="020F0704030504030204" pitchFamily="34" charset="0"/>
              </a:rPr>
              <a:t>a government-initiated investigation to explore the problems of prostitution and homosexuality, published in </a:t>
            </a:r>
            <a:r>
              <a:rPr lang="en-GB" i="1" dirty="0" smtClean="0">
                <a:latin typeface="Arial Rounded MT Bold" panose="020F0704030504030204" pitchFamily="34" charset="0"/>
              </a:rPr>
              <a:t>1957</a:t>
            </a:r>
          </a:p>
          <a:p>
            <a:pPr marL="0" indent="0">
              <a:buNone/>
            </a:pPr>
            <a:r>
              <a:rPr lang="en-GB" i="1" dirty="0" smtClean="0">
                <a:latin typeface="Arial Rounded MT Bold" panose="020F0704030504030204" pitchFamily="34" charset="0"/>
              </a:rPr>
              <a:t>It came to the conclusion that it is wrong for criminal law to intervene in what homosexuals did in their own home and therefore consenting adults should be given the freedom to explore their sexuality.</a:t>
            </a:r>
          </a:p>
          <a:p>
            <a:pPr marL="0" indent="0">
              <a:buNone/>
            </a:pPr>
            <a:r>
              <a:rPr lang="en-GB" i="1" dirty="0" smtClean="0">
                <a:latin typeface="Arial Rounded MT Bold" panose="020F0704030504030204" pitchFamily="34" charset="0"/>
              </a:rPr>
              <a:t>These recommendations did not come into force until 1967</a:t>
            </a:r>
            <a:endParaRPr lang="en-GB" i="1" dirty="0">
              <a:latin typeface="Arial Rounded MT Bold" panose="020F0704030504030204" pitchFamily="34" charset="0"/>
            </a:endParaRPr>
          </a:p>
          <a:p>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4048" y="6165064"/>
            <a:ext cx="1162249" cy="603164"/>
          </a:xfrm>
          <a:prstGeom prst="rect">
            <a:avLst/>
          </a:prstGeom>
        </p:spPr>
      </p:pic>
    </p:spTree>
    <p:extLst>
      <p:ext uri="{BB962C8B-B14F-4D97-AF65-F5344CB8AC3E}">
        <p14:creationId xmlns:p14="http://schemas.microsoft.com/office/powerpoint/2010/main" val="3925011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2579</TotalTime>
  <Words>3314</Words>
  <Application>Microsoft Office PowerPoint</Application>
  <PresentationFormat>On-screen Show (4:3)</PresentationFormat>
  <Paragraphs>186</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Arial Rounded MT Bold</vt:lpstr>
      <vt:lpstr>Calibri</vt:lpstr>
      <vt:lpstr>Comic Sans MS</vt:lpstr>
      <vt:lpstr>Times New Roman</vt:lpstr>
      <vt:lpstr>Office Theme</vt:lpstr>
      <vt:lpstr>Situation Ethics Recap What do the pictures represent?</vt:lpstr>
      <vt:lpstr>Four Working Principles</vt:lpstr>
      <vt:lpstr>Six Fundamental Principles</vt:lpstr>
      <vt:lpstr>Exam preparation</vt:lpstr>
      <vt:lpstr>Explain why Situation Ethics is consequentialist and relativist</vt:lpstr>
      <vt:lpstr>Explain why Situation Ethics is consequentialism and relativist</vt:lpstr>
      <vt:lpstr>  The big picture AO1   </vt:lpstr>
      <vt:lpstr>Homosexual relationships</vt:lpstr>
      <vt:lpstr>Homosexual relationships</vt:lpstr>
      <vt:lpstr> Homosexual relationships Legal developments s</vt:lpstr>
      <vt:lpstr>Alan Turing: Watch the imitation game after school – What night do you choose?</vt:lpstr>
      <vt:lpstr>Polyamorous relationships</vt:lpstr>
      <vt:lpstr> Polyamorous relationships </vt:lpstr>
      <vt:lpstr>Application of Situation Ethics </vt:lpstr>
      <vt:lpstr>Applying Fletcher’s principles to homosexuality and polyamorous relationships</vt:lpstr>
      <vt:lpstr>AO2 – Whether Agape should replace religious rules?</vt:lpstr>
      <vt:lpstr>A02 : To what extent  does Situation Ethics provide a practical basis for making moral decisions for religious believers?</vt:lpstr>
      <vt:lpstr>  Mark 3:1-6 Jesus Heals on the Sabbath  </vt:lpstr>
      <vt:lpstr>From Fletcher’s Situation Ethics . . . </vt:lpstr>
      <vt:lpstr>Reading for gist</vt:lpstr>
      <vt:lpstr>3 C Applying Fletcher’s principles to homosexuality and polyamorous relationships</vt:lpstr>
      <vt:lpstr>PowerPoint Presentation</vt:lpstr>
      <vt:lpstr>The case studies</vt:lpstr>
      <vt:lpstr>Health Insurance</vt:lpstr>
      <vt:lpstr>Fletcher’s examples… The insurance problem…</vt:lpstr>
      <vt:lpstr>Fletcher’s examples…  Hiroshima</vt:lpstr>
      <vt:lpstr>Fletcher’s examples…  Honey Trap…</vt:lpstr>
      <vt:lpstr>Fletcher’s examples… Means to an end?</vt:lpstr>
      <vt:lpstr>The famous case of Mrs Bergmeier</vt:lpstr>
      <vt:lpstr>The 4 Case Studies – Market Place</vt:lpstr>
      <vt:lpstr>The 4 Case Studies – Market Place</vt:lpstr>
      <vt:lpstr>Plenary – True or False</vt:lpstr>
      <vt:lpstr> (a) Explain the religious arguments in favour of using Situation Ethics to make moral decisions. [20 AO1]  (b) Humans have the responsibility of doing 'the most loving thing' in every situation.  [30 AO2]   </vt:lpstr>
    </vt:vector>
  </TitlesOfParts>
  <Company>N.E.W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Situation Ethics</dc:title>
  <dc:creator>Jenny McArdle</dc:creator>
  <cp:lastModifiedBy>Rahima Choudhury</cp:lastModifiedBy>
  <cp:revision>78</cp:revision>
  <cp:lastPrinted>2019-12-09T12:35:11Z</cp:lastPrinted>
  <dcterms:created xsi:type="dcterms:W3CDTF">2014-03-10T21:11:52Z</dcterms:created>
  <dcterms:modified xsi:type="dcterms:W3CDTF">2019-12-09T14:16:32Z</dcterms:modified>
</cp:coreProperties>
</file>