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Maiandra GD" panose="020E0502030308020204" pitchFamily="34" charset="0"/>
      <p:regular r:id="rId11"/>
    </p:embeddedFont>
    <p:embeddedFont>
      <p:font typeface="Calibri" panose="020F0502020204030204" pitchFamily="34" charset="0"/>
      <p:regular r:id="rId12"/>
      <p:bold r:id="rId13"/>
      <p:italic r:id="rId14"/>
      <p:boldItalic r:id="rId15"/>
    </p:embeddedFont>
    <p:embeddedFont>
      <p:font typeface="Segoe Print" panose="02000600000000000000" pitchFamily="2" charset="0"/>
      <p:regular r:id="rId16"/>
      <p:bold r:id="rId17"/>
    </p:embeddedFont>
    <p:embeddedFont>
      <p:font typeface="Jester" panose="020B0604020202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37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FF413D-4708-4AF9-88D9-6E7C716631AB}"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F4812-BE18-4CDA-A44E-5E4F4770883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F413D-4708-4AF9-88D9-6E7C716631AB}" type="datetimeFigureOut">
              <a:rPr lang="en-GB" smtClean="0"/>
              <a:pPr/>
              <a:t>21/04/2017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F4812-BE18-4CDA-A44E-5E4F4770883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isterg.me/wp-content/uploads/2011/10/calvin-and-hobbes-on-predestination.jpg"/>
          <p:cNvPicPr>
            <a:picLocks noChangeAspect="1" noChangeArrowheads="1"/>
          </p:cNvPicPr>
          <p:nvPr/>
        </p:nvPicPr>
        <p:blipFill>
          <a:blip r:embed="rId2" cstate="print"/>
          <a:srcRect/>
          <a:stretch>
            <a:fillRect/>
          </a:stretch>
        </p:blipFill>
        <p:spPr bwMode="auto">
          <a:xfrm>
            <a:off x="467544" y="404663"/>
            <a:ext cx="8194506" cy="2880319"/>
          </a:xfrm>
          <a:prstGeom prst="rect">
            <a:avLst/>
          </a:prstGeom>
          <a:noFill/>
        </p:spPr>
      </p:pic>
      <p:sp>
        <p:nvSpPr>
          <p:cNvPr id="5" name="Rectangle 4"/>
          <p:cNvSpPr/>
          <p:nvPr/>
        </p:nvSpPr>
        <p:spPr>
          <a:xfrm>
            <a:off x="3923928" y="3723997"/>
            <a:ext cx="4896544"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Religion: </a:t>
            </a:r>
          </a:p>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Free Will &amp; </a:t>
            </a:r>
          </a:p>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Determinism </a:t>
            </a:r>
          </a:p>
        </p:txBody>
      </p:sp>
      <p:pic>
        <p:nvPicPr>
          <p:cNvPr id="6" name="Picture 5" descr="6a00d8341c5f3053ef01543502a8f5970c.jpg"/>
          <p:cNvPicPr>
            <a:picLocks noChangeAspect="1"/>
          </p:cNvPicPr>
          <p:nvPr/>
        </p:nvPicPr>
        <p:blipFill>
          <a:blip r:embed="rId3" cstate="print"/>
          <a:stretch>
            <a:fillRect/>
          </a:stretch>
        </p:blipFill>
        <p:spPr>
          <a:xfrm>
            <a:off x="539552" y="3585633"/>
            <a:ext cx="3240360" cy="3083727"/>
          </a:xfrm>
          <a:prstGeom prst="rect">
            <a:avLst/>
          </a:prstGeom>
        </p:spPr>
      </p:pic>
      <p:sp>
        <p:nvSpPr>
          <p:cNvPr id="11" name="Line Callout 1 (Border and Accent Bar) 10"/>
          <p:cNvSpPr/>
          <p:nvPr/>
        </p:nvSpPr>
        <p:spPr>
          <a:xfrm rot="16200000">
            <a:off x="3023828" y="-2295637"/>
            <a:ext cx="3024336" cy="8280920"/>
          </a:xfrm>
          <a:prstGeom prst="accentBorderCallout1">
            <a:avLst>
              <a:gd name="adj1" fmla="val 51624"/>
              <a:gd name="adj2" fmla="val -5209"/>
              <a:gd name="adj3" fmla="val 26250"/>
              <a:gd name="adj4" fmla="val -20079"/>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740352" y="6488668"/>
            <a:ext cx="1194558" cy="369332"/>
          </a:xfrm>
          <a:prstGeom prst="rect">
            <a:avLst/>
          </a:prstGeom>
          <a:noFill/>
        </p:spPr>
        <p:txBody>
          <a:bodyPr wrap="none" rtlCol="0">
            <a:spAutoFit/>
          </a:bodyPr>
          <a:lstStyle/>
          <a:p>
            <a:r>
              <a:rPr lang="en-GB" dirty="0">
                <a:latin typeface="Jester" pitchFamily="2" charset="0"/>
              </a:rPr>
              <a:t>(c) P Allen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21" presetClass="entr" presetSubtype="4"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heel(4)">
                                      <p:cBhvr>
                                        <p:cTn id="11" dur="2000"/>
                                        <p:tgtEl>
                                          <p:spTgt spid="11"/>
                                        </p:tgtEl>
                                      </p:cBhvr>
                                    </p:animEffect>
                                  </p:childTnLst>
                                </p:cTn>
                              </p:par>
                              <p:par>
                                <p:cTn id="12" presetID="21" presetClass="entr" presetSubtype="8"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8)">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08913" cy="677108"/>
          </a:xfrm>
          <a:prstGeom prst="rect">
            <a:avLst/>
          </a:prstGeom>
          <a:noFill/>
        </p:spPr>
        <p:txBody>
          <a:bodyPr wrap="square" rtlCol="0">
            <a:spAutoFit/>
          </a:bodyPr>
          <a:lstStyle/>
          <a:p>
            <a:r>
              <a:rPr lang="en-GB" sz="2000" b="1" dirty="0">
                <a:latin typeface="Maiandra GD" pitchFamily="34" charset="0"/>
              </a:rPr>
              <a:t>Determinism</a:t>
            </a:r>
            <a:r>
              <a:rPr lang="en-GB" dirty="0">
                <a:latin typeface="Maiandra GD" pitchFamily="34" charset="0"/>
              </a:rPr>
              <a:t>: The view that every event has a cause and so, when applied to moral decisions we do not have free will.</a:t>
            </a:r>
          </a:p>
        </p:txBody>
      </p:sp>
      <p:sp>
        <p:nvSpPr>
          <p:cNvPr id="3" name="TextBox 2"/>
          <p:cNvSpPr txBox="1"/>
          <p:nvPr/>
        </p:nvSpPr>
        <p:spPr>
          <a:xfrm>
            <a:off x="539552" y="1198493"/>
            <a:ext cx="8208913" cy="923330"/>
          </a:xfrm>
          <a:prstGeom prst="rect">
            <a:avLst/>
          </a:prstGeom>
          <a:noFill/>
        </p:spPr>
        <p:txBody>
          <a:bodyPr wrap="square" rtlCol="0">
            <a:spAutoFit/>
          </a:bodyPr>
          <a:lstStyle/>
          <a:p>
            <a:r>
              <a:rPr lang="en-GB" dirty="0">
                <a:latin typeface="Maiandra GD" pitchFamily="34" charset="0"/>
              </a:rPr>
              <a:t>The concept of determinism spans history and can be found in every aspect of life from science to philosophy to theology. When it comes to human actions and morality, it is best contrasted against the notion of free will. </a:t>
            </a:r>
          </a:p>
        </p:txBody>
      </p:sp>
      <p:sp>
        <p:nvSpPr>
          <p:cNvPr id="4" name="TextBox 3"/>
          <p:cNvSpPr txBox="1"/>
          <p:nvPr/>
        </p:nvSpPr>
        <p:spPr>
          <a:xfrm>
            <a:off x="539552" y="2433662"/>
            <a:ext cx="8208913" cy="1200329"/>
          </a:xfrm>
          <a:prstGeom prst="rect">
            <a:avLst/>
          </a:prstGeom>
          <a:noFill/>
        </p:spPr>
        <p:txBody>
          <a:bodyPr wrap="square" rtlCol="0">
            <a:spAutoFit/>
          </a:bodyPr>
          <a:lstStyle/>
          <a:p>
            <a:r>
              <a:rPr lang="en-GB" dirty="0">
                <a:latin typeface="Maiandra GD" pitchFamily="34" charset="0"/>
              </a:rPr>
              <a:t>For many, there exists an important relationship between freedom and moral responsibility. As it is commonly believed that we should be morally responsible for actions, which are freely performed, most would agree that we should accept the blame for the things we freely do wrong.</a:t>
            </a:r>
          </a:p>
        </p:txBody>
      </p:sp>
      <p:pic>
        <p:nvPicPr>
          <p:cNvPr id="14340" name="Picture 4" descr="http://www.preschools4all.com/image-files/the-story-of-adam-eve.jpg"/>
          <p:cNvPicPr>
            <a:picLocks noChangeAspect="1" noChangeArrowheads="1"/>
          </p:cNvPicPr>
          <p:nvPr/>
        </p:nvPicPr>
        <p:blipFill>
          <a:blip r:embed="rId2" cstate="print"/>
          <a:srcRect/>
          <a:stretch>
            <a:fillRect/>
          </a:stretch>
        </p:blipFill>
        <p:spPr bwMode="auto">
          <a:xfrm>
            <a:off x="5890964" y="3429000"/>
            <a:ext cx="2857500" cy="3114676"/>
          </a:xfrm>
          <a:prstGeom prst="rect">
            <a:avLst/>
          </a:prstGeom>
          <a:noFill/>
        </p:spPr>
      </p:pic>
      <p:sp>
        <p:nvSpPr>
          <p:cNvPr id="7" name="TextBox 6"/>
          <p:cNvSpPr txBox="1"/>
          <p:nvPr/>
        </p:nvSpPr>
        <p:spPr>
          <a:xfrm>
            <a:off x="539553" y="3884855"/>
            <a:ext cx="5472608" cy="2585323"/>
          </a:xfrm>
          <a:prstGeom prst="rect">
            <a:avLst/>
          </a:prstGeom>
          <a:noFill/>
        </p:spPr>
        <p:txBody>
          <a:bodyPr wrap="square" rtlCol="0">
            <a:spAutoFit/>
          </a:bodyPr>
          <a:lstStyle/>
          <a:p>
            <a:r>
              <a:rPr lang="en-GB" dirty="0">
                <a:latin typeface="Maiandra GD" pitchFamily="34" charset="0"/>
              </a:rPr>
              <a:t>Within traditional Judeo-Christian theology, God gave humanity the ability and right to make their own choices. Within the story of Adam and Eve the first created humans could only be morally responsible, and thus blameworthy, for their actions, if they had the ability to choose one action over another. The theory being without free will, God could not justly commend or condemn the actions of humanity.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340"/>
                                        </p:tgtEl>
                                        <p:attrNameLst>
                                          <p:attrName>style.visibility</p:attrName>
                                        </p:attrNameLst>
                                      </p:cBhvr>
                                      <p:to>
                                        <p:strVal val="visible"/>
                                      </p:to>
                                    </p:set>
                                    <p:anim calcmode="lin" valueType="num">
                                      <p:cBhvr>
                                        <p:cTn id="28" dur="1000" fill="hold"/>
                                        <p:tgtEl>
                                          <p:spTgt spid="14340"/>
                                        </p:tgtEl>
                                        <p:attrNameLst>
                                          <p:attrName>ppt_w</p:attrName>
                                        </p:attrNameLst>
                                      </p:cBhvr>
                                      <p:tavLst>
                                        <p:tav tm="0">
                                          <p:val>
                                            <p:strVal val="#ppt_w*0.70"/>
                                          </p:val>
                                        </p:tav>
                                        <p:tav tm="100000">
                                          <p:val>
                                            <p:strVal val="#ppt_w"/>
                                          </p:val>
                                        </p:tav>
                                      </p:tavLst>
                                    </p:anim>
                                    <p:anim calcmode="lin" valueType="num">
                                      <p:cBhvr>
                                        <p:cTn id="29" dur="1000" fill="hold"/>
                                        <p:tgtEl>
                                          <p:spTgt spid="14340"/>
                                        </p:tgtEl>
                                        <p:attrNameLst>
                                          <p:attrName>ppt_h</p:attrName>
                                        </p:attrNameLst>
                                      </p:cBhvr>
                                      <p:tavLst>
                                        <p:tav tm="0">
                                          <p:val>
                                            <p:strVal val="#ppt_h"/>
                                          </p:val>
                                        </p:tav>
                                        <p:tav tm="100000">
                                          <p:val>
                                            <p:strVal val="#ppt_h"/>
                                          </p:val>
                                        </p:tav>
                                      </p:tavLst>
                                    </p:anim>
                                    <p:animEffect transition="in" filter="fade">
                                      <p:cBhvr>
                                        <p:cTn id="30" dur="1000"/>
                                        <p:tgtEl>
                                          <p:spTgt spid="1434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6405"/>
            <a:ext cx="8208913" cy="677108"/>
          </a:xfrm>
          <a:prstGeom prst="rect">
            <a:avLst/>
          </a:prstGeom>
          <a:noFill/>
        </p:spPr>
        <p:txBody>
          <a:bodyPr wrap="square" rtlCol="0">
            <a:spAutoFit/>
          </a:bodyPr>
          <a:lstStyle/>
          <a:p>
            <a:r>
              <a:rPr lang="en-GB" sz="2000" b="1" dirty="0">
                <a:latin typeface="Maiandra GD" pitchFamily="34" charset="0"/>
              </a:rPr>
              <a:t>Free Will</a:t>
            </a:r>
            <a:r>
              <a:rPr lang="en-GB" dirty="0">
                <a:latin typeface="Maiandra GD" pitchFamily="34" charset="0"/>
              </a:rPr>
              <a:t>: The view that humanity is free to choose their actions and are thus morally responsible for those actions. </a:t>
            </a:r>
          </a:p>
        </p:txBody>
      </p:sp>
      <p:sp>
        <p:nvSpPr>
          <p:cNvPr id="3" name="TextBox 2"/>
          <p:cNvSpPr txBox="1"/>
          <p:nvPr/>
        </p:nvSpPr>
        <p:spPr>
          <a:xfrm>
            <a:off x="539552" y="1124744"/>
            <a:ext cx="8208913" cy="646331"/>
          </a:xfrm>
          <a:prstGeom prst="rect">
            <a:avLst/>
          </a:prstGeom>
          <a:noFill/>
        </p:spPr>
        <p:txBody>
          <a:bodyPr wrap="square" rtlCol="0">
            <a:spAutoFit/>
          </a:bodyPr>
          <a:lstStyle/>
          <a:p>
            <a:r>
              <a:rPr lang="en-GB" dirty="0">
                <a:latin typeface="Maiandra GD" pitchFamily="34" charset="0"/>
              </a:rPr>
              <a:t>The argument that free will is required to make moral choices raises the issue of responsibility.</a:t>
            </a:r>
          </a:p>
        </p:txBody>
      </p:sp>
      <p:sp>
        <p:nvSpPr>
          <p:cNvPr id="6" name="TextBox 5"/>
          <p:cNvSpPr txBox="1"/>
          <p:nvPr/>
        </p:nvSpPr>
        <p:spPr>
          <a:xfrm>
            <a:off x="539552" y="1916832"/>
            <a:ext cx="8136904" cy="646331"/>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The moral judgment that you should not have done X implies that you should have done something else instead.</a:t>
            </a:r>
            <a:endParaRPr lang="en-GB" dirty="0">
              <a:latin typeface="Maiandra GD" pitchFamily="34" charset="0"/>
            </a:endParaRPr>
          </a:p>
        </p:txBody>
      </p:sp>
      <p:sp>
        <p:nvSpPr>
          <p:cNvPr id="7" name="TextBox 6"/>
          <p:cNvSpPr txBox="1"/>
          <p:nvPr/>
        </p:nvSpPr>
        <p:spPr>
          <a:xfrm>
            <a:off x="539552" y="2652156"/>
            <a:ext cx="8136904" cy="646331"/>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That you should have done something else instead implies that there was something else for you to do.</a:t>
            </a:r>
          </a:p>
        </p:txBody>
      </p:sp>
      <p:sp>
        <p:nvSpPr>
          <p:cNvPr id="8" name="TextBox 7"/>
          <p:cNvSpPr txBox="1"/>
          <p:nvPr/>
        </p:nvSpPr>
        <p:spPr>
          <a:xfrm>
            <a:off x="539552" y="3387480"/>
            <a:ext cx="8352928" cy="646331"/>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That there was something else for you to do implies that you could have done that something else.</a:t>
            </a:r>
          </a:p>
        </p:txBody>
      </p:sp>
      <p:sp>
        <p:nvSpPr>
          <p:cNvPr id="9" name="TextBox 8"/>
          <p:cNvSpPr txBox="1"/>
          <p:nvPr/>
        </p:nvSpPr>
        <p:spPr>
          <a:xfrm>
            <a:off x="539552" y="4122804"/>
            <a:ext cx="8280920" cy="369332"/>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That you could have done something else implies that you have free will.</a:t>
            </a:r>
            <a:endParaRPr lang="en-GB" dirty="0">
              <a:latin typeface="Maiandra GD" pitchFamily="34" charset="0"/>
            </a:endParaRPr>
          </a:p>
        </p:txBody>
      </p:sp>
      <p:sp>
        <p:nvSpPr>
          <p:cNvPr id="10" name="TextBox 9"/>
          <p:cNvSpPr txBox="1"/>
          <p:nvPr/>
        </p:nvSpPr>
        <p:spPr>
          <a:xfrm>
            <a:off x="539552" y="4858127"/>
            <a:ext cx="8280920" cy="646331"/>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If you do </a:t>
            </a:r>
            <a:r>
              <a:rPr kumimoji="0" lang="en-US" b="1" i="0" u="sng" strike="noStrike" cap="none" normalizeH="0" baseline="0" dirty="0">
                <a:ln>
                  <a:noFill/>
                </a:ln>
                <a:solidFill>
                  <a:srgbClr val="000000"/>
                </a:solidFill>
                <a:effectLst/>
                <a:latin typeface="Maiandra GD" pitchFamily="34" charset="0"/>
                <a:cs typeface="Arial" charset="0"/>
              </a:rPr>
              <a:t>not</a:t>
            </a:r>
            <a:r>
              <a:rPr kumimoji="0" lang="en-US" b="0" i="0" u="none" strike="noStrike" cap="none" normalizeH="0" baseline="0" dirty="0">
                <a:ln>
                  <a:noFill/>
                </a:ln>
                <a:solidFill>
                  <a:srgbClr val="000000"/>
                </a:solidFill>
                <a:effectLst/>
                <a:latin typeface="Maiandra GD" pitchFamily="34" charset="0"/>
                <a:cs typeface="Arial" charset="0"/>
              </a:rPr>
              <a:t> have free will to have done other than X we </a:t>
            </a:r>
            <a:r>
              <a:rPr kumimoji="0" lang="en-US" b="1" i="0" u="sng" strike="noStrike" cap="none" normalizeH="0" baseline="0" dirty="0">
                <a:ln>
                  <a:noFill/>
                </a:ln>
                <a:solidFill>
                  <a:srgbClr val="000000"/>
                </a:solidFill>
                <a:effectLst/>
                <a:latin typeface="Maiandra GD" pitchFamily="34" charset="0"/>
                <a:cs typeface="Arial" charset="0"/>
              </a:rPr>
              <a:t>cannot</a:t>
            </a:r>
            <a:r>
              <a:rPr kumimoji="0" lang="en-US" b="0" i="0" u="none" strike="noStrike" cap="none" normalizeH="0" baseline="0" dirty="0">
                <a:ln>
                  <a:noFill/>
                </a:ln>
                <a:solidFill>
                  <a:srgbClr val="000000"/>
                </a:solidFill>
                <a:effectLst/>
                <a:latin typeface="Maiandra GD" pitchFamily="34" charset="0"/>
                <a:cs typeface="Arial" charset="0"/>
              </a:rPr>
              <a:t> make the moral judgment that you shouldn't have done X.</a:t>
            </a:r>
            <a:r>
              <a:rPr kumimoji="0" lang="en-US" sz="1600" b="0" i="0" u="none" strike="noStrike" cap="none" normalizeH="0" baseline="0" dirty="0">
                <a:ln>
                  <a:noFill/>
                </a:ln>
                <a:solidFill>
                  <a:schemeClr val="tx1"/>
                </a:solidFill>
                <a:effectLst/>
                <a:latin typeface="Maiandra GD" pitchFamily="34" charset="0"/>
                <a:cs typeface="Arial" charset="0"/>
              </a:rPr>
              <a:t> </a:t>
            </a:r>
            <a:endParaRPr kumimoji="0" lang="en-US" sz="4400" b="0" i="0" u="none" strike="noStrike" cap="none" normalizeH="0" baseline="0" dirty="0">
              <a:ln>
                <a:noFill/>
              </a:ln>
              <a:solidFill>
                <a:schemeClr val="tx1"/>
              </a:solidFill>
              <a:effectLst/>
              <a:latin typeface="Maiandra GD" pitchFamily="34" charset="0"/>
              <a:cs typeface="Arial" charset="0"/>
            </a:endParaRPr>
          </a:p>
        </p:txBody>
      </p:sp>
      <p:sp>
        <p:nvSpPr>
          <p:cNvPr id="11" name="TextBox 10"/>
          <p:cNvSpPr txBox="1"/>
          <p:nvPr/>
        </p:nvSpPr>
        <p:spPr>
          <a:xfrm>
            <a:off x="539552" y="5662989"/>
            <a:ext cx="8280920" cy="646331"/>
          </a:xfrm>
          <a:prstGeom prst="rect">
            <a:avLst/>
          </a:prstGeom>
          <a:noFill/>
        </p:spPr>
        <p:txBody>
          <a:bodyPr wrap="square" rtlCol="0">
            <a:spAutoFit/>
          </a:bodyPr>
          <a:lstStyle/>
          <a:p>
            <a:pPr lvl="0" fontAlgn="base">
              <a:spcBef>
                <a:spcPct val="0"/>
              </a:spcBef>
              <a:spcAft>
                <a:spcPct val="0"/>
              </a:spcAft>
              <a:buFontTx/>
              <a:buChar char="•"/>
            </a:pPr>
            <a:r>
              <a:rPr kumimoji="0" lang="en-US" b="0" i="0" u="none" strike="noStrike" cap="none" normalizeH="0" baseline="0" dirty="0">
                <a:ln>
                  <a:noFill/>
                </a:ln>
                <a:solidFill>
                  <a:srgbClr val="000000"/>
                </a:solidFill>
                <a:effectLst/>
                <a:latin typeface="Maiandra GD" pitchFamily="34" charset="0"/>
                <a:cs typeface="Arial" charset="0"/>
              </a:rPr>
              <a:t>If you </a:t>
            </a:r>
            <a:r>
              <a:rPr kumimoji="0" lang="en-US" b="1" i="0" u="sng" strike="noStrike" cap="none" normalizeH="0" baseline="0" dirty="0">
                <a:ln>
                  <a:noFill/>
                </a:ln>
                <a:solidFill>
                  <a:srgbClr val="000000"/>
                </a:solidFill>
                <a:effectLst/>
                <a:latin typeface="Maiandra GD" pitchFamily="34" charset="0"/>
                <a:cs typeface="Arial" charset="0"/>
              </a:rPr>
              <a:t>do</a:t>
            </a:r>
            <a:r>
              <a:rPr kumimoji="0" lang="en-US" b="0" i="0" u="none" strike="noStrike" cap="none" normalizeH="0" baseline="0" dirty="0">
                <a:ln>
                  <a:noFill/>
                </a:ln>
                <a:solidFill>
                  <a:srgbClr val="000000"/>
                </a:solidFill>
                <a:effectLst/>
                <a:latin typeface="Maiandra GD" pitchFamily="34" charset="0"/>
                <a:cs typeface="Arial" charset="0"/>
              </a:rPr>
              <a:t> have free will to do other than X then we </a:t>
            </a:r>
            <a:r>
              <a:rPr kumimoji="0" lang="en-US" b="1" i="0" u="sng" strike="noStrike" cap="none" normalizeH="0" baseline="0" dirty="0">
                <a:ln>
                  <a:noFill/>
                </a:ln>
                <a:solidFill>
                  <a:srgbClr val="000000"/>
                </a:solidFill>
                <a:effectLst/>
                <a:latin typeface="Maiandra GD" pitchFamily="34" charset="0"/>
                <a:cs typeface="Arial" charset="0"/>
              </a:rPr>
              <a:t>can</a:t>
            </a:r>
            <a:r>
              <a:rPr kumimoji="0" lang="en-US" b="0" i="0" u="none" strike="noStrike" cap="none" normalizeH="0" baseline="0" dirty="0">
                <a:ln>
                  <a:noFill/>
                </a:ln>
                <a:solidFill>
                  <a:srgbClr val="000000"/>
                </a:solidFill>
                <a:effectLst/>
                <a:latin typeface="Maiandra GD" pitchFamily="34" charset="0"/>
                <a:cs typeface="Arial" charset="0"/>
              </a:rPr>
              <a:t> make the moral judgment that you should</a:t>
            </a:r>
            <a:r>
              <a:rPr kumimoji="0" lang="en-US" b="0" i="0" u="none" strike="noStrike" cap="none" normalizeH="0" dirty="0">
                <a:ln>
                  <a:noFill/>
                </a:ln>
                <a:solidFill>
                  <a:srgbClr val="000000"/>
                </a:solidFill>
                <a:effectLst/>
                <a:latin typeface="Maiandra GD" pitchFamily="34" charset="0"/>
                <a:cs typeface="Arial" charset="0"/>
              </a:rPr>
              <a:t> do other than</a:t>
            </a:r>
            <a:r>
              <a:rPr kumimoji="0" lang="en-US" b="0" i="0" u="none" strike="noStrike" cap="none" normalizeH="0" baseline="0" dirty="0">
                <a:ln>
                  <a:noFill/>
                </a:ln>
                <a:solidFill>
                  <a:srgbClr val="000000"/>
                </a:solidFill>
                <a:effectLst/>
                <a:latin typeface="Maiandra GD" pitchFamily="34" charset="0"/>
                <a:cs typeface="Arial" charset="0"/>
              </a:rPr>
              <a:t> X.</a:t>
            </a:r>
            <a:r>
              <a:rPr kumimoji="0" lang="en-US" sz="1600" b="0" i="0" u="none" strike="noStrike" cap="none" normalizeH="0" baseline="0" dirty="0">
                <a:ln>
                  <a:noFill/>
                </a:ln>
                <a:solidFill>
                  <a:schemeClr val="tx1"/>
                </a:solidFill>
                <a:effectLst/>
                <a:latin typeface="Maiandra GD" pitchFamily="34" charset="0"/>
                <a:cs typeface="Arial" charset="0"/>
              </a:rPr>
              <a:t> </a:t>
            </a:r>
            <a:endParaRPr kumimoji="0" lang="en-US" sz="4400" b="0" i="0" u="none" strike="noStrike" cap="none" normalizeH="0" baseline="0" dirty="0">
              <a:ln>
                <a:noFill/>
              </a:ln>
              <a:solidFill>
                <a:schemeClr val="tx1"/>
              </a:solidFill>
              <a:effectLst/>
              <a:latin typeface="Maiandra GD" pitchFamily="34" charset="0"/>
              <a:cs typeface="Arial" charset="0"/>
            </a:endParaRPr>
          </a:p>
        </p:txBody>
      </p:sp>
      <p:sp>
        <p:nvSpPr>
          <p:cNvPr id="12" name="Rounded Rectangle 11"/>
          <p:cNvSpPr/>
          <p:nvPr/>
        </p:nvSpPr>
        <p:spPr>
          <a:xfrm>
            <a:off x="395536" y="1844824"/>
            <a:ext cx="8496944" cy="273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395536" y="4725144"/>
            <a:ext cx="8496944" cy="1800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8)">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3"/>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8)">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strVal val="#ppt_w*0.70"/>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0.70"/>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37647"/>
            <a:ext cx="8208913" cy="646331"/>
          </a:xfrm>
          <a:prstGeom prst="rect">
            <a:avLst/>
          </a:prstGeom>
          <a:noFill/>
        </p:spPr>
        <p:txBody>
          <a:bodyPr wrap="square" rtlCol="0">
            <a:spAutoFit/>
          </a:bodyPr>
          <a:lstStyle/>
          <a:p>
            <a:r>
              <a:rPr lang="en-GB" dirty="0">
                <a:latin typeface="Maiandra GD" pitchFamily="34" charset="0"/>
              </a:rPr>
              <a:t>Aquinas believes the choice made by Adam and Eve were freely made and not determined by some theistic design.</a:t>
            </a:r>
          </a:p>
        </p:txBody>
      </p:sp>
      <p:pic>
        <p:nvPicPr>
          <p:cNvPr id="16386" name="Picture 2" descr="http://2.bp.blogspot.com/-p24MjYRHpik/S23jC7tmFII/AAAAAAAAAAM/KfLjgMjk-QM/s1600/tommy.jpg"/>
          <p:cNvPicPr>
            <a:picLocks noChangeAspect="1" noChangeArrowheads="1"/>
          </p:cNvPicPr>
          <p:nvPr/>
        </p:nvPicPr>
        <p:blipFill>
          <a:blip r:embed="rId2" cstate="print"/>
          <a:srcRect/>
          <a:stretch>
            <a:fillRect/>
          </a:stretch>
        </p:blipFill>
        <p:spPr bwMode="auto">
          <a:xfrm>
            <a:off x="7074713" y="1113712"/>
            <a:ext cx="1634932" cy="2088232"/>
          </a:xfrm>
          <a:prstGeom prst="rect">
            <a:avLst/>
          </a:prstGeom>
          <a:ln>
            <a:noFill/>
          </a:ln>
          <a:effectLst>
            <a:softEdge rad="112500"/>
          </a:effectLst>
        </p:spPr>
      </p:pic>
      <p:sp>
        <p:nvSpPr>
          <p:cNvPr id="4" name="Rounded Rectangular Callout 3"/>
          <p:cNvSpPr/>
          <p:nvPr/>
        </p:nvSpPr>
        <p:spPr>
          <a:xfrm>
            <a:off x="755576" y="1473751"/>
            <a:ext cx="5760640" cy="720080"/>
          </a:xfrm>
          <a:prstGeom prst="wedgeRoundRectCallout">
            <a:avLst>
              <a:gd name="adj1" fmla="val 63824"/>
              <a:gd name="adj2" fmla="val -2408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latin typeface="Segoe Print" pitchFamily="2" charset="0"/>
              </a:rPr>
              <a:t>‘Man chooses not of necessity but freely.’</a:t>
            </a:r>
            <a:endParaRPr lang="en-GB" dirty="0">
              <a:latin typeface="Segoe Print" pitchFamily="2" charset="0"/>
            </a:endParaRPr>
          </a:p>
        </p:txBody>
      </p:sp>
      <p:sp>
        <p:nvSpPr>
          <p:cNvPr id="5" name="TextBox 4"/>
          <p:cNvSpPr txBox="1"/>
          <p:nvPr/>
        </p:nvSpPr>
        <p:spPr>
          <a:xfrm>
            <a:off x="755577" y="2265839"/>
            <a:ext cx="5760640" cy="338554"/>
          </a:xfrm>
          <a:prstGeom prst="rect">
            <a:avLst/>
          </a:prstGeom>
          <a:noFill/>
        </p:spPr>
        <p:txBody>
          <a:bodyPr wrap="square" rtlCol="0">
            <a:spAutoFit/>
          </a:bodyPr>
          <a:lstStyle/>
          <a:p>
            <a:pPr algn="r"/>
            <a:r>
              <a:rPr lang="en-GB" sz="1600" dirty="0">
                <a:latin typeface="Maiandra GD" pitchFamily="34" charset="0"/>
              </a:rPr>
              <a:t>St Thomas Aquinas, </a:t>
            </a:r>
            <a:r>
              <a:rPr lang="en-GB" sz="1600" i="1" dirty="0">
                <a:latin typeface="Maiandra GD" pitchFamily="34" charset="0"/>
              </a:rPr>
              <a:t>Summa </a:t>
            </a:r>
            <a:r>
              <a:rPr lang="en-GB" sz="1600" i="1" dirty="0" err="1">
                <a:latin typeface="Maiandra GD" pitchFamily="34" charset="0"/>
              </a:rPr>
              <a:t>Theologica</a:t>
            </a:r>
            <a:r>
              <a:rPr lang="en-GB" sz="1600" dirty="0">
                <a:latin typeface="Maiandra GD" pitchFamily="34" charset="0"/>
              </a:rPr>
              <a:t>.</a:t>
            </a:r>
          </a:p>
        </p:txBody>
      </p:sp>
      <p:sp>
        <p:nvSpPr>
          <p:cNvPr id="6" name="TextBox 5"/>
          <p:cNvSpPr txBox="1"/>
          <p:nvPr/>
        </p:nvSpPr>
        <p:spPr>
          <a:xfrm>
            <a:off x="539552" y="2915652"/>
            <a:ext cx="8208913" cy="646331"/>
          </a:xfrm>
          <a:prstGeom prst="rect">
            <a:avLst/>
          </a:prstGeom>
          <a:noFill/>
        </p:spPr>
        <p:txBody>
          <a:bodyPr wrap="square" rtlCol="0">
            <a:spAutoFit/>
          </a:bodyPr>
          <a:lstStyle/>
          <a:p>
            <a:r>
              <a:rPr lang="en-GB" dirty="0">
                <a:latin typeface="Maiandra GD" pitchFamily="34" charset="0"/>
              </a:rPr>
              <a:t>In using the word ‘necessity’ Aquinas means to suggest one</a:t>
            </a:r>
          </a:p>
          <a:p>
            <a:r>
              <a:rPr lang="en-GB" dirty="0">
                <a:latin typeface="Maiandra GD" pitchFamily="34" charset="0"/>
              </a:rPr>
              <a:t>would have no other choice. Conversely the word ‘freely’ implies total choice.</a:t>
            </a:r>
          </a:p>
        </p:txBody>
      </p:sp>
      <p:sp>
        <p:nvSpPr>
          <p:cNvPr id="7" name="TextBox 6"/>
          <p:cNvSpPr txBox="1"/>
          <p:nvPr/>
        </p:nvSpPr>
        <p:spPr>
          <a:xfrm>
            <a:off x="539552" y="3705999"/>
            <a:ext cx="8208913" cy="400110"/>
          </a:xfrm>
          <a:prstGeom prst="rect">
            <a:avLst/>
          </a:prstGeom>
          <a:noFill/>
        </p:spPr>
        <p:txBody>
          <a:bodyPr wrap="square" rtlCol="0">
            <a:spAutoFit/>
          </a:bodyPr>
          <a:lstStyle/>
          <a:p>
            <a:r>
              <a:rPr lang="en-GB" sz="2000" b="1" dirty="0">
                <a:latin typeface="Maiandra GD" pitchFamily="34" charset="0"/>
              </a:rPr>
              <a:t>The issue with Free Will</a:t>
            </a:r>
          </a:p>
        </p:txBody>
      </p:sp>
      <p:sp>
        <p:nvSpPr>
          <p:cNvPr id="8" name="TextBox 7"/>
          <p:cNvSpPr txBox="1"/>
          <p:nvPr/>
        </p:nvSpPr>
        <p:spPr>
          <a:xfrm>
            <a:off x="539552" y="4210055"/>
            <a:ext cx="8208913" cy="923330"/>
          </a:xfrm>
          <a:prstGeom prst="rect">
            <a:avLst/>
          </a:prstGeom>
          <a:noFill/>
        </p:spPr>
        <p:txBody>
          <a:bodyPr wrap="square" rtlCol="0">
            <a:spAutoFit/>
          </a:bodyPr>
          <a:lstStyle/>
          <a:p>
            <a:r>
              <a:rPr lang="en-GB" dirty="0">
                <a:latin typeface="Maiandra GD" pitchFamily="34" charset="0"/>
              </a:rPr>
              <a:t>Traditional theism teaches the Christian God is omniscient (all-knowing) and must, therefore, be knowledgeable of all that is in the past, happening in the present </a:t>
            </a:r>
            <a:r>
              <a:rPr lang="en-GB" b="1" i="1" dirty="0">
                <a:latin typeface="Maiandra GD" pitchFamily="34" charset="0"/>
              </a:rPr>
              <a:t>and</a:t>
            </a:r>
            <a:r>
              <a:rPr lang="en-GB" dirty="0">
                <a:latin typeface="Maiandra GD" pitchFamily="34" charset="0"/>
              </a:rPr>
              <a:t>  going to happen in the future.</a:t>
            </a:r>
          </a:p>
        </p:txBody>
      </p:sp>
      <p:sp>
        <p:nvSpPr>
          <p:cNvPr id="9" name="TextBox 8"/>
          <p:cNvSpPr txBox="1"/>
          <p:nvPr/>
        </p:nvSpPr>
        <p:spPr>
          <a:xfrm>
            <a:off x="539552" y="5374957"/>
            <a:ext cx="8208913" cy="646331"/>
          </a:xfrm>
          <a:prstGeom prst="rect">
            <a:avLst/>
          </a:prstGeom>
          <a:noFill/>
        </p:spPr>
        <p:txBody>
          <a:bodyPr wrap="square" rtlCol="0">
            <a:spAutoFit/>
          </a:bodyPr>
          <a:lstStyle/>
          <a:p>
            <a:r>
              <a:rPr lang="en-GB" dirty="0">
                <a:latin typeface="Maiandra GD" pitchFamily="34" charset="0"/>
              </a:rPr>
              <a:t>Q. What might be the problem this raises for the Christian who believes God gave humanity free will, and thus, freedom over their choices?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2000"/>
                                        <p:tgtEl>
                                          <p:spTgt spid="16386"/>
                                        </p:tgtEl>
                                      </p:cBhvr>
                                    </p:animEffect>
                                  </p:childTnLst>
                                </p:cTn>
                              </p:par>
                            </p:childTnLst>
                          </p:cTn>
                        </p:par>
                        <p:par>
                          <p:cTn id="14" fill="hold">
                            <p:stCondLst>
                              <p:cond delay="3000"/>
                            </p:stCondLst>
                            <p:childTnLst>
                              <p:par>
                                <p:cTn id="15" presetID="1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ppt_w/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1200329"/>
          </a:xfrm>
          <a:prstGeom prst="rect">
            <a:avLst/>
          </a:prstGeom>
          <a:noFill/>
        </p:spPr>
        <p:txBody>
          <a:bodyPr wrap="square" rtlCol="0">
            <a:spAutoFit/>
          </a:bodyPr>
          <a:lstStyle/>
          <a:p>
            <a:r>
              <a:rPr lang="en-GB" dirty="0">
                <a:latin typeface="Maiandra GD" pitchFamily="34" charset="0"/>
              </a:rPr>
              <a:t>Some argue, if God knows all the things in the future, then he knows the choices we will make, as such we are bound by Gods knowledge and thus are determined to make those decisions at the time we come to the point of choice. This in turn means we have no real choice but to make the choice God knew we would.</a:t>
            </a:r>
          </a:p>
        </p:txBody>
      </p:sp>
      <p:sp>
        <p:nvSpPr>
          <p:cNvPr id="3" name="TextBox 2"/>
          <p:cNvSpPr txBox="1"/>
          <p:nvPr/>
        </p:nvSpPr>
        <p:spPr>
          <a:xfrm>
            <a:off x="467544" y="1772816"/>
            <a:ext cx="8280920" cy="1754326"/>
          </a:xfrm>
          <a:prstGeom prst="rect">
            <a:avLst/>
          </a:prstGeom>
          <a:noFill/>
        </p:spPr>
        <p:txBody>
          <a:bodyPr wrap="square" rtlCol="0">
            <a:spAutoFit/>
          </a:bodyPr>
          <a:lstStyle/>
          <a:p>
            <a:r>
              <a:rPr lang="en-GB" dirty="0">
                <a:latin typeface="Maiandra GD" pitchFamily="34" charset="0"/>
              </a:rPr>
              <a:t>However, it could equally be argued;</a:t>
            </a:r>
          </a:p>
          <a:p>
            <a:r>
              <a:rPr lang="en-GB" dirty="0">
                <a:latin typeface="Maiandra GD" pitchFamily="34" charset="0"/>
              </a:rPr>
              <a:t>God’s knowledge of something doesn’t </a:t>
            </a:r>
          </a:p>
          <a:p>
            <a:r>
              <a:rPr lang="en-GB" dirty="0">
                <a:latin typeface="Maiandra GD" pitchFamily="34" charset="0"/>
              </a:rPr>
              <a:t>need imply God’s involvement. Consider</a:t>
            </a:r>
          </a:p>
          <a:p>
            <a:r>
              <a:rPr lang="en-GB" dirty="0">
                <a:latin typeface="Maiandra GD" pitchFamily="34" charset="0"/>
              </a:rPr>
              <a:t>a mystic claiming to have foreseen </a:t>
            </a:r>
            <a:r>
              <a:rPr lang="en-GB" dirty="0" err="1">
                <a:latin typeface="Maiandra GD" pitchFamily="34" charset="0"/>
              </a:rPr>
              <a:t>te</a:t>
            </a:r>
            <a:endParaRPr lang="en-GB" dirty="0">
              <a:latin typeface="Maiandra GD" pitchFamily="34" charset="0"/>
            </a:endParaRPr>
          </a:p>
          <a:p>
            <a:r>
              <a:rPr lang="en-GB" dirty="0">
                <a:latin typeface="Maiandra GD" pitchFamily="34" charset="0"/>
              </a:rPr>
              <a:t>lottery numbers that will be drawn that</a:t>
            </a:r>
          </a:p>
          <a:p>
            <a:r>
              <a:rPr lang="en-GB" dirty="0">
                <a:latin typeface="Maiandra GD" pitchFamily="34" charset="0"/>
              </a:rPr>
              <a:t>weekend. </a:t>
            </a:r>
          </a:p>
        </p:txBody>
      </p:sp>
      <p:pic>
        <p:nvPicPr>
          <p:cNvPr id="17410" name="Picture 2" descr="http://i.dailymail.co.uk/i/pix/2009/09/10/article-1212370-065BF9CE000005DC-252_634x399.jpg"/>
          <p:cNvPicPr>
            <a:picLocks noChangeAspect="1" noChangeArrowheads="1"/>
          </p:cNvPicPr>
          <p:nvPr/>
        </p:nvPicPr>
        <p:blipFill>
          <a:blip r:embed="rId2" cstate="print"/>
          <a:srcRect r="1698" b="10217"/>
          <a:stretch>
            <a:fillRect/>
          </a:stretch>
        </p:blipFill>
        <p:spPr bwMode="auto">
          <a:xfrm>
            <a:off x="4864943" y="1844824"/>
            <a:ext cx="3883521" cy="2232248"/>
          </a:xfrm>
          <a:prstGeom prst="rect">
            <a:avLst/>
          </a:prstGeom>
          <a:ln>
            <a:noFill/>
          </a:ln>
          <a:effectLst>
            <a:softEdge rad="112500"/>
          </a:effectLst>
        </p:spPr>
      </p:pic>
      <p:pic>
        <p:nvPicPr>
          <p:cNvPr id="5" name="Picture 2" descr="http://i.dailymail.co.uk/i/pix/2009/09/10/article-1212370-065BF9CE000005DC-252_634x399.jpg"/>
          <p:cNvPicPr>
            <a:picLocks noChangeAspect="1" noChangeArrowheads="1"/>
          </p:cNvPicPr>
          <p:nvPr/>
        </p:nvPicPr>
        <p:blipFill>
          <a:blip r:embed="rId2" cstate="print"/>
          <a:srcRect l="26400" t="88866" r="34230" b="1866"/>
          <a:stretch>
            <a:fillRect/>
          </a:stretch>
        </p:blipFill>
        <p:spPr bwMode="auto">
          <a:xfrm>
            <a:off x="4860032" y="3861048"/>
            <a:ext cx="3888432" cy="576064"/>
          </a:xfrm>
          <a:prstGeom prst="rect">
            <a:avLst/>
          </a:prstGeom>
          <a:ln>
            <a:noFill/>
          </a:ln>
          <a:effectLst>
            <a:softEdge rad="112500"/>
          </a:effectLst>
        </p:spPr>
      </p:pic>
      <p:sp>
        <p:nvSpPr>
          <p:cNvPr id="6" name="TextBox 5"/>
          <p:cNvSpPr txBox="1"/>
          <p:nvPr/>
        </p:nvSpPr>
        <p:spPr>
          <a:xfrm>
            <a:off x="467544" y="5413280"/>
            <a:ext cx="8280920" cy="923330"/>
          </a:xfrm>
          <a:prstGeom prst="rect">
            <a:avLst/>
          </a:prstGeom>
          <a:noFill/>
        </p:spPr>
        <p:txBody>
          <a:bodyPr wrap="square" rtlCol="0">
            <a:spAutoFit/>
          </a:bodyPr>
          <a:lstStyle/>
          <a:p>
            <a:r>
              <a:rPr lang="en-GB" dirty="0">
                <a:latin typeface="Maiandra GD" pitchFamily="34" charset="0"/>
              </a:rPr>
              <a:t>Likewise, there are those who argue God’s knowledge of what you will do, does not determine that you will do it, it merely offers an observation of the events chosen by you in a moment in time.</a:t>
            </a:r>
          </a:p>
        </p:txBody>
      </p:sp>
      <p:sp>
        <p:nvSpPr>
          <p:cNvPr id="7" name="TextBox 6"/>
          <p:cNvSpPr txBox="1"/>
          <p:nvPr/>
        </p:nvSpPr>
        <p:spPr>
          <a:xfrm>
            <a:off x="467544" y="3140968"/>
            <a:ext cx="8280920" cy="1477328"/>
          </a:xfrm>
          <a:prstGeom prst="rect">
            <a:avLst/>
          </a:prstGeom>
          <a:noFill/>
        </p:spPr>
        <p:txBody>
          <a:bodyPr wrap="square" rtlCol="0">
            <a:spAutoFit/>
          </a:bodyPr>
          <a:lstStyle/>
          <a:p>
            <a:r>
              <a:rPr lang="en-GB" dirty="0">
                <a:latin typeface="Maiandra GD" pitchFamily="34" charset="0"/>
              </a:rPr>
              <a:t>	  Lets now further assume those</a:t>
            </a:r>
          </a:p>
          <a:p>
            <a:r>
              <a:rPr lang="en-GB" dirty="0">
                <a:latin typeface="Maiandra GD" pitchFamily="34" charset="0"/>
              </a:rPr>
              <a:t>particular numbers are actually the ones</a:t>
            </a:r>
          </a:p>
          <a:p>
            <a:r>
              <a:rPr lang="en-GB" dirty="0">
                <a:latin typeface="Maiandra GD" pitchFamily="34" charset="0"/>
              </a:rPr>
              <a:t>drawn. Does this imply an involvement</a:t>
            </a:r>
          </a:p>
          <a:p>
            <a:r>
              <a:rPr lang="en-GB" dirty="0">
                <a:latin typeface="Maiandra GD" pitchFamily="34" charset="0"/>
              </a:rPr>
              <a:t>on the part of the mystic in what numbers</a:t>
            </a:r>
          </a:p>
          <a:p>
            <a:r>
              <a:rPr lang="en-GB" dirty="0">
                <a:latin typeface="Maiandra GD" pitchFamily="34" charset="0"/>
              </a:rPr>
              <a:t>are actually drawn? </a:t>
            </a:r>
          </a:p>
        </p:txBody>
      </p:sp>
      <p:sp>
        <p:nvSpPr>
          <p:cNvPr id="8" name="TextBox 7"/>
          <p:cNvSpPr txBox="1"/>
          <p:nvPr/>
        </p:nvSpPr>
        <p:spPr>
          <a:xfrm>
            <a:off x="467544" y="4233862"/>
            <a:ext cx="8280920" cy="923330"/>
          </a:xfrm>
          <a:prstGeom prst="rect">
            <a:avLst/>
          </a:prstGeom>
          <a:noFill/>
        </p:spPr>
        <p:txBody>
          <a:bodyPr wrap="square" rtlCol="0">
            <a:spAutoFit/>
          </a:bodyPr>
          <a:lstStyle/>
          <a:p>
            <a:r>
              <a:rPr lang="en-GB" dirty="0">
                <a:latin typeface="Maiandra GD" pitchFamily="34" charset="0"/>
              </a:rPr>
              <a:t>		    No. There is nothing</a:t>
            </a:r>
          </a:p>
          <a:p>
            <a:r>
              <a:rPr lang="en-GB" dirty="0">
                <a:latin typeface="Maiandra GD" pitchFamily="34" charset="0"/>
              </a:rPr>
              <a:t>to imply the mystic has, by some supernatural power, forced these numbers to be drawn, only that they are, at best, some casual observer into a moment in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dissolve">
                                      <p:cBhvr>
                                        <p:cTn id="16" dur="20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4320480" cy="461665"/>
          </a:xfrm>
          <a:prstGeom prst="rect">
            <a:avLst/>
          </a:prstGeom>
          <a:noFill/>
        </p:spPr>
        <p:txBody>
          <a:bodyPr wrap="square" rtlCol="0">
            <a:spAutoFit/>
          </a:bodyPr>
          <a:lstStyle/>
          <a:p>
            <a:r>
              <a:rPr lang="en-GB" sz="2400" b="1" dirty="0">
                <a:latin typeface="Maiandra GD" pitchFamily="34" charset="0"/>
              </a:rPr>
              <a:t>Religious Determinism:</a:t>
            </a:r>
          </a:p>
        </p:txBody>
      </p:sp>
      <p:sp>
        <p:nvSpPr>
          <p:cNvPr id="3" name="TextBox 2"/>
          <p:cNvSpPr txBox="1"/>
          <p:nvPr/>
        </p:nvSpPr>
        <p:spPr>
          <a:xfrm>
            <a:off x="467544" y="836712"/>
            <a:ext cx="8352928" cy="646331"/>
          </a:xfrm>
          <a:prstGeom prst="rect">
            <a:avLst/>
          </a:prstGeom>
          <a:noFill/>
        </p:spPr>
        <p:txBody>
          <a:bodyPr wrap="square" rtlCol="0">
            <a:spAutoFit/>
          </a:bodyPr>
          <a:lstStyle/>
          <a:p>
            <a:r>
              <a:rPr lang="en-GB" dirty="0">
                <a:latin typeface="Maiandra GD" pitchFamily="34" charset="0"/>
              </a:rPr>
              <a:t>Many of the world’s religions have specific beliefs about how all things are determined by God through the actions and events that surround us.</a:t>
            </a:r>
          </a:p>
        </p:txBody>
      </p:sp>
      <p:sp>
        <p:nvSpPr>
          <p:cNvPr id="4" name="TextBox 3"/>
          <p:cNvSpPr txBox="1"/>
          <p:nvPr/>
        </p:nvSpPr>
        <p:spPr>
          <a:xfrm>
            <a:off x="467544" y="1702549"/>
            <a:ext cx="8352928" cy="1200329"/>
          </a:xfrm>
          <a:prstGeom prst="rect">
            <a:avLst/>
          </a:prstGeom>
          <a:noFill/>
        </p:spPr>
        <p:txBody>
          <a:bodyPr wrap="square" rtlCol="0">
            <a:spAutoFit/>
          </a:bodyPr>
          <a:lstStyle/>
          <a:p>
            <a:r>
              <a:rPr lang="en-GB" dirty="0">
                <a:latin typeface="Maiandra GD" pitchFamily="34" charset="0"/>
              </a:rPr>
              <a:t>There are within Christianity, specifically protestant Christianity, those who believe God has already determined all things, including those who will be ‘saved’ at the end of time and spend eternity with God in heaven, and those who will not.</a:t>
            </a:r>
          </a:p>
        </p:txBody>
      </p:sp>
      <p:pic>
        <p:nvPicPr>
          <p:cNvPr id="18434" name="Picture 2" descr="http://taylormarshall.com/wp-content/uploads/2013/10/Paul-faith-and-works.jpg"/>
          <p:cNvPicPr>
            <a:picLocks noChangeAspect="1" noChangeArrowheads="1"/>
          </p:cNvPicPr>
          <p:nvPr/>
        </p:nvPicPr>
        <p:blipFill>
          <a:blip r:embed="rId2" cstate="print"/>
          <a:srcRect/>
          <a:stretch>
            <a:fillRect/>
          </a:stretch>
        </p:blipFill>
        <p:spPr bwMode="auto">
          <a:xfrm>
            <a:off x="395536" y="2996952"/>
            <a:ext cx="1872208" cy="1766270"/>
          </a:xfrm>
          <a:prstGeom prst="rect">
            <a:avLst/>
          </a:prstGeom>
          <a:noFill/>
        </p:spPr>
      </p:pic>
      <p:sp>
        <p:nvSpPr>
          <p:cNvPr id="6" name="Rounded Rectangular Callout 5"/>
          <p:cNvSpPr/>
          <p:nvPr/>
        </p:nvSpPr>
        <p:spPr>
          <a:xfrm>
            <a:off x="2555776" y="2780928"/>
            <a:ext cx="6048672" cy="1656184"/>
          </a:xfrm>
          <a:prstGeom prst="wedgeRoundRectCallout">
            <a:avLst>
              <a:gd name="adj1" fmla="val -58524"/>
              <a:gd name="adj2" fmla="val 311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kumimoji="0" lang="en-GB" sz="2000" b="0" u="none" strike="noStrike" cap="none" normalizeH="0" baseline="0" dirty="0">
                <a:ln>
                  <a:noFill/>
                </a:ln>
                <a:solidFill>
                  <a:schemeClr val="tx1"/>
                </a:solidFill>
                <a:effectLst/>
                <a:latin typeface="Segoe Print" pitchFamily="2" charset="0"/>
                <a:ea typeface="Times New Roman" pitchFamily="18" charset="0"/>
                <a:cs typeface="Arial" pitchFamily="34" charset="0"/>
              </a:rPr>
              <a:t>‘Those God foreknew he also predestined to be conformed to the likeness of his Son... And those predestined, he also called; those he called, he also justified; those he justified, he also glorified.’</a:t>
            </a:r>
            <a:endParaRPr kumimoji="0" lang="en-GB" sz="3200" b="0" u="none" strike="noStrike" cap="none" normalizeH="0" baseline="0" dirty="0">
              <a:ln>
                <a:noFill/>
              </a:ln>
              <a:solidFill>
                <a:schemeClr val="tx1"/>
              </a:solidFill>
              <a:effectLst/>
              <a:latin typeface="Segoe Print" pitchFamily="2" charset="0"/>
              <a:cs typeface="Arial" pitchFamily="34" charset="0"/>
            </a:endParaRPr>
          </a:p>
        </p:txBody>
      </p:sp>
      <p:sp>
        <p:nvSpPr>
          <p:cNvPr id="8" name="Rectangle 7"/>
          <p:cNvSpPr/>
          <p:nvPr/>
        </p:nvSpPr>
        <p:spPr>
          <a:xfrm>
            <a:off x="6084168" y="4509120"/>
            <a:ext cx="2523832" cy="338554"/>
          </a:xfrm>
          <a:prstGeom prst="rect">
            <a:avLst/>
          </a:prstGeom>
        </p:spPr>
        <p:txBody>
          <a:bodyPr wrap="none">
            <a:spAutoFit/>
          </a:bodyPr>
          <a:lstStyle/>
          <a:p>
            <a:r>
              <a:rPr lang="en-GB" sz="1600" dirty="0">
                <a:latin typeface="Maiandra GD" pitchFamily="34" charset="0"/>
                <a:ea typeface="Times New Roman" pitchFamily="18" charset="0"/>
                <a:cs typeface="Arial" pitchFamily="34" charset="0"/>
              </a:rPr>
              <a:t>St Paul (</a:t>
            </a:r>
            <a:r>
              <a:rPr kumimoji="0" lang="en-GB" sz="1600" b="0" u="none" strike="noStrike" cap="none" normalizeH="0" baseline="0" dirty="0">
                <a:ln>
                  <a:noFill/>
                </a:ln>
                <a:solidFill>
                  <a:schemeClr val="tx1"/>
                </a:solidFill>
                <a:effectLst/>
                <a:latin typeface="Maiandra GD" pitchFamily="34" charset="0"/>
                <a:ea typeface="Times New Roman" pitchFamily="18" charset="0"/>
                <a:cs typeface="Arial" pitchFamily="34" charset="0"/>
              </a:rPr>
              <a:t>Romans 8: 28-30)</a:t>
            </a:r>
            <a:endParaRPr lang="en-GB" sz="1600" dirty="0">
              <a:latin typeface="Maiandra GD" pitchFamily="34" charset="0"/>
            </a:endParaRPr>
          </a:p>
        </p:txBody>
      </p:sp>
      <p:pic>
        <p:nvPicPr>
          <p:cNvPr id="18437" name="Picture 5" descr="http://www.faithinterface.com.au/wp-content/uploads/2011/01/augustine-of-hippo.jpg"/>
          <p:cNvPicPr>
            <a:picLocks noChangeAspect="1" noChangeArrowheads="1"/>
          </p:cNvPicPr>
          <p:nvPr/>
        </p:nvPicPr>
        <p:blipFill>
          <a:blip r:embed="rId3" cstate="print"/>
          <a:srcRect/>
          <a:stretch>
            <a:fillRect/>
          </a:stretch>
        </p:blipFill>
        <p:spPr bwMode="auto">
          <a:xfrm flipH="1">
            <a:off x="7124096" y="4765968"/>
            <a:ext cx="1840392" cy="1903392"/>
          </a:xfrm>
          <a:prstGeom prst="rect">
            <a:avLst/>
          </a:prstGeom>
          <a:ln>
            <a:noFill/>
          </a:ln>
          <a:effectLst>
            <a:softEdge rad="112500"/>
          </a:effectLst>
        </p:spPr>
      </p:pic>
      <p:sp>
        <p:nvSpPr>
          <p:cNvPr id="10" name="Rounded Rectangular Callout 9"/>
          <p:cNvSpPr/>
          <p:nvPr/>
        </p:nvSpPr>
        <p:spPr>
          <a:xfrm>
            <a:off x="683568" y="5013176"/>
            <a:ext cx="6048672" cy="1152128"/>
          </a:xfrm>
          <a:prstGeom prst="wedgeRoundRectCallout">
            <a:avLst>
              <a:gd name="adj1" fmla="val 59208"/>
              <a:gd name="adj2" fmla="val 122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kumimoji="0" lang="en-GB" sz="2000" b="0" u="none" strike="noStrike" cap="none" normalizeH="0" baseline="0" dirty="0">
                <a:ln>
                  <a:noFill/>
                </a:ln>
                <a:solidFill>
                  <a:schemeClr val="tx1"/>
                </a:solidFill>
                <a:effectLst/>
                <a:latin typeface="Segoe Print" pitchFamily="2" charset="0"/>
                <a:ea typeface="Times New Roman" pitchFamily="18" charset="0"/>
                <a:cs typeface="Arial" pitchFamily="34" charset="0"/>
              </a:rPr>
              <a:t>‘The potter has authority over the clay from the same lump to make one vessel for noble purposes and another for ignoble</a:t>
            </a:r>
            <a:r>
              <a:rPr lang="en-GB" sz="2000" dirty="0">
                <a:solidFill>
                  <a:schemeClr val="tx1"/>
                </a:solidFill>
                <a:latin typeface="Segoe Print" pitchFamily="2" charset="0"/>
                <a:ea typeface="Times New Roman" pitchFamily="18" charset="0"/>
                <a:cs typeface="Arial" pitchFamily="34" charset="0"/>
              </a:rPr>
              <a:t>.</a:t>
            </a:r>
            <a:r>
              <a:rPr kumimoji="0" lang="en-GB" sz="2000" b="0" u="none" strike="noStrike" cap="none" normalizeH="0" baseline="0" dirty="0">
                <a:ln>
                  <a:noFill/>
                </a:ln>
                <a:solidFill>
                  <a:schemeClr val="tx1"/>
                </a:solidFill>
                <a:effectLst/>
                <a:latin typeface="Segoe Print" pitchFamily="2" charset="0"/>
                <a:ea typeface="Times New Roman" pitchFamily="18" charset="0"/>
                <a:cs typeface="Arial" pitchFamily="34" charset="0"/>
              </a:rPr>
              <a:t>’</a:t>
            </a:r>
            <a:endParaRPr kumimoji="0" lang="en-GB" sz="3200" b="0" u="none" strike="noStrike" cap="none" normalizeH="0" baseline="0" dirty="0">
              <a:ln>
                <a:noFill/>
              </a:ln>
              <a:solidFill>
                <a:schemeClr val="tx1"/>
              </a:solidFill>
              <a:effectLst/>
              <a:latin typeface="Segoe Print" pitchFamily="2" charset="0"/>
              <a:cs typeface="Arial" pitchFamily="34" charset="0"/>
            </a:endParaRPr>
          </a:p>
        </p:txBody>
      </p:sp>
      <p:sp>
        <p:nvSpPr>
          <p:cNvPr id="11" name="Rectangle 10"/>
          <p:cNvSpPr/>
          <p:nvPr/>
        </p:nvSpPr>
        <p:spPr>
          <a:xfrm>
            <a:off x="680016" y="6237312"/>
            <a:ext cx="3530454" cy="338554"/>
          </a:xfrm>
          <a:prstGeom prst="rect">
            <a:avLst/>
          </a:prstGeom>
        </p:spPr>
        <p:txBody>
          <a:bodyPr wrap="none">
            <a:spAutoFit/>
          </a:bodyPr>
          <a:lstStyle/>
          <a:p>
            <a:r>
              <a:rPr lang="en-GB" sz="1600" dirty="0">
                <a:latin typeface="Maiandra GD" pitchFamily="34" charset="0"/>
                <a:ea typeface="Times New Roman" pitchFamily="18" charset="0"/>
                <a:cs typeface="Arial" pitchFamily="34" charset="0"/>
              </a:rPr>
              <a:t>St Augustine of Hippo (</a:t>
            </a:r>
            <a:r>
              <a:rPr kumimoji="0" lang="en-GB" sz="1600" b="0" u="none" strike="noStrike" cap="none" normalizeH="0" baseline="0" dirty="0">
                <a:ln>
                  <a:noFill/>
                </a:ln>
                <a:solidFill>
                  <a:schemeClr val="tx1"/>
                </a:solidFill>
                <a:effectLst/>
                <a:latin typeface="Maiandra GD" pitchFamily="34" charset="0"/>
                <a:ea typeface="Times New Roman" pitchFamily="18" charset="0"/>
                <a:cs typeface="Arial" pitchFamily="34" charset="0"/>
              </a:rPr>
              <a:t>354 - 430</a:t>
            </a:r>
            <a:r>
              <a:rPr kumimoji="0" lang="en-GB" sz="1200" b="0" u="none" strike="noStrike" cap="none" normalizeH="0" baseline="0" dirty="0">
                <a:ln>
                  <a:noFill/>
                </a:ln>
                <a:solidFill>
                  <a:schemeClr val="tx1"/>
                </a:solidFill>
                <a:effectLst/>
                <a:latin typeface="Maiandra GD" pitchFamily="34" charset="0"/>
                <a:ea typeface="Times New Roman" pitchFamily="18" charset="0"/>
                <a:cs typeface="Arial" pitchFamily="34" charset="0"/>
              </a:rPr>
              <a:t>AD</a:t>
            </a:r>
            <a:r>
              <a:rPr kumimoji="0" lang="en-GB" sz="1600" b="0" u="none" strike="noStrike" cap="none" normalizeH="0" baseline="0" dirty="0">
                <a:ln>
                  <a:noFill/>
                </a:ln>
                <a:solidFill>
                  <a:schemeClr val="tx1"/>
                </a:solidFill>
                <a:effectLst/>
                <a:latin typeface="Maiandra GD" pitchFamily="34" charset="0"/>
                <a:ea typeface="Times New Roman" pitchFamily="18" charset="0"/>
                <a:cs typeface="Arial" pitchFamily="34" charset="0"/>
              </a:rPr>
              <a:t>)</a:t>
            </a:r>
            <a:endParaRPr lang="en-GB" sz="1600" dirty="0">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wheel(4)">
                                      <p:cBhvr>
                                        <p:cTn id="21" dur="2000"/>
                                        <p:tgtEl>
                                          <p:spTgt spid="18434"/>
                                        </p:tgtEl>
                                      </p:cBhvr>
                                    </p:animEffect>
                                  </p:childTnLst>
                                </p:cTn>
                              </p:par>
                            </p:childTnLst>
                          </p:cTn>
                        </p:par>
                        <p:par>
                          <p:cTn id="22" fill="hold">
                            <p:stCondLst>
                              <p:cond delay="2000"/>
                            </p:stCondLst>
                            <p:childTnLst>
                              <p:par>
                                <p:cTn id="23" presetID="17"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ppt_w/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437"/>
                                        </p:tgtEl>
                                        <p:attrNameLst>
                                          <p:attrName>style.visibility</p:attrName>
                                        </p:attrNameLst>
                                      </p:cBhvr>
                                      <p:to>
                                        <p:strVal val="visible"/>
                                      </p:to>
                                    </p:set>
                                    <p:animEffect transition="in" filter="fade">
                                      <p:cBhvr>
                                        <p:cTn id="38" dur="2000"/>
                                        <p:tgtEl>
                                          <p:spTgt spid="18437"/>
                                        </p:tgtEl>
                                      </p:cBhvr>
                                    </p:animEffect>
                                  </p:childTnLst>
                                </p:cTn>
                              </p:par>
                            </p:childTnLst>
                          </p:cTn>
                        </p:par>
                        <p:par>
                          <p:cTn id="39" fill="hold">
                            <p:stCondLst>
                              <p:cond delay="2000"/>
                            </p:stCondLst>
                            <p:childTnLst>
                              <p:par>
                                <p:cTn id="40" presetID="17"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ppt_w/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8"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064896" cy="677108"/>
          </a:xfrm>
          <a:prstGeom prst="rect">
            <a:avLst/>
          </a:prstGeom>
          <a:noFill/>
        </p:spPr>
        <p:txBody>
          <a:bodyPr wrap="square" rtlCol="0">
            <a:spAutoFit/>
          </a:bodyPr>
          <a:lstStyle/>
          <a:p>
            <a:r>
              <a:rPr lang="en-GB" sz="2000" b="1" dirty="0">
                <a:latin typeface="Maiandra GD" pitchFamily="34" charset="0"/>
              </a:rPr>
              <a:t>Predestination</a:t>
            </a:r>
            <a:r>
              <a:rPr lang="en-GB" b="1" dirty="0">
                <a:latin typeface="Maiandra GD" pitchFamily="34" charset="0"/>
              </a:rPr>
              <a:t>:</a:t>
            </a:r>
            <a:r>
              <a:rPr lang="en-GB" dirty="0">
                <a:latin typeface="Maiandra GD" pitchFamily="34" charset="0"/>
              </a:rPr>
              <a:t> The belief that God has decided before time who will be saved and who will not.</a:t>
            </a:r>
            <a:endParaRPr lang="en-GB" b="1" dirty="0">
              <a:latin typeface="Maiandra GD" pitchFamily="34" charset="0"/>
            </a:endParaRPr>
          </a:p>
        </p:txBody>
      </p:sp>
      <p:sp>
        <p:nvSpPr>
          <p:cNvPr id="5" name="TextBox 4"/>
          <p:cNvSpPr txBox="1"/>
          <p:nvPr/>
        </p:nvSpPr>
        <p:spPr>
          <a:xfrm>
            <a:off x="467544" y="1257580"/>
            <a:ext cx="8208912" cy="923330"/>
          </a:xfrm>
          <a:prstGeom prst="rect">
            <a:avLst/>
          </a:prstGeom>
          <a:noFill/>
        </p:spPr>
        <p:txBody>
          <a:bodyPr wrap="square" rtlCol="0">
            <a:spAutoFit/>
          </a:bodyPr>
          <a:lstStyle/>
          <a:p>
            <a:r>
              <a:rPr lang="en-GB" dirty="0">
                <a:latin typeface="Maiandra GD" pitchFamily="34" charset="0"/>
              </a:rPr>
              <a:t>Those who propose predestination, also known as </a:t>
            </a:r>
            <a:r>
              <a:rPr lang="en-GB" b="1" dirty="0">
                <a:latin typeface="Maiandra GD" pitchFamily="34" charset="0"/>
              </a:rPr>
              <a:t>theological determinism</a:t>
            </a:r>
            <a:r>
              <a:rPr lang="en-GB" dirty="0">
                <a:latin typeface="Maiandra GD" pitchFamily="34" charset="0"/>
              </a:rPr>
              <a:t>, hold the belief in the total irrelevance of our actions in this life as God has already decided whether we are (note </a:t>
            </a:r>
            <a:r>
              <a:rPr lang="en-GB" u="sng" dirty="0">
                <a:latin typeface="Maiandra GD" pitchFamily="34" charset="0"/>
              </a:rPr>
              <a:t>not</a:t>
            </a:r>
            <a:r>
              <a:rPr lang="en-GB" dirty="0">
                <a:latin typeface="Maiandra GD" pitchFamily="34" charset="0"/>
              </a:rPr>
              <a:t> ‘</a:t>
            </a:r>
            <a:r>
              <a:rPr lang="en-GB" i="1" dirty="0">
                <a:latin typeface="Maiandra GD" pitchFamily="34" charset="0"/>
              </a:rPr>
              <a:t>are to be </a:t>
            </a:r>
            <a:r>
              <a:rPr lang="en-GB" dirty="0">
                <a:latin typeface="Maiandra GD" pitchFamily="34" charset="0"/>
              </a:rPr>
              <a:t>’) saved or not saved.</a:t>
            </a:r>
          </a:p>
        </p:txBody>
      </p:sp>
      <p:sp>
        <p:nvSpPr>
          <p:cNvPr id="6" name="TextBox 5"/>
          <p:cNvSpPr txBox="1"/>
          <p:nvPr/>
        </p:nvSpPr>
        <p:spPr>
          <a:xfrm>
            <a:off x="467544" y="2356718"/>
            <a:ext cx="8208912" cy="923330"/>
          </a:xfrm>
          <a:prstGeom prst="rect">
            <a:avLst/>
          </a:prstGeom>
          <a:noFill/>
        </p:spPr>
        <p:txBody>
          <a:bodyPr wrap="square" rtlCol="0">
            <a:spAutoFit/>
          </a:bodyPr>
          <a:lstStyle/>
          <a:p>
            <a:r>
              <a:rPr lang="en-GB" dirty="0">
                <a:latin typeface="Maiandra GD" pitchFamily="34" charset="0"/>
              </a:rPr>
              <a:t>Interestingly, the belief in predestination relies more on ‘special revelation’ from God, more than it does astringent theological study of scripture. However, it does turn to passages such as St Paul’s to the Romans for support.</a:t>
            </a:r>
          </a:p>
        </p:txBody>
      </p:sp>
      <p:sp>
        <p:nvSpPr>
          <p:cNvPr id="7" name="TextBox 6"/>
          <p:cNvSpPr txBox="1"/>
          <p:nvPr/>
        </p:nvSpPr>
        <p:spPr>
          <a:xfrm>
            <a:off x="467544" y="3455856"/>
            <a:ext cx="8208912" cy="1754326"/>
          </a:xfrm>
          <a:prstGeom prst="rect">
            <a:avLst/>
          </a:prstGeom>
          <a:noFill/>
        </p:spPr>
        <p:txBody>
          <a:bodyPr wrap="square" rtlCol="0">
            <a:spAutoFit/>
          </a:bodyPr>
          <a:lstStyle/>
          <a:p>
            <a:r>
              <a:rPr lang="en-GB" dirty="0">
                <a:latin typeface="Maiandra GD" pitchFamily="34" charset="0"/>
              </a:rPr>
              <a:t>It is by this same revelation that certain individuals within humanity are saved. St Augustine believed humanity requires the direct help of God in order to do good, this ‘help’ (God revealing to you what is the right thing to do and enabling you to do it) is not earned by merit but is a free gift from God – by His </a:t>
            </a:r>
            <a:r>
              <a:rPr lang="en-GB" b="1" dirty="0">
                <a:latin typeface="Maiandra GD" pitchFamily="34" charset="0"/>
              </a:rPr>
              <a:t>grace</a:t>
            </a:r>
            <a:r>
              <a:rPr lang="en-GB" dirty="0">
                <a:latin typeface="Maiandra GD" pitchFamily="34" charset="0"/>
              </a:rPr>
              <a:t> alone (</a:t>
            </a:r>
            <a:r>
              <a:rPr lang="en-GB" i="1" dirty="0">
                <a:latin typeface="Maiandra GD" pitchFamily="34" charset="0"/>
              </a:rPr>
              <a:t>sola gratia</a:t>
            </a:r>
            <a:r>
              <a:rPr lang="en-GB" dirty="0">
                <a:latin typeface="Maiandra GD" pitchFamily="34" charset="0"/>
              </a:rPr>
              <a:t>). Consequentially, God alone determines who will receive this grace, which in turn assures salvation.   </a:t>
            </a:r>
          </a:p>
        </p:txBody>
      </p:sp>
      <p:sp>
        <p:nvSpPr>
          <p:cNvPr id="8" name="TextBox 7"/>
          <p:cNvSpPr txBox="1"/>
          <p:nvPr/>
        </p:nvSpPr>
        <p:spPr>
          <a:xfrm>
            <a:off x="467544" y="5385990"/>
            <a:ext cx="8280920" cy="923330"/>
          </a:xfrm>
          <a:prstGeom prst="rect">
            <a:avLst/>
          </a:prstGeom>
          <a:noFill/>
        </p:spPr>
        <p:txBody>
          <a:bodyPr wrap="square" rtlCol="0">
            <a:spAutoFit/>
          </a:bodyPr>
          <a:lstStyle/>
          <a:p>
            <a:r>
              <a:rPr lang="en-GB" b="1" dirty="0">
                <a:latin typeface="Maiandra GD" pitchFamily="34" charset="0"/>
              </a:rPr>
              <a:t>However</a:t>
            </a:r>
            <a:r>
              <a:rPr lang="en-GB" dirty="0">
                <a:latin typeface="Maiandra GD" pitchFamily="34" charset="0"/>
              </a:rPr>
              <a:t>, this does seem to imply while there are those who are predestined for salvation, there must be those who are predestined for damnation. A concept incompatible with God to theologians such as </a:t>
            </a:r>
            <a:r>
              <a:rPr lang="en-GB" b="1" dirty="0">
                <a:latin typeface="Maiandra GD" pitchFamily="34" charset="0"/>
              </a:rPr>
              <a:t>Pelagius</a:t>
            </a:r>
            <a:r>
              <a:rPr lang="en-GB" dirty="0">
                <a:latin typeface="Maiandra GD" pitchFamily="34" charset="0"/>
              </a:rPr>
              <a:t>, but not to </a:t>
            </a:r>
            <a:r>
              <a:rPr lang="en-GB" b="1" dirty="0">
                <a:latin typeface="Maiandra GD" pitchFamily="34" charset="0"/>
              </a:rPr>
              <a:t>Calvin</a:t>
            </a:r>
            <a:r>
              <a:rPr lang="en-GB" dirty="0">
                <a:latin typeface="Maiandra G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87705"/>
            <a:ext cx="3816424" cy="461665"/>
          </a:xfrm>
          <a:prstGeom prst="rect">
            <a:avLst/>
          </a:prstGeom>
          <a:noFill/>
        </p:spPr>
        <p:txBody>
          <a:bodyPr wrap="square" rtlCol="0">
            <a:spAutoFit/>
          </a:bodyPr>
          <a:lstStyle/>
          <a:p>
            <a:r>
              <a:rPr lang="en-GB" sz="2400" b="1" dirty="0">
                <a:latin typeface="Maiandra GD" pitchFamily="34" charset="0"/>
              </a:rPr>
              <a:t>John Calvin (1509-1564)</a:t>
            </a:r>
            <a:r>
              <a:rPr lang="en-GB" sz="2400" dirty="0">
                <a:latin typeface="Maiandra GD" pitchFamily="34" charset="0"/>
              </a:rPr>
              <a:t>:</a:t>
            </a:r>
          </a:p>
        </p:txBody>
      </p:sp>
      <p:pic>
        <p:nvPicPr>
          <p:cNvPr id="19458" name="Picture 2" descr="http://1.bp.blogspot.com/-Uq-LH6Nq4F4/T7K5e2z9YiI/AAAAAAAAAHY/FAngCVwlCME/s1600/calvin.jpg"/>
          <p:cNvPicPr>
            <a:picLocks noChangeAspect="1" noChangeArrowheads="1"/>
          </p:cNvPicPr>
          <p:nvPr/>
        </p:nvPicPr>
        <p:blipFill>
          <a:blip r:embed="rId2" cstate="print"/>
          <a:srcRect l="17136" r="9045"/>
          <a:stretch>
            <a:fillRect/>
          </a:stretch>
        </p:blipFill>
        <p:spPr bwMode="auto">
          <a:xfrm flipH="1">
            <a:off x="6444207" y="415697"/>
            <a:ext cx="2592289" cy="2448272"/>
          </a:xfrm>
          <a:prstGeom prst="rect">
            <a:avLst/>
          </a:prstGeom>
          <a:ln>
            <a:noFill/>
          </a:ln>
          <a:effectLst>
            <a:softEdge rad="112500"/>
          </a:effectLst>
        </p:spPr>
      </p:pic>
      <p:sp>
        <p:nvSpPr>
          <p:cNvPr id="5" name="Rounded Rectangular Callout 4"/>
          <p:cNvSpPr/>
          <p:nvPr/>
        </p:nvSpPr>
        <p:spPr>
          <a:xfrm>
            <a:off x="144016" y="991761"/>
            <a:ext cx="6084168" cy="1584176"/>
          </a:xfrm>
          <a:prstGeom prst="wedgeRoundRectCallout">
            <a:avLst>
              <a:gd name="adj1" fmla="val 57507"/>
              <a:gd name="adj2" fmla="val 898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kumimoji="0" lang="en-GB" sz="2000" b="0" u="none" strike="noStrike" cap="none" normalizeH="0" baseline="0" dirty="0">
                <a:ln>
                  <a:noFill/>
                </a:ln>
                <a:solidFill>
                  <a:schemeClr val="tx1"/>
                </a:solidFill>
                <a:effectLst/>
                <a:latin typeface="Segoe Print" pitchFamily="2" charset="0"/>
                <a:ea typeface="Times New Roman" pitchFamily="18" charset="0"/>
                <a:cs typeface="Arial" pitchFamily="34" charset="0"/>
              </a:rPr>
              <a:t>‘Eternal life is fore-ordained for some, and eternal damnation for others. Every man,</a:t>
            </a:r>
            <a:r>
              <a:rPr kumimoji="0" lang="en-GB" sz="2000" b="0" u="none" strike="noStrike" cap="none" normalizeH="0" dirty="0">
                <a:ln>
                  <a:noFill/>
                </a:ln>
                <a:solidFill>
                  <a:schemeClr val="tx1"/>
                </a:solidFill>
                <a:effectLst/>
                <a:latin typeface="Segoe Print" pitchFamily="2" charset="0"/>
                <a:ea typeface="Times New Roman" pitchFamily="18" charset="0"/>
                <a:cs typeface="Arial" pitchFamily="34" charset="0"/>
              </a:rPr>
              <a:t> therefore, being created for one or other of these ends... is predestined to life or death</a:t>
            </a:r>
            <a:r>
              <a:rPr lang="en-GB" sz="2000" dirty="0">
                <a:solidFill>
                  <a:schemeClr val="tx1"/>
                </a:solidFill>
                <a:latin typeface="Segoe Print" pitchFamily="2" charset="0"/>
                <a:ea typeface="Times New Roman" pitchFamily="18" charset="0"/>
                <a:cs typeface="Arial" pitchFamily="34" charset="0"/>
              </a:rPr>
              <a:t>.</a:t>
            </a:r>
            <a:r>
              <a:rPr kumimoji="0" lang="en-GB" sz="2000" b="0" u="none" strike="noStrike" cap="none" normalizeH="0" baseline="0" dirty="0">
                <a:ln>
                  <a:noFill/>
                </a:ln>
                <a:solidFill>
                  <a:schemeClr val="tx1"/>
                </a:solidFill>
                <a:effectLst/>
                <a:latin typeface="Segoe Print" pitchFamily="2" charset="0"/>
                <a:ea typeface="Times New Roman" pitchFamily="18" charset="0"/>
                <a:cs typeface="Arial" pitchFamily="34" charset="0"/>
              </a:rPr>
              <a:t>’</a:t>
            </a:r>
            <a:endParaRPr kumimoji="0" lang="en-GB" sz="3200" b="0" u="none" strike="noStrike" cap="none" normalizeH="0" baseline="0" dirty="0">
              <a:ln>
                <a:noFill/>
              </a:ln>
              <a:solidFill>
                <a:schemeClr val="tx1"/>
              </a:solidFill>
              <a:effectLst/>
              <a:latin typeface="Segoe Print" pitchFamily="2" charset="0"/>
              <a:cs typeface="Arial" pitchFamily="34" charset="0"/>
            </a:endParaRPr>
          </a:p>
        </p:txBody>
      </p:sp>
      <p:sp>
        <p:nvSpPr>
          <p:cNvPr id="7" name="Rectangle 6"/>
          <p:cNvSpPr/>
          <p:nvPr/>
        </p:nvSpPr>
        <p:spPr>
          <a:xfrm>
            <a:off x="179512" y="2575937"/>
            <a:ext cx="5472608" cy="338554"/>
          </a:xfrm>
          <a:prstGeom prst="rect">
            <a:avLst/>
          </a:prstGeom>
        </p:spPr>
        <p:txBody>
          <a:bodyPr wrap="square">
            <a:spAutoFit/>
          </a:bodyPr>
          <a:lstStyle/>
          <a:p>
            <a:r>
              <a:rPr lang="en-GB" sz="1600" dirty="0">
                <a:latin typeface="Maiandra GD" pitchFamily="34" charset="0"/>
                <a:ea typeface="Times New Roman" pitchFamily="18" charset="0"/>
                <a:cs typeface="Arial" pitchFamily="34" charset="0"/>
              </a:rPr>
              <a:t>John Calvin (</a:t>
            </a:r>
            <a:r>
              <a:rPr lang="en-GB" sz="1600" i="1" dirty="0">
                <a:latin typeface="Maiandra GD" pitchFamily="34" charset="0"/>
                <a:ea typeface="Times New Roman" pitchFamily="18" charset="0"/>
                <a:cs typeface="Arial" pitchFamily="34" charset="0"/>
              </a:rPr>
              <a:t>Institutes of the Christian Religion</a:t>
            </a:r>
            <a:r>
              <a:rPr lang="en-GB" sz="1600" dirty="0">
                <a:latin typeface="Maiandra GD" pitchFamily="34" charset="0"/>
                <a:ea typeface="Times New Roman" pitchFamily="18" charset="0"/>
                <a:cs typeface="Arial" pitchFamily="34" charset="0"/>
              </a:rPr>
              <a:t>)</a:t>
            </a:r>
            <a:endParaRPr lang="en-GB" sz="1600" dirty="0">
              <a:latin typeface="Maiandra GD" pitchFamily="34" charset="0"/>
            </a:endParaRPr>
          </a:p>
        </p:txBody>
      </p:sp>
      <p:sp>
        <p:nvSpPr>
          <p:cNvPr id="8" name="TextBox 7"/>
          <p:cNvSpPr txBox="1"/>
          <p:nvPr/>
        </p:nvSpPr>
        <p:spPr>
          <a:xfrm>
            <a:off x="395536" y="3236783"/>
            <a:ext cx="8208912" cy="1477328"/>
          </a:xfrm>
          <a:prstGeom prst="rect">
            <a:avLst/>
          </a:prstGeom>
          <a:noFill/>
        </p:spPr>
        <p:txBody>
          <a:bodyPr wrap="square" rtlCol="0">
            <a:spAutoFit/>
          </a:bodyPr>
          <a:lstStyle/>
          <a:p>
            <a:r>
              <a:rPr lang="en-GB" dirty="0">
                <a:latin typeface="Maiandra GD" pitchFamily="34" charset="0"/>
              </a:rPr>
              <a:t>Calvin started from the belief that not only is every man a complete sinner but that they are incapable of coming to God and has a sinful free will that is </a:t>
            </a:r>
            <a:r>
              <a:rPr lang="en-GB" b="1" dirty="0">
                <a:latin typeface="Maiandra GD" pitchFamily="34" charset="0"/>
              </a:rPr>
              <a:t>only</a:t>
            </a:r>
            <a:r>
              <a:rPr lang="en-GB" dirty="0">
                <a:latin typeface="Maiandra GD" pitchFamily="34" charset="0"/>
              </a:rPr>
              <a:t> capable of rejecting God and choosing sin. As such, predestination must occur otherwise nobody would ever be saved and all would be damned. This led Calvin to propose that not all humans are created with the same destiny. </a:t>
            </a:r>
          </a:p>
        </p:txBody>
      </p:sp>
      <p:sp>
        <p:nvSpPr>
          <p:cNvPr id="9" name="TextBox 8"/>
          <p:cNvSpPr txBox="1"/>
          <p:nvPr/>
        </p:nvSpPr>
        <p:spPr>
          <a:xfrm>
            <a:off x="395536" y="4820959"/>
            <a:ext cx="8208912" cy="1477328"/>
          </a:xfrm>
          <a:prstGeom prst="rect">
            <a:avLst/>
          </a:prstGeom>
          <a:noFill/>
        </p:spPr>
        <p:txBody>
          <a:bodyPr wrap="square" rtlCol="0">
            <a:spAutoFit/>
          </a:bodyPr>
          <a:lstStyle/>
          <a:p>
            <a:r>
              <a:rPr lang="en-GB" dirty="0">
                <a:latin typeface="Maiandra GD" pitchFamily="34" charset="0"/>
              </a:rPr>
              <a:t>Salvation is by grace alone, not merit, God does not look into the future to see who will follow him, rather, this is predetermined before time began. Those who are saved, do what is right choose to do what is right because God made them that way; the rest are limited by their natural sinful nature and can only choose to be sinful.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dissolve">
                                      <p:cBhvr>
                                        <p:cTn id="13" dur="2000"/>
                                        <p:tgtEl>
                                          <p:spTgt spid="1945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ppt_x</p:attrName>
                                        </p:attrNameLst>
                                      </p:cBhvr>
                                      <p:tavLst>
                                        <p:tav tm="0">
                                          <p:val>
                                            <p:strVal val="#ppt_x+#ppt_w/2"/>
                                          </p:val>
                                        </p:tav>
                                        <p:tav tm="100000">
                                          <p:val>
                                            <p:strVal val="#ppt_x"/>
                                          </p:val>
                                        </p:tav>
                                      </p:tavLst>
                                    </p:anim>
                                    <p:anim calcmode="lin" valueType="num">
                                      <p:cBhvr>
                                        <p:cTn id="19" dur="2000" fill="hold"/>
                                        <p:tgtEl>
                                          <p:spTgt spid="5"/>
                                        </p:tgtEl>
                                        <p:attrNameLst>
                                          <p:attrName>ppt_y</p:attrName>
                                        </p:attrNameLst>
                                      </p:cBhvr>
                                      <p:tavLst>
                                        <p:tav tm="0">
                                          <p:val>
                                            <p:strVal val="#ppt_y"/>
                                          </p:val>
                                        </p:tav>
                                        <p:tav tm="100000">
                                          <p:val>
                                            <p:strVal val="#ppt_y"/>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teleflora.com/images/vendors/00005557/giftguides/meaning/tulip.jpg"/>
          <p:cNvPicPr>
            <a:picLocks noChangeAspect="1" noChangeArrowheads="1"/>
          </p:cNvPicPr>
          <p:nvPr/>
        </p:nvPicPr>
        <p:blipFill>
          <a:blip r:embed="rId2" cstate="print"/>
          <a:srcRect/>
          <a:stretch>
            <a:fillRect/>
          </a:stretch>
        </p:blipFill>
        <p:spPr bwMode="auto">
          <a:xfrm>
            <a:off x="6972300" y="1"/>
            <a:ext cx="2171700" cy="6858000"/>
          </a:xfrm>
          <a:prstGeom prst="rect">
            <a:avLst/>
          </a:prstGeom>
          <a:noFill/>
        </p:spPr>
      </p:pic>
      <p:sp>
        <p:nvSpPr>
          <p:cNvPr id="4" name="TextBox 3"/>
          <p:cNvSpPr txBox="1"/>
          <p:nvPr/>
        </p:nvSpPr>
        <p:spPr>
          <a:xfrm>
            <a:off x="323528" y="434047"/>
            <a:ext cx="6480720" cy="1138773"/>
          </a:xfrm>
          <a:prstGeom prst="rect">
            <a:avLst/>
          </a:prstGeom>
          <a:noFill/>
        </p:spPr>
        <p:txBody>
          <a:bodyPr wrap="square" rtlCol="0">
            <a:spAutoFit/>
          </a:bodyPr>
          <a:lstStyle/>
          <a:p>
            <a:r>
              <a:rPr lang="en-GB" sz="3600" b="1" dirty="0">
                <a:solidFill>
                  <a:srgbClr val="C00000"/>
                </a:solidFill>
                <a:effectLst>
                  <a:outerShdw blurRad="38100" dist="38100" dir="2700000" algn="tl">
                    <a:srgbClr val="000000">
                      <a:alpha val="43137"/>
                    </a:srgbClr>
                  </a:outerShdw>
                </a:effectLst>
                <a:latin typeface="Maiandra GD" pitchFamily="34" charset="0"/>
              </a:rPr>
              <a:t>T</a:t>
            </a:r>
            <a:r>
              <a:rPr lang="en-GB" sz="1600" b="1" dirty="0">
                <a:latin typeface="Maiandra GD" pitchFamily="34" charset="0"/>
              </a:rPr>
              <a:t>otal Depravity</a:t>
            </a:r>
            <a:r>
              <a:rPr lang="en-GB" sz="1600" dirty="0">
                <a:latin typeface="Maiandra GD" pitchFamily="34" charset="0"/>
              </a:rPr>
              <a:t>: This means that sin is in every part of one's being, body, mind, intellect and soul; all is spiritually dead, as such, man cannot save himself. </a:t>
            </a:r>
          </a:p>
        </p:txBody>
      </p:sp>
      <p:sp>
        <p:nvSpPr>
          <p:cNvPr id="5" name="TextBox 4"/>
          <p:cNvSpPr txBox="1"/>
          <p:nvPr/>
        </p:nvSpPr>
        <p:spPr>
          <a:xfrm>
            <a:off x="323528" y="1490125"/>
            <a:ext cx="6480720" cy="1384995"/>
          </a:xfrm>
          <a:prstGeom prst="rect">
            <a:avLst/>
          </a:prstGeom>
          <a:noFill/>
        </p:spPr>
        <p:txBody>
          <a:bodyPr wrap="square" rtlCol="0">
            <a:spAutoFit/>
          </a:bodyPr>
          <a:lstStyle/>
          <a:p>
            <a:r>
              <a:rPr lang="en-GB" sz="3600" b="1" dirty="0">
                <a:solidFill>
                  <a:srgbClr val="C00000"/>
                </a:solidFill>
                <a:effectLst>
                  <a:outerShdw blurRad="38100" dist="38100" dir="2700000" algn="tl">
                    <a:srgbClr val="000000">
                      <a:alpha val="43137"/>
                    </a:srgbClr>
                  </a:outerShdw>
                </a:effectLst>
                <a:latin typeface="Maiandra GD" pitchFamily="34" charset="0"/>
              </a:rPr>
              <a:t>U</a:t>
            </a:r>
            <a:r>
              <a:rPr lang="en-GB" sz="1600" b="1" dirty="0">
                <a:latin typeface="Maiandra GD" pitchFamily="34" charset="0"/>
              </a:rPr>
              <a:t>nconditional Election</a:t>
            </a:r>
            <a:r>
              <a:rPr lang="en-GB" sz="1600" dirty="0">
                <a:latin typeface="Maiandra GD" pitchFamily="34" charset="0"/>
              </a:rPr>
              <a:t>: God elects (chooses) to soften the hard, sin-enslaved hearts of certain individuals. He changes their hearts despite themselves not by any merit that may make their salvation otherwise conditional on their own actions.</a:t>
            </a:r>
          </a:p>
        </p:txBody>
      </p:sp>
      <p:sp>
        <p:nvSpPr>
          <p:cNvPr id="6" name="TextBox 5"/>
          <p:cNvSpPr txBox="1"/>
          <p:nvPr/>
        </p:nvSpPr>
        <p:spPr>
          <a:xfrm>
            <a:off x="323528" y="2792425"/>
            <a:ext cx="6480720" cy="1138773"/>
          </a:xfrm>
          <a:prstGeom prst="rect">
            <a:avLst/>
          </a:prstGeom>
          <a:noFill/>
        </p:spPr>
        <p:txBody>
          <a:bodyPr wrap="square" rtlCol="0">
            <a:spAutoFit/>
          </a:bodyPr>
          <a:lstStyle/>
          <a:p>
            <a:r>
              <a:rPr lang="en-GB" sz="3600" b="1" dirty="0">
                <a:solidFill>
                  <a:srgbClr val="C00000"/>
                </a:solidFill>
                <a:effectLst>
                  <a:outerShdw blurRad="38100" dist="38100" dir="2700000" algn="tl">
                    <a:srgbClr val="000000">
                      <a:alpha val="43137"/>
                    </a:srgbClr>
                  </a:outerShdw>
                </a:effectLst>
                <a:latin typeface="Maiandra GD" pitchFamily="34" charset="0"/>
              </a:rPr>
              <a:t>L</a:t>
            </a:r>
            <a:r>
              <a:rPr lang="en-GB" sz="1600" b="1" dirty="0">
                <a:latin typeface="Maiandra GD" pitchFamily="34" charset="0"/>
              </a:rPr>
              <a:t>imited Atonement</a:t>
            </a:r>
            <a:r>
              <a:rPr lang="en-GB" sz="1600" dirty="0">
                <a:latin typeface="Maiandra GD" pitchFamily="34" charset="0"/>
              </a:rPr>
              <a:t>: While Christ's blood) is infinitely intensive in its saving power and therefore unlimited in that sense, it is not infinitely extensive and is only available for the elect, and is thus limited,  </a:t>
            </a:r>
          </a:p>
        </p:txBody>
      </p:sp>
      <p:sp>
        <p:nvSpPr>
          <p:cNvPr id="7" name="TextBox 6"/>
          <p:cNvSpPr txBox="1"/>
          <p:nvPr/>
        </p:nvSpPr>
        <p:spPr>
          <a:xfrm>
            <a:off x="323528" y="3848503"/>
            <a:ext cx="6480720" cy="1384995"/>
          </a:xfrm>
          <a:prstGeom prst="rect">
            <a:avLst/>
          </a:prstGeom>
          <a:noFill/>
        </p:spPr>
        <p:txBody>
          <a:bodyPr wrap="square" rtlCol="0">
            <a:spAutoFit/>
          </a:bodyPr>
          <a:lstStyle/>
          <a:p>
            <a:r>
              <a:rPr lang="en-GB" sz="3600" b="1" dirty="0">
                <a:solidFill>
                  <a:srgbClr val="C00000"/>
                </a:solidFill>
                <a:effectLst>
                  <a:outerShdw blurRad="38100" dist="38100" dir="2700000" algn="tl">
                    <a:srgbClr val="000000">
                      <a:alpha val="43137"/>
                    </a:srgbClr>
                  </a:outerShdw>
                </a:effectLst>
                <a:latin typeface="Maiandra GD" pitchFamily="34" charset="0"/>
              </a:rPr>
              <a:t>I</a:t>
            </a:r>
            <a:r>
              <a:rPr lang="en-GB" sz="1600" b="1" dirty="0">
                <a:latin typeface="Maiandra GD" pitchFamily="34" charset="0"/>
              </a:rPr>
              <a:t>rresistible Grace</a:t>
            </a:r>
            <a:r>
              <a:rPr lang="en-GB" sz="1600" dirty="0">
                <a:latin typeface="Maiandra GD" pitchFamily="34" charset="0"/>
              </a:rPr>
              <a:t>: It is by God’s grace alone (sola </a:t>
            </a:r>
            <a:r>
              <a:rPr lang="en-GB" sz="1600" dirty="0" err="1">
                <a:latin typeface="Maiandra GD" pitchFamily="34" charset="0"/>
              </a:rPr>
              <a:t>gracia</a:t>
            </a:r>
            <a:r>
              <a:rPr lang="en-GB" sz="1600" dirty="0">
                <a:latin typeface="Maiandra GD" pitchFamily="34" charset="0"/>
              </a:rPr>
              <a:t>) that man is saved, God’s grace is sufficient and man cannot add anything of merit to it (e.g. cooperation). Furthermore, those elected, cannot help but respond positively to God’s salvation.</a:t>
            </a:r>
          </a:p>
        </p:txBody>
      </p:sp>
      <p:sp>
        <p:nvSpPr>
          <p:cNvPr id="8" name="TextBox 7"/>
          <p:cNvSpPr txBox="1"/>
          <p:nvPr/>
        </p:nvSpPr>
        <p:spPr>
          <a:xfrm>
            <a:off x="323528" y="5150802"/>
            <a:ext cx="6480720" cy="1446550"/>
          </a:xfrm>
          <a:prstGeom prst="rect">
            <a:avLst/>
          </a:prstGeom>
          <a:noFill/>
        </p:spPr>
        <p:txBody>
          <a:bodyPr wrap="square" rtlCol="0">
            <a:spAutoFit/>
          </a:bodyPr>
          <a:lstStyle/>
          <a:p>
            <a:r>
              <a:rPr lang="en-GB" sz="4000" b="1" dirty="0">
                <a:solidFill>
                  <a:srgbClr val="C00000"/>
                </a:solidFill>
                <a:effectLst>
                  <a:outerShdw blurRad="38100" dist="38100" dir="2700000" algn="tl">
                    <a:srgbClr val="000000">
                      <a:alpha val="43137"/>
                    </a:srgbClr>
                  </a:outerShdw>
                </a:effectLst>
                <a:latin typeface="Maiandra GD" pitchFamily="34" charset="0"/>
              </a:rPr>
              <a:t>P</a:t>
            </a:r>
            <a:r>
              <a:rPr lang="en-GB" b="1" dirty="0">
                <a:latin typeface="Maiandra GD" pitchFamily="34" charset="0"/>
              </a:rPr>
              <a:t>erseverance of the Saints:</a:t>
            </a:r>
            <a:r>
              <a:rPr lang="en-GB" dirty="0">
                <a:latin typeface="Maiandra GD" pitchFamily="34" charset="0"/>
              </a:rPr>
              <a:t> </a:t>
            </a:r>
            <a:r>
              <a:rPr lang="en-GB" sz="1600" dirty="0">
                <a:latin typeface="Maiandra GD" pitchFamily="34" charset="0"/>
              </a:rPr>
              <a:t>God will sustain the faith of the believer, that saving relationship with Christ, causing them, by His grace, to persevere in faith. Those who do not persevere in the faith, were never truly part of the elect in the first place. </a:t>
            </a:r>
          </a:p>
        </p:txBody>
      </p:sp>
      <p:sp>
        <p:nvSpPr>
          <p:cNvPr id="9" name="Rectangle 8"/>
          <p:cNvSpPr/>
          <p:nvPr/>
        </p:nvSpPr>
        <p:spPr>
          <a:xfrm>
            <a:off x="395536" y="116632"/>
            <a:ext cx="4572000" cy="400110"/>
          </a:xfrm>
          <a:prstGeom prst="rect">
            <a:avLst/>
          </a:prstGeom>
        </p:spPr>
        <p:txBody>
          <a:bodyPr>
            <a:spAutoFit/>
          </a:bodyPr>
          <a:lstStyle/>
          <a:p>
            <a:r>
              <a:rPr lang="en-GB" sz="2000" b="1" dirty="0"/>
              <a:t>Calvin’s concept of predestination:</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4" fill="hold" nodeType="after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2000" fill="hold"/>
                                        <p:tgtEl>
                                          <p:spTgt spid="21506"/>
                                        </p:tgtEl>
                                        <p:attrNameLst>
                                          <p:attrName>ppt_x</p:attrName>
                                        </p:attrNameLst>
                                      </p:cBhvr>
                                      <p:tavLst>
                                        <p:tav tm="0">
                                          <p:val>
                                            <p:strVal val="#ppt_x"/>
                                          </p:val>
                                        </p:tav>
                                        <p:tav tm="100000">
                                          <p:val>
                                            <p:strVal val="#ppt_x"/>
                                          </p:val>
                                        </p:tav>
                                      </p:tavLst>
                                    </p:anim>
                                    <p:anim calcmode="lin" valueType="num">
                                      <p:cBhvr>
                                        <p:cTn id="13" dur="2000" fill="hold"/>
                                        <p:tgtEl>
                                          <p:spTgt spid="21506"/>
                                        </p:tgtEl>
                                        <p:attrNameLst>
                                          <p:attrName>ppt_y</p:attrName>
                                        </p:attrNameLst>
                                      </p:cBhvr>
                                      <p:tavLst>
                                        <p:tav tm="0">
                                          <p:val>
                                            <p:strVal val="#ppt_y+#ppt_h/2"/>
                                          </p:val>
                                        </p:tav>
                                        <p:tav tm="100000">
                                          <p:val>
                                            <p:strVal val="#ppt_y"/>
                                          </p:val>
                                        </p:tav>
                                      </p:tavLst>
                                    </p:anim>
                                    <p:anim calcmode="lin" valueType="num">
                                      <p:cBhvr>
                                        <p:cTn id="14" dur="2000" fill="hold"/>
                                        <p:tgtEl>
                                          <p:spTgt spid="21506"/>
                                        </p:tgtEl>
                                        <p:attrNameLst>
                                          <p:attrName>ppt_w</p:attrName>
                                        </p:attrNameLst>
                                      </p:cBhvr>
                                      <p:tavLst>
                                        <p:tav tm="0">
                                          <p:val>
                                            <p:strVal val="#ppt_w"/>
                                          </p:val>
                                        </p:tav>
                                        <p:tav tm="100000">
                                          <p:val>
                                            <p:strVal val="#ppt_w"/>
                                          </p:val>
                                        </p:tav>
                                      </p:tavLst>
                                    </p:anim>
                                    <p:anim calcmode="lin" valueType="num">
                                      <p:cBhvr>
                                        <p:cTn id="15" dur="20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1460</Words>
  <Application>Microsoft Office PowerPoint</Application>
  <PresentationFormat>On-screen Show (4:3)</PresentationFormat>
  <Paragraphs>62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Maiandra GD</vt:lpstr>
      <vt:lpstr>Calibri</vt:lpstr>
      <vt:lpstr>Segoe Print</vt:lpstr>
      <vt:lpstr>Jester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Phallen</dc:creator>
  <cp:lastModifiedBy>WJEC</cp:lastModifiedBy>
  <cp:revision>20</cp:revision>
  <dcterms:created xsi:type="dcterms:W3CDTF">2013-11-10T11:27:39Z</dcterms:created>
  <dcterms:modified xsi:type="dcterms:W3CDTF">2017-04-21T10:29:22Z</dcterms:modified>
</cp:coreProperties>
</file>