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72" r:id="rId14"/>
    <p:sldId id="271" r:id="rId15"/>
    <p:sldId id="270" r:id="rId16"/>
    <p:sldId id="269" r:id="rId17"/>
    <p:sldId id="268" r:id="rId18"/>
    <p:sldId id="275" r:id="rId19"/>
    <p:sldId id="274" r:id="rId20"/>
    <p:sldId id="27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78820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756933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074856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B60ADE7-81D5-4703-AEB6-8A2D1D66C20E}" type="datetimeFigureOut">
              <a:rPr lang="en-GB" smtClean="0"/>
              <a:t>05/06/2019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34295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B60ADE7-81D5-4703-AEB6-8A2D1D66C20E}" type="datetimeFigureOut">
              <a:rPr lang="en-GB" smtClean="0"/>
              <a:t>05/06/2019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8945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B60ADE7-81D5-4703-AEB6-8A2D1D66C20E}" type="datetimeFigureOut">
              <a:rPr lang="en-GB" smtClean="0"/>
              <a:t>05/06/2019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476518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B60ADE7-81D5-4703-AEB6-8A2D1D66C20E}" type="datetimeFigureOut">
              <a:rPr lang="en-GB" smtClean="0"/>
              <a:t>05/06/2019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31500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B60ADE7-81D5-4703-AEB6-8A2D1D66C20E}" type="datetimeFigureOut">
              <a:rPr lang="en-GB" smtClean="0"/>
              <a:t>05/06/2019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131079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0ADE7-81D5-4703-AEB6-8A2D1D66C20E}" type="datetimeFigureOut">
              <a:rPr lang="en-GB" smtClean="0"/>
              <a:t>05/06/2019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830402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0ADE7-81D5-4703-AEB6-8A2D1D66C20E}" type="datetimeFigureOut">
              <a:rPr lang="en-GB" smtClean="0"/>
              <a:t>05/06/2019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18646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B60ADE7-81D5-4703-AEB6-8A2D1D66C20E}" type="datetimeFigureOut">
              <a:rPr lang="en-GB" smtClean="0"/>
              <a:t>05/06/2019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AA0BC2A-F660-4A37-8F6F-8638503A7FA0}" type="slidenum">
              <a:rPr lang="en-GB" smtClean="0"/>
              <a:t>‹#›</a:t>
            </a:fld>
            <a:endParaRPr lang="en-GB"/>
          </a:p>
        </p:txBody>
      </p:sp>
    </p:spTree>
    <p:extLst>
      <p:ext uri="{BB962C8B-B14F-4D97-AF65-F5344CB8AC3E}">
        <p14:creationId xmlns:p14="http://schemas.microsoft.com/office/powerpoint/2010/main" val="2139321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0ADE7-81D5-4703-AEB6-8A2D1D66C20E}" type="datetimeFigureOut">
              <a:rPr lang="en-GB" smtClean="0"/>
              <a:t>05/06/2019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0BC2A-F660-4A37-8F6F-8638503A7FA0}" type="slidenum">
              <a:rPr lang="en-GB" smtClean="0"/>
              <a:t>‹#›</a:t>
            </a:fld>
            <a:endParaRPr lang="en-GB"/>
          </a:p>
        </p:txBody>
      </p:sp>
    </p:spTree>
    <p:extLst>
      <p:ext uri="{BB962C8B-B14F-4D97-AF65-F5344CB8AC3E}">
        <p14:creationId xmlns:p14="http://schemas.microsoft.com/office/powerpoint/2010/main" val="6003066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1870219"/>
          </a:xfrm>
          <a:solidFill>
            <a:srgbClr val="FFFF00"/>
          </a:solidFill>
        </p:spPr>
        <p:txBody>
          <a:bodyPr>
            <a:noAutofit/>
          </a:bodyPr>
          <a:lstStyle/>
          <a:p>
            <a:r>
              <a:rPr lang="en-GB" sz="13800" dirty="0" smtClean="0">
                <a:latin typeface="Arial Rounded MT Bold" panose="020F0704030504030204" pitchFamily="34" charset="0"/>
              </a:rPr>
              <a:t>T3:</a:t>
            </a:r>
            <a:endParaRPr lang="en-GB" sz="13800" dirty="0">
              <a:latin typeface="Arial Rounded MT Bold" panose="020F0704030504030204" pitchFamily="34" charset="0"/>
            </a:endParaRPr>
          </a:p>
        </p:txBody>
      </p:sp>
      <p:sp>
        <p:nvSpPr>
          <p:cNvPr id="3" name="Subtitle 2"/>
          <p:cNvSpPr>
            <a:spLocks noGrp="1"/>
          </p:cNvSpPr>
          <p:nvPr>
            <p:ph type="subTitle" idx="1"/>
          </p:nvPr>
        </p:nvSpPr>
        <p:spPr>
          <a:solidFill>
            <a:schemeClr val="accent4">
              <a:lumMod val="60000"/>
              <a:lumOff val="40000"/>
            </a:schemeClr>
          </a:solidFill>
        </p:spPr>
        <p:txBody>
          <a:bodyPr>
            <a:normAutofit lnSpcReduction="10000"/>
          </a:bodyPr>
          <a:lstStyle/>
          <a:p>
            <a:r>
              <a:rPr lang="en-GB" sz="4000" dirty="0">
                <a:latin typeface="Arial Rounded MT Bold" panose="020F0704030504030204" pitchFamily="34" charset="0"/>
              </a:rPr>
              <a:t>B</a:t>
            </a:r>
            <a:r>
              <a:rPr lang="en-GB" sz="4000" dirty="0" smtClean="0">
                <a:latin typeface="Arial Rounded MT Bold" panose="020F0704030504030204" pitchFamily="34" charset="0"/>
              </a:rPr>
              <a:t>: Religious responses to the problem of evil: Augustinian type theodicy </a:t>
            </a:r>
            <a:endParaRPr lang="en-GB" sz="4000" dirty="0"/>
          </a:p>
        </p:txBody>
      </p:sp>
    </p:spTree>
    <p:extLst>
      <p:ext uri="{BB962C8B-B14F-4D97-AF65-F5344CB8AC3E}">
        <p14:creationId xmlns:p14="http://schemas.microsoft.com/office/powerpoint/2010/main" val="8013088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normAutofit fontScale="90000"/>
          </a:bodyPr>
          <a:lstStyle/>
          <a:p>
            <a:r>
              <a:rPr lang="en-GB" dirty="0" smtClean="0">
                <a:latin typeface="Arial Rounded MT Bold" panose="020F0704030504030204" pitchFamily="34" charset="0"/>
              </a:rPr>
              <a:t>A02: Whether Augustinian type theodicies are relevant in the 21t Century.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normAutofit lnSpcReduction="10000"/>
          </a:bodyPr>
          <a:lstStyle/>
          <a:p>
            <a:r>
              <a:rPr lang="en-GB" dirty="0" smtClean="0">
                <a:latin typeface="Arial Rounded MT Bold" panose="020F0704030504030204" pitchFamily="34" charset="0"/>
              </a:rPr>
              <a:t>The Fall ? The Atonement? Did they occur? Does this fit in a modern scientific world?</a:t>
            </a:r>
          </a:p>
          <a:p>
            <a:r>
              <a:rPr lang="en-GB" dirty="0" smtClean="0">
                <a:latin typeface="Arial Rounded MT Bold" panose="020F0704030504030204" pitchFamily="34" charset="0"/>
              </a:rPr>
              <a:t>We are created by God and are free-willed agents, are we programmed by God? The evolution theory is difficult to grasp – science.</a:t>
            </a:r>
          </a:p>
          <a:p>
            <a:r>
              <a:rPr lang="en-GB" dirty="0" smtClean="0">
                <a:latin typeface="Arial Rounded MT Bold" panose="020F0704030504030204" pitchFamily="34" charset="0"/>
              </a:rPr>
              <a:t>Angels? The fallen angel/serpent is the catalyst for the fall, yet there is no empirical evidence for such creatures. </a:t>
            </a:r>
          </a:p>
          <a:p>
            <a:r>
              <a:rPr lang="en-GB" dirty="0" smtClean="0">
                <a:latin typeface="Arial Rounded MT Bold" panose="020F0704030504030204" pitchFamily="34" charset="0"/>
              </a:rPr>
              <a:t>Evil as a privation depends on a perfect world and absence of goodness.  Salvation human beings acceptance sacrifice of Jesus is a comfort. But those outside the faith – are they promised salvation?</a:t>
            </a:r>
            <a:endParaRPr lang="en-GB" dirty="0">
              <a:latin typeface="Arial Rounded MT Bold" panose="020F0704030504030204" pitchFamily="34" charset="0"/>
            </a:endParaRPr>
          </a:p>
        </p:txBody>
      </p:sp>
    </p:spTree>
    <p:extLst>
      <p:ext uri="{BB962C8B-B14F-4D97-AF65-F5344CB8AC3E}">
        <p14:creationId xmlns:p14="http://schemas.microsoft.com/office/powerpoint/2010/main" val="1649661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8545"/>
            <a:ext cx="10515600" cy="1552143"/>
          </a:xfrm>
          <a:solidFill>
            <a:srgbClr val="00B0F0"/>
          </a:solidFill>
        </p:spPr>
        <p:txBody>
          <a:bodyPr>
            <a:normAutofit fontScale="90000"/>
          </a:bodyPr>
          <a:lstStyle/>
          <a:p>
            <a:r>
              <a:rPr lang="en-GB" dirty="0" smtClean="0">
                <a:latin typeface="Arial Rounded MT Bold" panose="020F0704030504030204" pitchFamily="34" charset="0"/>
              </a:rPr>
              <a:t>A02: The extent to which Augustine theodicy succeeds as a defence of the God of classical theism. </a:t>
            </a:r>
            <a:endParaRPr lang="en-GB" dirty="0">
              <a:latin typeface="Arial Rounded MT Bold" panose="020F0704030504030204" pitchFamily="34" charset="0"/>
            </a:endParaRPr>
          </a:p>
        </p:txBody>
      </p:sp>
      <p:sp>
        <p:nvSpPr>
          <p:cNvPr id="3" name="Content Placeholder 2"/>
          <p:cNvSpPr>
            <a:spLocks noGrp="1"/>
          </p:cNvSpPr>
          <p:nvPr>
            <p:ph sz="half" idx="1"/>
          </p:nvPr>
        </p:nvSpPr>
        <p:spPr>
          <a:solidFill>
            <a:srgbClr val="FFFF00"/>
          </a:solidFill>
        </p:spPr>
        <p:txBody>
          <a:bodyPr/>
          <a:lstStyle/>
          <a:p>
            <a:r>
              <a:rPr lang="en-GB" dirty="0" smtClean="0">
                <a:latin typeface="Arial Rounded MT Bold" panose="020F0704030504030204" pitchFamily="34" charset="0"/>
              </a:rPr>
              <a:t>Blindness Is the lack of privation , a lack of something undermines God’s creation. </a:t>
            </a:r>
          </a:p>
          <a:p>
            <a:r>
              <a:rPr lang="en-GB" dirty="0" smtClean="0">
                <a:latin typeface="Arial Rounded MT Bold" panose="020F0704030504030204" pitchFamily="34" charset="0"/>
              </a:rPr>
              <a:t>Difficult to accept that we have inherited Adam’s sin- genetics </a:t>
            </a:r>
          </a:p>
          <a:p>
            <a:r>
              <a:rPr lang="en-GB" dirty="0" smtClean="0">
                <a:latin typeface="Arial Rounded MT Bold" panose="020F0704030504030204" pitchFamily="34" charset="0"/>
              </a:rPr>
              <a:t>Salvation through Christ- What about secular views?</a:t>
            </a:r>
            <a:endParaRPr lang="en-GB" dirty="0">
              <a:latin typeface="Arial Rounded MT Bold" panose="020F0704030504030204" pitchFamily="34" charset="0"/>
            </a:endParaRPr>
          </a:p>
        </p:txBody>
      </p:sp>
      <p:sp>
        <p:nvSpPr>
          <p:cNvPr id="4" name="Content Placeholder 3"/>
          <p:cNvSpPr>
            <a:spLocks noGrp="1"/>
          </p:cNvSpPr>
          <p:nvPr>
            <p:ph sz="half" idx="2"/>
          </p:nvPr>
        </p:nvSpPr>
        <p:spPr>
          <a:solidFill>
            <a:srgbClr val="FFC000"/>
          </a:solidFill>
        </p:spPr>
        <p:txBody>
          <a:bodyPr/>
          <a:lstStyle/>
          <a:p>
            <a:r>
              <a:rPr lang="en-GB" dirty="0" smtClean="0">
                <a:latin typeface="Arial Rounded MT Bold" panose="020F0704030504030204" pitchFamily="34" charset="0"/>
              </a:rPr>
              <a:t>But it was not God’s fault that free-will of humans that they turned their back to God</a:t>
            </a:r>
          </a:p>
          <a:p>
            <a:r>
              <a:rPr lang="en-GB" dirty="0" smtClean="0">
                <a:latin typeface="Arial Rounded MT Bold" panose="020F0704030504030204" pitchFamily="34" charset="0"/>
              </a:rPr>
              <a:t>Genesis demonstrates need evil and suffering , given just desserts. </a:t>
            </a:r>
          </a:p>
          <a:p>
            <a:endParaRPr lang="en-GB" dirty="0" smtClean="0">
              <a:latin typeface="Arial Rounded MT Bold" panose="020F0704030504030204" pitchFamily="34" charset="0"/>
            </a:endParaRP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4822173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solidFill>
            <a:schemeClr val="accent4">
              <a:lumMod val="20000"/>
              <a:lumOff val="80000"/>
            </a:schemeClr>
          </a:solidFill>
        </p:spPr>
        <p:txBody>
          <a:bodyPr>
            <a:normAutofit lnSpcReduction="10000"/>
          </a:bodyPr>
          <a:lstStyle/>
          <a:p>
            <a:pPr marL="0" indent="0" algn="ctr">
              <a:buNone/>
            </a:pPr>
            <a:r>
              <a:rPr lang="en-GB" sz="8000" dirty="0" smtClean="0">
                <a:latin typeface="Arial Rounded MT Bold" panose="020F0704030504030204" pitchFamily="34" charset="0"/>
              </a:rPr>
              <a:t>Augustinian type theodicies are entirely irrelevant in the 21</a:t>
            </a:r>
            <a:r>
              <a:rPr lang="en-GB" sz="8000" baseline="30000" dirty="0" smtClean="0">
                <a:latin typeface="Arial Rounded MT Bold" panose="020F0704030504030204" pitchFamily="34" charset="0"/>
              </a:rPr>
              <a:t>st</a:t>
            </a:r>
            <a:r>
              <a:rPr lang="en-GB" sz="8000" dirty="0" smtClean="0">
                <a:latin typeface="Arial Rounded MT Bold" panose="020F0704030504030204" pitchFamily="34" charset="0"/>
              </a:rPr>
              <a:t> Century.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731247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normAutofit fontScale="92500"/>
          </a:bodyPr>
          <a:lstStyle/>
          <a:p>
            <a:pPr marL="0" indent="0" algn="ctr">
              <a:buNone/>
            </a:pPr>
            <a:r>
              <a:rPr lang="en-GB" sz="7200" dirty="0" smtClean="0">
                <a:latin typeface="Arial Rounded MT Bold" panose="020F0704030504030204" pitchFamily="34" charset="0"/>
              </a:rPr>
              <a:t>If the book of Genesis is not reliable then neither are Augustinian type theodicies </a:t>
            </a:r>
          </a:p>
          <a:p>
            <a:endParaRPr lang="en-GB" dirty="0"/>
          </a:p>
        </p:txBody>
      </p:sp>
    </p:spTree>
    <p:extLst>
      <p:ext uri="{BB962C8B-B14F-4D97-AF65-F5344CB8AC3E}">
        <p14:creationId xmlns:p14="http://schemas.microsoft.com/office/powerpoint/2010/main" val="3132420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6600" dirty="0" smtClean="0">
                <a:latin typeface="Arial Rounded MT Bold" panose="020F0704030504030204" pitchFamily="34" charset="0"/>
              </a:rPr>
              <a:t>A belief in free will is essential for Augustinian type theodicies to be considered relevant </a:t>
            </a:r>
          </a:p>
          <a:p>
            <a:endParaRPr lang="en-GB" dirty="0"/>
          </a:p>
        </p:txBody>
      </p:sp>
    </p:spTree>
    <p:extLst>
      <p:ext uri="{BB962C8B-B14F-4D97-AF65-F5344CB8AC3E}">
        <p14:creationId xmlns:p14="http://schemas.microsoft.com/office/powerpoint/2010/main" val="1017885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40000"/>
              <a:lumOff val="60000"/>
            </a:schemeClr>
          </a:solidFill>
        </p:spPr>
        <p:txBody>
          <a:bodyPr>
            <a:normAutofit/>
          </a:bodyPr>
          <a:lstStyle/>
          <a:p>
            <a:pPr marL="0" indent="0" algn="ctr">
              <a:buNone/>
            </a:pPr>
            <a:r>
              <a:rPr lang="en-GB" sz="7200" dirty="0" smtClean="0">
                <a:latin typeface="Arial Rounded MT Bold" panose="020F0704030504030204" pitchFamily="34" charset="0"/>
              </a:rPr>
              <a:t>Science undermines the relevance of Augustinian type theodicies</a:t>
            </a:r>
          </a:p>
        </p:txBody>
      </p:sp>
    </p:spTree>
    <p:extLst>
      <p:ext uri="{BB962C8B-B14F-4D97-AF65-F5344CB8AC3E}">
        <p14:creationId xmlns:p14="http://schemas.microsoft.com/office/powerpoint/2010/main" val="4026995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Augustinian type theodicies are only relevant for Christian believers </a:t>
            </a:r>
          </a:p>
          <a:p>
            <a:endParaRPr lang="en-GB" dirty="0"/>
          </a:p>
        </p:txBody>
      </p:sp>
    </p:spTree>
    <p:extLst>
      <p:ext uri="{BB962C8B-B14F-4D97-AF65-F5344CB8AC3E}">
        <p14:creationId xmlns:p14="http://schemas.microsoft.com/office/powerpoint/2010/main" val="26948096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Augustinian theodicy is successful if the Book of Genesis is accepted as fact.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370459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The contradictions within the Augustinian theodicy are what weaken it most</a:t>
            </a:r>
          </a:p>
          <a:p>
            <a:endParaRPr lang="en-GB" dirty="0"/>
          </a:p>
        </p:txBody>
      </p:sp>
    </p:spTree>
    <p:extLst>
      <p:ext uri="{BB962C8B-B14F-4D97-AF65-F5344CB8AC3E}">
        <p14:creationId xmlns:p14="http://schemas.microsoft.com/office/powerpoint/2010/main" val="3179348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8800" dirty="0" smtClean="0">
                <a:latin typeface="Arial Rounded MT Bold" panose="020F0704030504030204" pitchFamily="34" charset="0"/>
              </a:rPr>
              <a:t>It is impossible to defend God of Classical Theism </a:t>
            </a:r>
          </a:p>
          <a:p>
            <a:endParaRPr lang="en-GB" dirty="0"/>
          </a:p>
        </p:txBody>
      </p:sp>
    </p:spTree>
    <p:extLst>
      <p:ext uri="{BB962C8B-B14F-4D97-AF65-F5344CB8AC3E}">
        <p14:creationId xmlns:p14="http://schemas.microsoft.com/office/powerpoint/2010/main" val="3639856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9309" y="110837"/>
            <a:ext cx="11822546" cy="1579852"/>
          </a:xfrm>
          <a:solidFill>
            <a:srgbClr val="FFFF00"/>
          </a:solidFill>
        </p:spPr>
        <p:txBody>
          <a:bodyPr>
            <a:normAutofit fontScale="90000"/>
          </a:bodyPr>
          <a:lstStyle/>
          <a:p>
            <a:r>
              <a:rPr lang="en-GB" dirty="0" smtClean="0">
                <a:latin typeface="Arial Rounded MT Bold" panose="020F0704030504030204" pitchFamily="34" charset="0"/>
              </a:rPr>
              <a:t>Augustine was obsessed with the problem of evil-Evil as a consequence of sin: </a:t>
            </a:r>
            <a:br>
              <a:rPr lang="en-GB" dirty="0" smtClean="0">
                <a:latin typeface="Arial Rounded MT Bold" panose="020F0704030504030204" pitchFamily="34" charset="0"/>
              </a:rPr>
            </a:br>
            <a:r>
              <a:rPr lang="en-GB" dirty="0" smtClean="0">
                <a:latin typeface="Arial Rounded MT Bold" panose="020F0704030504030204" pitchFamily="34" charset="0"/>
              </a:rPr>
              <a:t> </a:t>
            </a:r>
            <a:endParaRPr lang="en-GB" dirty="0">
              <a:latin typeface="Arial Rounded MT Bold" panose="020F0704030504030204" pitchFamily="34" charset="0"/>
            </a:endParaRPr>
          </a:p>
        </p:txBody>
      </p:sp>
      <p:sp>
        <p:nvSpPr>
          <p:cNvPr id="5" name="Content Placeholder 4"/>
          <p:cNvSpPr>
            <a:spLocks noGrp="1"/>
          </p:cNvSpPr>
          <p:nvPr>
            <p:ph idx="1"/>
          </p:nvPr>
        </p:nvSpPr>
        <p:spPr>
          <a:xfrm>
            <a:off x="267855" y="1825625"/>
            <a:ext cx="11600872" cy="4741430"/>
          </a:xfrm>
          <a:solidFill>
            <a:schemeClr val="accent1">
              <a:lumMod val="60000"/>
              <a:lumOff val="40000"/>
            </a:schemeClr>
          </a:solidFill>
        </p:spPr>
        <p:txBody>
          <a:bodyPr>
            <a:noAutofit/>
          </a:bodyPr>
          <a:lstStyle/>
          <a:p>
            <a:r>
              <a:rPr lang="en-GB" sz="3200" dirty="0" smtClean="0">
                <a:latin typeface="Arial Rounded MT Bold" panose="020F0704030504030204" pitchFamily="34" charset="0"/>
              </a:rPr>
              <a:t>God’s creation was free from sin. It did not exist before the son of Angels/Humans (They misused their free will). What God called into existence </a:t>
            </a:r>
            <a:r>
              <a:rPr lang="en-GB" sz="3200" b="1" i="1" dirty="0" smtClean="0">
                <a:latin typeface="Arial Rounded MT Bold" panose="020F0704030504030204" pitchFamily="34" charset="0"/>
              </a:rPr>
              <a:t>Ex Nihilo </a:t>
            </a:r>
            <a:r>
              <a:rPr lang="en-GB" sz="3200" dirty="0" smtClean="0">
                <a:latin typeface="Arial Rounded MT Bold" panose="020F0704030504030204" pitchFamily="34" charset="0"/>
              </a:rPr>
              <a:t>and through decay we will lapse into nothingness. Humans/Angels are part of the created order and are subjected to change and therefore have the capability to turn away from God, however why Human/Angels do turn away from God is a mystery. </a:t>
            </a:r>
          </a:p>
          <a:p>
            <a:r>
              <a:rPr lang="en-GB" sz="3200" dirty="0" smtClean="0">
                <a:latin typeface="Arial Rounded MT Bold" panose="020F0704030504030204" pitchFamily="34" charset="0"/>
              </a:rPr>
              <a:t>Gift of free will = moral responsibility, humans are responsible for sin , not God.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27715354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solidFill>
            <a:schemeClr val="accent4">
              <a:lumMod val="20000"/>
              <a:lumOff val="80000"/>
            </a:schemeClr>
          </a:solidFill>
        </p:spPr>
        <p:txBody>
          <a:bodyPr/>
          <a:lstStyle/>
          <a:p>
            <a:pPr marL="0" indent="0" algn="ctr">
              <a:buNone/>
            </a:pPr>
            <a:r>
              <a:rPr lang="en-GB" sz="7200" dirty="0" smtClean="0">
                <a:latin typeface="Arial Rounded MT Bold" panose="020F0704030504030204" pitchFamily="34" charset="0"/>
              </a:rPr>
              <a:t>Only Christians can make sense of the defence offered by the Augustinian theodicy </a:t>
            </a:r>
          </a:p>
          <a:p>
            <a:endParaRPr lang="en-GB" dirty="0"/>
          </a:p>
        </p:txBody>
      </p:sp>
    </p:spTree>
    <p:extLst>
      <p:ext uri="{BB962C8B-B14F-4D97-AF65-F5344CB8AC3E}">
        <p14:creationId xmlns:p14="http://schemas.microsoft.com/office/powerpoint/2010/main" val="374636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pPr algn="ctr"/>
            <a:r>
              <a:rPr lang="en-GB" dirty="0" smtClean="0">
                <a:latin typeface="Arial Rounded MT Bold" panose="020F0704030504030204" pitchFamily="34" charset="0"/>
              </a:rPr>
              <a:t>Evil as a privation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chemeClr val="accent2">
              <a:lumMod val="20000"/>
              <a:lumOff val="80000"/>
            </a:schemeClr>
          </a:solidFill>
        </p:spPr>
        <p:txBody>
          <a:bodyPr/>
          <a:lstStyle/>
          <a:p>
            <a:r>
              <a:rPr lang="en-GB" dirty="0" smtClean="0">
                <a:latin typeface="Arial Rounded MT Bold" panose="020F0704030504030204" pitchFamily="34" charset="0"/>
              </a:rPr>
              <a:t>Evil is not part of the created order or from God (God is benevolent)</a:t>
            </a:r>
          </a:p>
          <a:p>
            <a:r>
              <a:rPr lang="en-GB" dirty="0" smtClean="0">
                <a:latin typeface="Arial Rounded MT Bold" panose="020F0704030504030204" pitchFamily="34" charset="0"/>
              </a:rPr>
              <a:t>Evil is an absence/privation of God’s created order. For example when Humans/Angels turn away from God that is evil. </a:t>
            </a:r>
          </a:p>
          <a:p>
            <a:r>
              <a:rPr lang="en-GB" dirty="0" smtClean="0">
                <a:latin typeface="Arial Rounded MT Bold" panose="020F0704030504030204" pitchFamily="34" charset="0"/>
              </a:rPr>
              <a:t>God made everything good but everything has the capacity to be corrupted/subject to change. Evil is when </a:t>
            </a:r>
            <a:r>
              <a:rPr lang="en-GB" smtClean="0">
                <a:latin typeface="Arial Rounded MT Bold" panose="020F0704030504030204" pitchFamily="34" charset="0"/>
              </a:rPr>
              <a:t>they </a:t>
            </a:r>
            <a:r>
              <a:rPr lang="en-GB" smtClean="0">
                <a:latin typeface="Arial Rounded MT Bold" panose="020F0704030504030204" pitchFamily="34" charset="0"/>
              </a:rPr>
              <a:t>lose </a:t>
            </a:r>
            <a:r>
              <a:rPr lang="en-GB" dirty="0" smtClean="0">
                <a:latin typeface="Arial Rounded MT Bold" panose="020F0704030504030204" pitchFamily="34" charset="0"/>
              </a:rPr>
              <a:t>their goodness (evil=privation)</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3769706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latin typeface="Arial Rounded MT Bold" panose="020F0704030504030204" pitchFamily="34" charset="0"/>
              </a:rPr>
              <a:t>The fall of Human beings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lstStyle/>
          <a:p>
            <a:r>
              <a:rPr lang="en-GB" dirty="0" smtClean="0">
                <a:latin typeface="Arial Rounded MT Bold" panose="020F0704030504030204" pitchFamily="34" charset="0"/>
              </a:rPr>
              <a:t>Humans descended from Adam, humans share Adam’s guilt and sin. We suffer ‘moral evil’ and is human kind’s fault. </a:t>
            </a:r>
          </a:p>
          <a:p>
            <a:r>
              <a:rPr lang="en-GB" dirty="0" smtClean="0">
                <a:latin typeface="Arial Rounded MT Bold" panose="020F0704030504030204" pitchFamily="34" charset="0"/>
              </a:rPr>
              <a:t>The suffering that human beings face ‘natural evil’ is a direct result of the absence of good and turning away from God. </a:t>
            </a:r>
          </a:p>
          <a:p>
            <a:r>
              <a:rPr lang="en-GB" dirty="0" smtClean="0">
                <a:latin typeface="Arial Rounded MT Bold" panose="020F0704030504030204" pitchFamily="34" charset="0"/>
              </a:rPr>
              <a:t>So why did God create a world where humans sin?</a:t>
            </a:r>
          </a:p>
          <a:p>
            <a:r>
              <a:rPr lang="en-GB" dirty="0" smtClean="0">
                <a:latin typeface="Arial Rounded MT Bold" panose="020F0704030504030204" pitchFamily="34" charset="0"/>
              </a:rPr>
              <a:t>Augustine ‘God judged it to be better to bring good out of evil , than to not permit any evil to exist’ </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1130057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0F0"/>
          </a:solidFill>
        </p:spPr>
        <p:txBody>
          <a:bodyPr/>
          <a:lstStyle/>
          <a:p>
            <a:r>
              <a:rPr lang="en-GB" dirty="0" smtClean="0">
                <a:latin typeface="Arial Rounded MT Bold" panose="020F0704030504030204" pitchFamily="34" charset="0"/>
              </a:rPr>
              <a:t>The Cross overcomes evil, soul-deciding </a:t>
            </a:r>
            <a:endParaRPr lang="en-GB" dirty="0">
              <a:latin typeface="Arial Rounded MT Bold" panose="020F0704030504030204" pitchFamily="34" charset="0"/>
            </a:endParaRPr>
          </a:p>
        </p:txBody>
      </p:sp>
      <p:sp>
        <p:nvSpPr>
          <p:cNvPr id="3" name="Content Placeholder 2"/>
          <p:cNvSpPr>
            <a:spLocks noGrp="1"/>
          </p:cNvSpPr>
          <p:nvPr>
            <p:ph idx="1"/>
          </p:nvPr>
        </p:nvSpPr>
        <p:spPr>
          <a:solidFill>
            <a:srgbClr val="FFFF00"/>
          </a:solidFill>
        </p:spPr>
        <p:txBody>
          <a:bodyPr/>
          <a:lstStyle/>
          <a:p>
            <a:r>
              <a:rPr lang="en-GB" dirty="0" smtClean="0">
                <a:latin typeface="Arial Rounded MT Bold" panose="020F0704030504030204" pitchFamily="34" charset="0"/>
              </a:rPr>
              <a:t>Christians refer to the happy mistake (Felix Culpa), were it not for the vents of Adam and Eve then God never would have sent Jesus. Those who accept Jesus are reunited with God in Heaven, regarded as a soul-deciding theodicy. There is a chance with humanity to seek redemption through Christ, it demonstrates that God is merciful but also underlines his justice.  </a:t>
            </a:r>
            <a:endParaRPr lang="en-GB" dirty="0">
              <a:latin typeface="Arial Rounded MT Bold" panose="020F0704030504030204" pitchFamily="34" charset="0"/>
            </a:endParaRPr>
          </a:p>
        </p:txBody>
      </p:sp>
    </p:spTree>
    <p:extLst>
      <p:ext uri="{BB962C8B-B14F-4D97-AF65-F5344CB8AC3E}">
        <p14:creationId xmlns:p14="http://schemas.microsoft.com/office/powerpoint/2010/main" val="15042478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892" y="0"/>
            <a:ext cx="12265891" cy="951345"/>
          </a:xfrm>
          <a:solidFill>
            <a:srgbClr val="FFFF00"/>
          </a:solidFill>
        </p:spPr>
        <p:txBody>
          <a:bodyPr>
            <a:noAutofit/>
          </a:bodyPr>
          <a:lstStyle/>
          <a:p>
            <a:r>
              <a:rPr lang="en-GB" sz="3600" b="1" dirty="0" smtClean="0">
                <a:latin typeface="Arial Rounded MT Bold" panose="020F0704030504030204" pitchFamily="34" charset="0"/>
              </a:rPr>
              <a:t>A02: Challenges To Augustine theodicy – validity Genesis Chapter 2 and 3 </a:t>
            </a:r>
            <a:endParaRPr lang="en-GB" sz="3600" b="1" dirty="0">
              <a:latin typeface="Arial Rounded MT Bold" panose="020F0704030504030204" pitchFamily="34" charset="0"/>
            </a:endParaRPr>
          </a:p>
        </p:txBody>
      </p:sp>
      <p:sp>
        <p:nvSpPr>
          <p:cNvPr id="3" name="Content Placeholder 2"/>
          <p:cNvSpPr>
            <a:spLocks noGrp="1"/>
          </p:cNvSpPr>
          <p:nvPr>
            <p:ph idx="1"/>
          </p:nvPr>
        </p:nvSpPr>
        <p:spPr>
          <a:xfrm>
            <a:off x="0" y="951344"/>
            <a:ext cx="12071927" cy="5906655"/>
          </a:xfrm>
          <a:solidFill>
            <a:schemeClr val="accent1">
              <a:lumMod val="20000"/>
              <a:lumOff val="80000"/>
            </a:schemeClr>
          </a:solidFill>
        </p:spPr>
        <p:txBody>
          <a:bodyPr>
            <a:noAutofit/>
          </a:bodyPr>
          <a:lstStyle/>
          <a:p>
            <a:r>
              <a:rPr lang="en-GB" sz="2300" b="1" dirty="0" smtClean="0">
                <a:latin typeface="Arial Rounded MT Bold" panose="020F0704030504030204" pitchFamily="34" charset="0"/>
              </a:rPr>
              <a:t>Augustine theodicy </a:t>
            </a:r>
            <a:r>
              <a:rPr lang="en-GB" sz="2300" dirty="0" smtClean="0">
                <a:latin typeface="Arial Rounded MT Bold" panose="020F0704030504030204" pitchFamily="34" charset="0"/>
              </a:rPr>
              <a:t>relies heavily on the </a:t>
            </a:r>
            <a:r>
              <a:rPr lang="en-GB" sz="2300" b="1" dirty="0" smtClean="0">
                <a:latin typeface="Arial Rounded MT Bold" panose="020F0704030504030204" pitchFamily="34" charset="0"/>
              </a:rPr>
              <a:t>Fall. Literalist Christian </a:t>
            </a:r>
            <a:r>
              <a:rPr lang="en-GB" sz="2300" dirty="0" smtClean="0">
                <a:latin typeface="Arial Rounded MT Bold" panose="020F0704030504030204" pitchFamily="34" charset="0"/>
              </a:rPr>
              <a:t>, it means the accounts are plausible and rooted in revelation/scripture. From a non-literal/mythological then the accounts are suspect, </a:t>
            </a:r>
            <a:r>
              <a:rPr lang="en-GB" sz="2300" b="1" dirty="0" smtClean="0">
                <a:latin typeface="Arial Rounded MT Bold" panose="020F0704030504030204" pitchFamily="34" charset="0"/>
              </a:rPr>
              <a:t>John Hick </a:t>
            </a:r>
            <a:r>
              <a:rPr lang="en-GB" sz="2300" dirty="0" smtClean="0">
                <a:latin typeface="Arial Rounded MT Bold" panose="020F0704030504030204" pitchFamily="34" charset="0"/>
              </a:rPr>
              <a:t>Evil and the God of love . "</a:t>
            </a:r>
            <a:r>
              <a:rPr lang="en-GB" sz="2300" i="1" dirty="0" smtClean="0">
                <a:latin typeface="Arial Rounded MT Bold" panose="020F0704030504030204" pitchFamily="34" charset="0"/>
              </a:rPr>
              <a:t>If the angels are finitely perfect, then even though they are in some important sense fee to sin they will never in fact do so. If they do sin we can only infer that they were not flawless – in which case their Maker must share the responsibility for their fall, and the intended theodicy fails." </a:t>
            </a:r>
          </a:p>
          <a:p>
            <a:r>
              <a:rPr lang="en-GB" sz="2300" dirty="0" smtClean="0">
                <a:latin typeface="Arial Rounded MT Bold" panose="020F0704030504030204" pitchFamily="34" charset="0"/>
              </a:rPr>
              <a:t>Because sin needs a motive, no matter how insane it may be. Whether arrogance or envy, (or insanity) these motives show that a pre-fall angel/human is not perfect if they fall. Therefore God must not have made angels or men perfect. </a:t>
            </a:r>
            <a:r>
              <a:rPr lang="en-GB" sz="2300" b="1" dirty="0" smtClean="0">
                <a:latin typeface="Arial Rounded MT Bold" panose="020F0704030504030204" pitchFamily="34" charset="0"/>
              </a:rPr>
              <a:t>Hick quotes Augustine</a:t>
            </a:r>
            <a:r>
              <a:rPr lang="en-GB" sz="2300" dirty="0" smtClean="0">
                <a:latin typeface="Arial Rounded MT Bold" panose="020F0704030504030204" pitchFamily="34" charset="0"/>
              </a:rPr>
              <a:t>: "</a:t>
            </a:r>
            <a:r>
              <a:rPr lang="en-GB" sz="2300" i="1" dirty="0" smtClean="0">
                <a:latin typeface="Arial Rounded MT Bold" panose="020F0704030504030204" pitchFamily="34" charset="0"/>
              </a:rPr>
              <a:t>The transgression of eating the forbidden fruit – was committed by persons who were already wicked… The devil…would not have ensnared man in the open and manifest sin of doing what God had forbidden, had man not already begun to live for himself…. This wicked desire [to be self-sufficient] already secretly existed in him, and the open sin was but its consequence." </a:t>
            </a:r>
            <a:r>
              <a:rPr lang="en-GB" sz="2300" dirty="0" smtClean="0">
                <a:latin typeface="Arial Rounded MT Bold" panose="020F0704030504030204" pitchFamily="34" charset="0"/>
              </a:rPr>
              <a:t>But none of this escapes the fact that God bares the more ultimate responsibility for the creations of being who He knew would, if created, freely sin. </a:t>
            </a:r>
            <a:endParaRPr lang="en-GB" sz="2300" dirty="0">
              <a:latin typeface="Arial Rounded MT Bold" panose="020F0704030504030204" pitchFamily="34" charset="0"/>
            </a:endParaRPr>
          </a:p>
        </p:txBody>
      </p:sp>
    </p:spTree>
    <p:extLst>
      <p:ext uri="{BB962C8B-B14F-4D97-AF65-F5344CB8AC3E}">
        <p14:creationId xmlns:p14="http://schemas.microsoft.com/office/powerpoint/2010/main" val="29579039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946" y="61046"/>
            <a:ext cx="10956636" cy="1764579"/>
          </a:xfrm>
          <a:solidFill>
            <a:srgbClr val="00B0F0"/>
          </a:solidFill>
        </p:spPr>
        <p:txBody>
          <a:bodyPr>
            <a:normAutofit fontScale="90000"/>
          </a:bodyPr>
          <a:lstStyle/>
          <a:p>
            <a:r>
              <a:rPr lang="en-GB" dirty="0" smtClean="0">
                <a:latin typeface="Arial Rounded MT Bold" panose="020F0704030504030204" pitchFamily="34" charset="0"/>
              </a:rPr>
              <a:t>A02: Scientific error- biological impossibility of human descent from a single pair</a:t>
            </a:r>
            <a:endParaRPr lang="en-GB" dirty="0">
              <a:latin typeface="Arial Rounded MT Bold" panose="020F0704030504030204" pitchFamily="34" charset="0"/>
            </a:endParaRPr>
          </a:p>
        </p:txBody>
      </p:sp>
      <p:sp>
        <p:nvSpPr>
          <p:cNvPr id="3" name="Content Placeholder 2"/>
          <p:cNvSpPr>
            <a:spLocks noGrp="1"/>
          </p:cNvSpPr>
          <p:nvPr>
            <p:ph idx="1"/>
          </p:nvPr>
        </p:nvSpPr>
        <p:spPr>
          <a:xfrm>
            <a:off x="662709" y="2111952"/>
            <a:ext cx="10515600" cy="2589357"/>
          </a:xfrm>
          <a:solidFill>
            <a:schemeClr val="accent4">
              <a:lumMod val="20000"/>
              <a:lumOff val="80000"/>
            </a:schemeClr>
          </a:solidFill>
        </p:spPr>
        <p:txBody>
          <a:bodyPr/>
          <a:lstStyle/>
          <a:p>
            <a:r>
              <a:rPr lang="en-GB" dirty="0" smtClean="0">
                <a:latin typeface="Arial Rounded MT Bold" panose="020F0704030504030204" pitchFamily="34" charset="0"/>
              </a:rPr>
              <a:t>Humans descended from Adam? Scientific impossibility. The genetics of the human mind and body challenges that sin transfers to all of humanity is impossible. </a:t>
            </a:r>
          </a:p>
          <a:p>
            <a:r>
              <a:rPr lang="en-GB" dirty="0" smtClean="0">
                <a:latin typeface="Arial Rounded MT Bold" panose="020F0704030504030204" pitchFamily="34" charset="0"/>
              </a:rPr>
              <a:t>Dawkins and Evolution: Behaviour/ ‘memes’ are inherited?</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299999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436" y="92365"/>
            <a:ext cx="11767128" cy="1598324"/>
          </a:xfrm>
          <a:solidFill>
            <a:srgbClr val="00B0F0"/>
          </a:solidFill>
        </p:spPr>
        <p:txBody>
          <a:bodyPr>
            <a:normAutofit fontScale="90000"/>
          </a:bodyPr>
          <a:lstStyle/>
          <a:p>
            <a:r>
              <a:rPr lang="en-GB" dirty="0" smtClean="0">
                <a:latin typeface="Arial Rounded MT Bold" panose="020F0704030504030204" pitchFamily="34" charset="0"/>
              </a:rPr>
              <a:t>A02: Contradiction of perfect order becoming chaotic, geological, biological evidence suggests the contrary</a:t>
            </a:r>
            <a:endParaRPr lang="en-GB" dirty="0">
              <a:latin typeface="Arial Rounded MT Bold" panose="020F0704030504030204" pitchFamily="34" charset="0"/>
            </a:endParaRPr>
          </a:p>
        </p:txBody>
      </p:sp>
      <p:sp>
        <p:nvSpPr>
          <p:cNvPr id="3" name="Content Placeholder 2"/>
          <p:cNvSpPr>
            <a:spLocks noGrp="1"/>
          </p:cNvSpPr>
          <p:nvPr>
            <p:ph idx="1"/>
          </p:nvPr>
        </p:nvSpPr>
        <p:spPr>
          <a:xfrm>
            <a:off x="838200" y="1825625"/>
            <a:ext cx="10515600" cy="2432339"/>
          </a:xfrm>
          <a:solidFill>
            <a:srgbClr val="FFFF00"/>
          </a:solidFill>
        </p:spPr>
        <p:txBody>
          <a:bodyPr/>
          <a:lstStyle/>
          <a:p>
            <a:r>
              <a:rPr lang="en-GB" dirty="0" smtClean="0">
                <a:latin typeface="Arial Rounded MT Bold" panose="020F0704030504030204" pitchFamily="34" charset="0"/>
              </a:rPr>
              <a:t>The nature of the world is chaotic, evolution is a result of process of natural selection, which reduces the plausibility of the creation account. However evolution does not always mean progress, science cannot make a value judgement for example humans might regress.</a:t>
            </a:r>
            <a:endParaRPr lang="en-GB" dirty="0">
              <a:latin typeface="Arial Rounded MT Bold" panose="020F0704030504030204" pitchFamily="34" charset="0"/>
            </a:endParaRPr>
          </a:p>
        </p:txBody>
      </p:sp>
    </p:spTree>
    <p:extLst>
      <p:ext uri="{BB962C8B-B14F-4D97-AF65-F5344CB8AC3E}">
        <p14:creationId xmlns:p14="http://schemas.microsoft.com/office/powerpoint/2010/main" val="1839358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782" y="0"/>
            <a:ext cx="11206018" cy="2152073"/>
          </a:xfrm>
          <a:solidFill>
            <a:srgbClr val="00B0F0"/>
          </a:solidFill>
        </p:spPr>
        <p:txBody>
          <a:bodyPr>
            <a:normAutofit fontScale="90000"/>
          </a:bodyPr>
          <a:lstStyle/>
          <a:p>
            <a:r>
              <a:rPr lang="en-GB" dirty="0" smtClean="0">
                <a:latin typeface="Arial Rounded MT Bold" panose="020F0704030504030204" pitchFamily="34" charset="0"/>
              </a:rPr>
              <a:t>A02: Moral contradictions of omnibenevolent God and existence of Hell; logical contradiction of perfect creation being susceptible to change. </a:t>
            </a:r>
            <a:endParaRPr lang="en-GB" dirty="0">
              <a:latin typeface="Arial Rounded MT Bold" panose="020F0704030504030204" pitchFamily="34" charset="0"/>
            </a:endParaRPr>
          </a:p>
        </p:txBody>
      </p:sp>
      <p:sp>
        <p:nvSpPr>
          <p:cNvPr id="3" name="Content Placeholder 2"/>
          <p:cNvSpPr>
            <a:spLocks noGrp="1"/>
          </p:cNvSpPr>
          <p:nvPr>
            <p:ph idx="1"/>
          </p:nvPr>
        </p:nvSpPr>
        <p:spPr>
          <a:xfrm>
            <a:off x="147782" y="2401455"/>
            <a:ext cx="11206018" cy="3775508"/>
          </a:xfrm>
          <a:solidFill>
            <a:srgbClr val="FFFF00"/>
          </a:solidFill>
        </p:spPr>
        <p:txBody>
          <a:bodyPr/>
          <a:lstStyle/>
          <a:p>
            <a:r>
              <a:rPr lang="en-GB" dirty="0" smtClean="0">
                <a:latin typeface="Arial Rounded MT Bold" panose="020F0704030504030204" pitchFamily="34" charset="0"/>
              </a:rPr>
              <a:t>If it was a perfect world then why is free will a necessity? Hell is part of the created order, Why would an Omni-benevolent God allow this? Hell is not consistent with Omni-benevolent God . Perfection can never change so why is creation less than perfect? God is omniscient , surely God will know that Angels would sin?!</a:t>
            </a:r>
            <a:endParaRPr lang="en-GB" dirty="0">
              <a:latin typeface="Arial Rounded MT Bold" panose="020F0704030504030204" pitchFamily="34" charset="0"/>
            </a:endParaRPr>
          </a:p>
        </p:txBody>
      </p:sp>
    </p:spTree>
    <p:extLst>
      <p:ext uri="{BB962C8B-B14F-4D97-AF65-F5344CB8AC3E}">
        <p14:creationId xmlns:p14="http://schemas.microsoft.com/office/powerpoint/2010/main" val="15027206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1116</Words>
  <Application>Microsoft Office PowerPoint</Application>
  <PresentationFormat>Widescreen</PresentationFormat>
  <Paragraphs>46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Rounded MT Bold</vt:lpstr>
      <vt:lpstr>Calibri</vt:lpstr>
      <vt:lpstr>Calibri Light</vt:lpstr>
      <vt:lpstr>Office Theme</vt:lpstr>
      <vt:lpstr>T3:</vt:lpstr>
      <vt:lpstr>Augustine was obsessed with the problem of evil-Evil as a consequence of sin:   </vt:lpstr>
      <vt:lpstr>Evil as a privation </vt:lpstr>
      <vt:lpstr>The fall of Human beings </vt:lpstr>
      <vt:lpstr>The Cross overcomes evil, soul-deciding </vt:lpstr>
      <vt:lpstr>A02: Challenges To Augustine theodicy – validity Genesis Chapter 2 and 3 </vt:lpstr>
      <vt:lpstr>A02: Scientific error- biological impossibility of human descent from a single pair</vt:lpstr>
      <vt:lpstr>A02: Contradiction of perfect order becoming chaotic, geological, biological evidence suggests the contrary</vt:lpstr>
      <vt:lpstr>A02: Moral contradictions of omnibenevolent God and existence of Hell; logical contradiction of perfect creation being susceptible to change. </vt:lpstr>
      <vt:lpstr>A02: Whether Augustinian type theodicies are relevant in the 21t Century. </vt:lpstr>
      <vt:lpstr>A02: The extent to which Augustine theodicy succeeds as a defence of the God of classical theism.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T3:</dc:title>
  <dc:creator>Rahima Choudhury</dc:creator>
  <cp:lastModifiedBy>Rahima Choudhury</cp:lastModifiedBy>
  <cp:revision>17</cp:revision>
  <dcterms:created xsi:type="dcterms:W3CDTF">2019-05-22T08:11:22Z</dcterms:created>
  <dcterms:modified xsi:type="dcterms:W3CDTF">2019-06-05T12:35:24Z</dcterms:modified>
</cp:coreProperties>
</file>