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6C6E149-7912-4A4C-8FE2-D40997498FC2}" type="datetimeFigureOut">
              <a:rPr lang="en-GB" smtClean="0"/>
              <a:t>16/05/2019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25023AE-B724-4E79-BF78-F5D304A7E4E5}" type="slidenum">
              <a:rPr lang="en-GB" smtClean="0"/>
              <a:t>‹#›</a:t>
            </a:fld>
            <a:endParaRPr lang="en-GB"/>
          </a:p>
        </p:txBody>
      </p:sp>
    </p:spTree>
    <p:extLst>
      <p:ext uri="{BB962C8B-B14F-4D97-AF65-F5344CB8AC3E}">
        <p14:creationId xmlns:p14="http://schemas.microsoft.com/office/powerpoint/2010/main" val="5077195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8AAF65-20C7-40E1-9E0B-D85539257882}" type="datetimeFigureOut">
              <a:rPr lang="en-GB" smtClean="0"/>
              <a:t>16/05/2019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D367-3137-41B2-A816-56DDC9441FF7}" type="slidenum">
              <a:rPr lang="en-GB" smtClean="0"/>
              <a:t>‹#›</a:t>
            </a:fld>
            <a:endParaRPr lang="en-GB"/>
          </a:p>
        </p:txBody>
      </p:sp>
    </p:spTree>
    <p:extLst>
      <p:ext uri="{BB962C8B-B14F-4D97-AF65-F5344CB8AC3E}">
        <p14:creationId xmlns:p14="http://schemas.microsoft.com/office/powerpoint/2010/main" val="375729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8AAF65-20C7-40E1-9E0B-D85539257882}" type="datetimeFigureOut">
              <a:rPr lang="en-GB" smtClean="0"/>
              <a:t>16/05/2019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D367-3137-41B2-A816-56DDC9441FF7}" type="slidenum">
              <a:rPr lang="en-GB" smtClean="0"/>
              <a:t>‹#›</a:t>
            </a:fld>
            <a:endParaRPr lang="en-GB"/>
          </a:p>
        </p:txBody>
      </p:sp>
    </p:spTree>
    <p:extLst>
      <p:ext uri="{BB962C8B-B14F-4D97-AF65-F5344CB8AC3E}">
        <p14:creationId xmlns:p14="http://schemas.microsoft.com/office/powerpoint/2010/main" val="1547223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8AAF65-20C7-40E1-9E0B-D85539257882}" type="datetimeFigureOut">
              <a:rPr lang="en-GB" smtClean="0"/>
              <a:t>16/05/2019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D367-3137-41B2-A816-56DDC9441FF7}" type="slidenum">
              <a:rPr lang="en-GB" smtClean="0"/>
              <a:t>‹#›</a:t>
            </a:fld>
            <a:endParaRPr lang="en-GB"/>
          </a:p>
        </p:txBody>
      </p:sp>
    </p:spTree>
    <p:extLst>
      <p:ext uri="{BB962C8B-B14F-4D97-AF65-F5344CB8AC3E}">
        <p14:creationId xmlns:p14="http://schemas.microsoft.com/office/powerpoint/2010/main" val="51322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8AAF65-20C7-40E1-9E0B-D85539257882}" type="datetimeFigureOut">
              <a:rPr lang="en-GB" smtClean="0"/>
              <a:t>16/05/2019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D367-3137-41B2-A816-56DDC9441FF7}" type="slidenum">
              <a:rPr lang="en-GB" smtClean="0"/>
              <a:t>‹#›</a:t>
            </a:fld>
            <a:endParaRPr lang="en-GB"/>
          </a:p>
        </p:txBody>
      </p:sp>
    </p:spTree>
    <p:extLst>
      <p:ext uri="{BB962C8B-B14F-4D97-AF65-F5344CB8AC3E}">
        <p14:creationId xmlns:p14="http://schemas.microsoft.com/office/powerpoint/2010/main" val="83414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8AAF65-20C7-40E1-9E0B-D85539257882}" type="datetimeFigureOut">
              <a:rPr lang="en-GB" smtClean="0"/>
              <a:t>16/05/2019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D367-3137-41B2-A816-56DDC9441FF7}" type="slidenum">
              <a:rPr lang="en-GB" smtClean="0"/>
              <a:t>‹#›</a:t>
            </a:fld>
            <a:endParaRPr lang="en-GB"/>
          </a:p>
        </p:txBody>
      </p:sp>
    </p:spTree>
    <p:extLst>
      <p:ext uri="{BB962C8B-B14F-4D97-AF65-F5344CB8AC3E}">
        <p14:creationId xmlns:p14="http://schemas.microsoft.com/office/powerpoint/2010/main" val="25443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8AAF65-20C7-40E1-9E0B-D85539257882}" type="datetimeFigureOut">
              <a:rPr lang="en-GB" smtClean="0"/>
              <a:t>16/05/2019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9CD367-3137-41B2-A816-56DDC9441FF7}" type="slidenum">
              <a:rPr lang="en-GB" smtClean="0"/>
              <a:t>‹#›</a:t>
            </a:fld>
            <a:endParaRPr lang="en-GB"/>
          </a:p>
        </p:txBody>
      </p:sp>
    </p:spTree>
    <p:extLst>
      <p:ext uri="{BB962C8B-B14F-4D97-AF65-F5344CB8AC3E}">
        <p14:creationId xmlns:p14="http://schemas.microsoft.com/office/powerpoint/2010/main" val="130265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8AAF65-20C7-40E1-9E0B-D85539257882}" type="datetimeFigureOut">
              <a:rPr lang="en-GB" smtClean="0"/>
              <a:t>16/05/2019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9CD367-3137-41B2-A816-56DDC9441FF7}" type="slidenum">
              <a:rPr lang="en-GB" smtClean="0"/>
              <a:t>‹#›</a:t>
            </a:fld>
            <a:endParaRPr lang="en-GB"/>
          </a:p>
        </p:txBody>
      </p:sp>
    </p:spTree>
    <p:extLst>
      <p:ext uri="{BB962C8B-B14F-4D97-AF65-F5344CB8AC3E}">
        <p14:creationId xmlns:p14="http://schemas.microsoft.com/office/powerpoint/2010/main" val="41724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8AAF65-20C7-40E1-9E0B-D85539257882}" type="datetimeFigureOut">
              <a:rPr lang="en-GB" smtClean="0"/>
              <a:t>16/05/2019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9CD367-3137-41B2-A816-56DDC9441FF7}" type="slidenum">
              <a:rPr lang="en-GB" smtClean="0"/>
              <a:t>‹#›</a:t>
            </a:fld>
            <a:endParaRPr lang="en-GB"/>
          </a:p>
        </p:txBody>
      </p:sp>
    </p:spTree>
    <p:extLst>
      <p:ext uri="{BB962C8B-B14F-4D97-AF65-F5344CB8AC3E}">
        <p14:creationId xmlns:p14="http://schemas.microsoft.com/office/powerpoint/2010/main" val="1379579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AAF65-20C7-40E1-9E0B-D85539257882}" type="datetimeFigureOut">
              <a:rPr lang="en-GB" smtClean="0"/>
              <a:t>16/05/2019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9CD367-3137-41B2-A816-56DDC9441FF7}" type="slidenum">
              <a:rPr lang="en-GB" smtClean="0"/>
              <a:t>‹#›</a:t>
            </a:fld>
            <a:endParaRPr lang="en-GB"/>
          </a:p>
        </p:txBody>
      </p:sp>
    </p:spTree>
    <p:extLst>
      <p:ext uri="{BB962C8B-B14F-4D97-AF65-F5344CB8AC3E}">
        <p14:creationId xmlns:p14="http://schemas.microsoft.com/office/powerpoint/2010/main" val="1871189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8AAF65-20C7-40E1-9E0B-D85539257882}" type="datetimeFigureOut">
              <a:rPr lang="en-GB" smtClean="0"/>
              <a:t>16/05/2019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9CD367-3137-41B2-A816-56DDC9441FF7}" type="slidenum">
              <a:rPr lang="en-GB" smtClean="0"/>
              <a:t>‹#›</a:t>
            </a:fld>
            <a:endParaRPr lang="en-GB"/>
          </a:p>
        </p:txBody>
      </p:sp>
    </p:spTree>
    <p:extLst>
      <p:ext uri="{BB962C8B-B14F-4D97-AF65-F5344CB8AC3E}">
        <p14:creationId xmlns:p14="http://schemas.microsoft.com/office/powerpoint/2010/main" val="1892860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8AAF65-20C7-40E1-9E0B-D85539257882}" type="datetimeFigureOut">
              <a:rPr lang="en-GB" smtClean="0"/>
              <a:t>16/05/2019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9CD367-3137-41B2-A816-56DDC9441FF7}" type="slidenum">
              <a:rPr lang="en-GB" smtClean="0"/>
              <a:t>‹#›</a:t>
            </a:fld>
            <a:endParaRPr lang="en-GB"/>
          </a:p>
        </p:txBody>
      </p:sp>
    </p:spTree>
    <p:extLst>
      <p:ext uri="{BB962C8B-B14F-4D97-AF65-F5344CB8AC3E}">
        <p14:creationId xmlns:p14="http://schemas.microsoft.com/office/powerpoint/2010/main" val="214936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AAF65-20C7-40E1-9E0B-D85539257882}" type="datetimeFigureOut">
              <a:rPr lang="en-GB" smtClean="0"/>
              <a:t>16/05/2019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CD367-3137-41B2-A816-56DDC9441FF7}" type="slidenum">
              <a:rPr lang="en-GB" smtClean="0"/>
              <a:t>‹#›</a:t>
            </a:fld>
            <a:endParaRPr lang="en-GB"/>
          </a:p>
        </p:txBody>
      </p:sp>
    </p:spTree>
    <p:extLst>
      <p:ext uri="{BB962C8B-B14F-4D97-AF65-F5344CB8AC3E}">
        <p14:creationId xmlns:p14="http://schemas.microsoft.com/office/powerpoint/2010/main" val="2601028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00"/>
          </a:solidFill>
        </p:spPr>
        <p:txBody>
          <a:bodyPr>
            <a:normAutofit fontScale="90000"/>
          </a:bodyPr>
          <a:lstStyle/>
          <a:p>
            <a:r>
              <a:rPr lang="en-GB" dirty="0" smtClean="0">
                <a:latin typeface="Arial Rounded MT Bold" panose="020F0704030504030204" pitchFamily="34" charset="0"/>
              </a:rPr>
              <a:t>B: Deductive arguments- developments of the ontological argument  </a:t>
            </a:r>
            <a:endParaRPr lang="en-GB" dirty="0">
              <a:latin typeface="Arial Rounded MT Bold" panose="020F0704030504030204" pitchFamily="34" charset="0"/>
            </a:endParaRPr>
          </a:p>
        </p:txBody>
      </p:sp>
      <p:sp>
        <p:nvSpPr>
          <p:cNvPr id="5" name="Content Placeholder 4"/>
          <p:cNvSpPr>
            <a:spLocks noGrp="1"/>
          </p:cNvSpPr>
          <p:nvPr>
            <p:ph idx="1"/>
          </p:nvPr>
        </p:nvSpPr>
        <p:spPr>
          <a:xfrm>
            <a:off x="0" y="1856105"/>
            <a:ext cx="10515600" cy="4351338"/>
          </a:xfrm>
          <a:solidFill>
            <a:srgbClr val="00B0F0"/>
          </a:solidFill>
        </p:spPr>
        <p:txBody>
          <a:bodyPr/>
          <a:lstStyle/>
          <a:p>
            <a:r>
              <a:rPr lang="en-GB" dirty="0" smtClean="0">
                <a:latin typeface="Arial Rounded MT Bold" panose="020F0704030504030204" pitchFamily="34" charset="0"/>
              </a:rPr>
              <a:t>Descartes: God is a being that possessed all perfections, whilst Descartes is vague what is ‘perfect’ , it implies that God possesses the best form of all attributes. The attributes of power (omnipotent , omniscient , omnibenevolent). For Descartes, God possess all </a:t>
            </a:r>
            <a:r>
              <a:rPr lang="en-GB" dirty="0" err="1" smtClean="0">
                <a:latin typeface="Arial Rounded MT Bold" panose="020F0704030504030204" pitchFamily="34" charset="0"/>
              </a:rPr>
              <a:t>therse</a:t>
            </a:r>
            <a:r>
              <a:rPr lang="en-GB" dirty="0" smtClean="0">
                <a:latin typeface="Arial Rounded MT Bold" panose="020F0704030504030204" pitchFamily="34" charset="0"/>
              </a:rPr>
              <a:t> qualities, if he did not possess them then God is not a supreme being. </a:t>
            </a:r>
          </a:p>
          <a:p>
            <a:endParaRPr lang="en-GB" dirty="0">
              <a:latin typeface="Arial Rounded MT Bold" panose="020F0704030504030204" pitchFamily="34" charset="0"/>
            </a:endParaRPr>
          </a:p>
          <a:p>
            <a:pPr marL="0" indent="0">
              <a:buNone/>
            </a:pPr>
            <a:r>
              <a:rPr lang="en-GB" dirty="0" smtClean="0">
                <a:latin typeface="Arial Rounded MT Bold" panose="020F0704030504030204" pitchFamily="34" charset="0"/>
              </a:rPr>
              <a:t>‘</a:t>
            </a:r>
            <a:r>
              <a:rPr lang="en-GB" i="1" dirty="0" smtClean="0">
                <a:latin typeface="Arial Rounded MT Bold" panose="020F0704030504030204" pitchFamily="34" charset="0"/>
              </a:rPr>
              <a:t>God is that than which nothing greater can be conceived</a:t>
            </a:r>
            <a:r>
              <a:rPr lang="en-GB" dirty="0" smtClean="0">
                <a:latin typeface="Arial Rounded MT Bold" panose="020F0704030504030204" pitchFamily="34" charset="0"/>
              </a:rPr>
              <a:t>’. Descartes </a:t>
            </a:r>
            <a:endParaRPr lang="en-GB" dirty="0">
              <a:latin typeface="Arial Rounded MT Bold" panose="020F0704030504030204" pitchFamily="34" charset="0"/>
            </a:endParaRPr>
          </a:p>
        </p:txBody>
      </p:sp>
      <p:pic>
        <p:nvPicPr>
          <p:cNvPr id="2" name="Picture 1"/>
          <p:cNvPicPr>
            <a:picLocks noChangeAspect="1"/>
          </p:cNvPicPr>
          <p:nvPr/>
        </p:nvPicPr>
        <p:blipFill>
          <a:blip r:embed="rId2"/>
          <a:stretch>
            <a:fillRect/>
          </a:stretch>
        </p:blipFill>
        <p:spPr>
          <a:xfrm>
            <a:off x="10279380" y="2726849"/>
            <a:ext cx="1752600" cy="2609850"/>
          </a:xfrm>
          <a:prstGeom prst="rect">
            <a:avLst/>
          </a:prstGeom>
        </p:spPr>
      </p:pic>
    </p:spTree>
    <p:extLst>
      <p:ext uri="{BB962C8B-B14F-4D97-AF65-F5344CB8AC3E}">
        <p14:creationId xmlns:p14="http://schemas.microsoft.com/office/powerpoint/2010/main" val="4047000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589280"/>
            <a:ext cx="10515600" cy="5587683"/>
          </a:xfrm>
          <a:solidFill>
            <a:schemeClr val="accent4">
              <a:lumMod val="20000"/>
              <a:lumOff val="80000"/>
            </a:schemeClr>
          </a:solidFill>
        </p:spPr>
        <p:txBody>
          <a:bodyPr>
            <a:normAutofit/>
          </a:bodyPr>
          <a:lstStyle/>
          <a:p>
            <a:pPr marL="0" indent="0" algn="ctr">
              <a:buNone/>
            </a:pPr>
            <a:r>
              <a:rPr lang="en-GB" sz="6600" b="1" dirty="0">
                <a:latin typeface="Microsoft Sans Serif" panose="020B0604020202020204" pitchFamily="34" charset="0"/>
                <a:ea typeface="Microsoft Sans Serif" panose="020B0604020202020204" pitchFamily="34" charset="0"/>
                <a:cs typeface="Microsoft Sans Serif" panose="020B0604020202020204" pitchFamily="34" charset="0"/>
              </a:rPr>
              <a:t>T</a:t>
            </a:r>
            <a:r>
              <a:rPr lang="en-GB" sz="66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he ontological argument’s effectiveness depends on your religious beliefs. </a:t>
            </a:r>
          </a:p>
        </p:txBody>
      </p:sp>
    </p:spTree>
    <p:extLst>
      <p:ext uri="{BB962C8B-B14F-4D97-AF65-F5344CB8AC3E}">
        <p14:creationId xmlns:p14="http://schemas.microsoft.com/office/powerpoint/2010/main" val="2132177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589280"/>
            <a:ext cx="10515600" cy="5587683"/>
          </a:xfrm>
          <a:solidFill>
            <a:schemeClr val="accent4">
              <a:lumMod val="20000"/>
              <a:lumOff val="80000"/>
            </a:schemeClr>
          </a:solidFill>
        </p:spPr>
        <p:txBody>
          <a:bodyPr>
            <a:normAutofit/>
          </a:bodyPr>
          <a:lstStyle/>
          <a:p>
            <a:pPr marL="0" indent="0" algn="ctr">
              <a:buNone/>
            </a:pPr>
            <a:r>
              <a:rPr lang="en-GB" sz="66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The effectiveness of the ontological argument is undermined by modern scientific thought. </a:t>
            </a:r>
          </a:p>
        </p:txBody>
      </p:sp>
    </p:spTree>
    <p:extLst>
      <p:ext uri="{BB962C8B-B14F-4D97-AF65-F5344CB8AC3E}">
        <p14:creationId xmlns:p14="http://schemas.microsoft.com/office/powerpoint/2010/main" val="1820233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589280"/>
            <a:ext cx="10515600" cy="5587683"/>
          </a:xfrm>
          <a:solidFill>
            <a:schemeClr val="accent4">
              <a:lumMod val="20000"/>
              <a:lumOff val="80000"/>
            </a:schemeClr>
          </a:solidFill>
        </p:spPr>
        <p:txBody>
          <a:bodyPr>
            <a:normAutofit/>
          </a:bodyPr>
          <a:lstStyle/>
          <a:p>
            <a:pPr marL="0" indent="0" algn="ctr">
              <a:buNone/>
            </a:pPr>
            <a:r>
              <a:rPr lang="en-GB" sz="66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The ontological argument is the most persuasive argument for the existence of God.</a:t>
            </a:r>
          </a:p>
        </p:txBody>
      </p:sp>
    </p:spTree>
    <p:extLst>
      <p:ext uri="{BB962C8B-B14F-4D97-AF65-F5344CB8AC3E}">
        <p14:creationId xmlns:p14="http://schemas.microsoft.com/office/powerpoint/2010/main" val="3180324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589280"/>
            <a:ext cx="10515600" cy="5587683"/>
          </a:xfrm>
          <a:solidFill>
            <a:schemeClr val="accent4">
              <a:lumMod val="20000"/>
              <a:lumOff val="80000"/>
            </a:schemeClr>
          </a:solidFill>
        </p:spPr>
        <p:txBody>
          <a:bodyPr>
            <a:normAutofit/>
          </a:bodyPr>
          <a:lstStyle/>
          <a:p>
            <a:pPr marL="0" indent="0" algn="ctr">
              <a:buNone/>
            </a:pPr>
            <a:r>
              <a:rPr lang="en-GB" sz="66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The cosmological/ teleological  arguments are the most persuasive arguments for the existence of God </a:t>
            </a:r>
          </a:p>
        </p:txBody>
      </p:sp>
    </p:spTree>
    <p:extLst>
      <p:ext uri="{BB962C8B-B14F-4D97-AF65-F5344CB8AC3E}">
        <p14:creationId xmlns:p14="http://schemas.microsoft.com/office/powerpoint/2010/main" val="576852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589280"/>
            <a:ext cx="10515600" cy="5587683"/>
          </a:xfrm>
          <a:solidFill>
            <a:schemeClr val="accent4">
              <a:lumMod val="20000"/>
              <a:lumOff val="80000"/>
            </a:schemeClr>
          </a:solidFill>
        </p:spPr>
        <p:txBody>
          <a:bodyPr>
            <a:normAutofit/>
          </a:bodyPr>
          <a:lstStyle/>
          <a:p>
            <a:pPr marL="0" indent="0" algn="ctr">
              <a:buNone/>
            </a:pPr>
            <a:r>
              <a:rPr lang="en-GB" sz="66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Neither cosmological/ teleological  and ontological arguments are persuasive. </a:t>
            </a:r>
          </a:p>
        </p:txBody>
      </p:sp>
    </p:spTree>
    <p:extLst>
      <p:ext uri="{BB962C8B-B14F-4D97-AF65-F5344CB8AC3E}">
        <p14:creationId xmlns:p14="http://schemas.microsoft.com/office/powerpoint/2010/main" val="1772587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589280"/>
            <a:ext cx="10515600" cy="5587683"/>
          </a:xfrm>
          <a:solidFill>
            <a:schemeClr val="accent4">
              <a:lumMod val="20000"/>
              <a:lumOff val="80000"/>
            </a:schemeClr>
          </a:solidFill>
        </p:spPr>
        <p:txBody>
          <a:bodyPr>
            <a:normAutofit/>
          </a:bodyPr>
          <a:lstStyle/>
          <a:p>
            <a:pPr marL="0" indent="0" algn="ctr">
              <a:buNone/>
            </a:pPr>
            <a:r>
              <a:rPr lang="en-GB" sz="66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Both the cosmological/ teleological  and ontological arguments are persuasive. </a:t>
            </a:r>
          </a:p>
        </p:txBody>
      </p:sp>
    </p:spTree>
    <p:extLst>
      <p:ext uri="{BB962C8B-B14F-4D97-AF65-F5344CB8AC3E}">
        <p14:creationId xmlns:p14="http://schemas.microsoft.com/office/powerpoint/2010/main" val="303596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589280"/>
            <a:ext cx="10515600" cy="5587683"/>
          </a:xfrm>
          <a:solidFill>
            <a:schemeClr val="accent4">
              <a:lumMod val="20000"/>
              <a:lumOff val="80000"/>
            </a:schemeClr>
          </a:solidFill>
        </p:spPr>
        <p:txBody>
          <a:bodyPr>
            <a:normAutofit/>
          </a:bodyPr>
          <a:lstStyle/>
          <a:p>
            <a:pPr marL="0" indent="0" algn="ctr">
              <a:buNone/>
            </a:pPr>
            <a:r>
              <a:rPr lang="en-GB" sz="66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The cosmological/ teleological  and ontological arguments relative persuasiveness will depend on the philosophical viewpoint of the individual. </a:t>
            </a:r>
          </a:p>
        </p:txBody>
      </p:sp>
    </p:spTree>
    <p:extLst>
      <p:ext uri="{BB962C8B-B14F-4D97-AF65-F5344CB8AC3E}">
        <p14:creationId xmlns:p14="http://schemas.microsoft.com/office/powerpoint/2010/main" val="4259276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11755"/>
          </a:xfrm>
          <a:solidFill>
            <a:schemeClr val="accent4"/>
          </a:solidFill>
        </p:spPr>
        <p:txBody>
          <a:bodyPr>
            <a:normAutofit/>
          </a:bodyPr>
          <a:lstStyle/>
          <a:p>
            <a:pPr algn="ctr"/>
            <a:r>
              <a:rPr lang="en-GB" dirty="0" smtClean="0">
                <a:latin typeface="Arial Rounded MT Bold" panose="020F0704030504030204" pitchFamily="34" charset="0"/>
              </a:rPr>
              <a:t>Read p48 of the text book, Use the Band descriptors to assess the Band. What are the strengths? </a:t>
            </a:r>
            <a:endParaRPr lang="en-GB" dirty="0">
              <a:latin typeface="Arial Rounded MT Bold" panose="020F0704030504030204" pitchFamily="34" charset="0"/>
            </a:endParaRPr>
          </a:p>
        </p:txBody>
      </p:sp>
    </p:spTree>
    <p:extLst>
      <p:ext uri="{BB962C8B-B14F-4D97-AF65-F5344CB8AC3E}">
        <p14:creationId xmlns:p14="http://schemas.microsoft.com/office/powerpoint/2010/main" val="213125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273" y="175816"/>
            <a:ext cx="11379200" cy="1015676"/>
          </a:xfrm>
          <a:solidFill>
            <a:srgbClr val="FFFF00"/>
          </a:solidFill>
        </p:spPr>
        <p:txBody>
          <a:bodyPr>
            <a:normAutofit/>
          </a:bodyPr>
          <a:lstStyle/>
          <a:p>
            <a:r>
              <a:rPr lang="en-GB" dirty="0" smtClean="0">
                <a:latin typeface="Arial Rounded MT Bold" panose="020F0704030504030204" pitchFamily="34" charset="0"/>
              </a:rPr>
              <a:t>Triangle and Mountains and Valleys </a:t>
            </a:r>
            <a:endParaRPr lang="en-GB" dirty="0">
              <a:latin typeface="Arial Rounded MT Bold" panose="020F0704030504030204" pitchFamily="34" charset="0"/>
            </a:endParaRPr>
          </a:p>
        </p:txBody>
      </p:sp>
      <p:sp>
        <p:nvSpPr>
          <p:cNvPr id="5" name="Content Placeholder 4"/>
          <p:cNvSpPr>
            <a:spLocks noGrp="1"/>
          </p:cNvSpPr>
          <p:nvPr>
            <p:ph sz="half" idx="1"/>
          </p:nvPr>
        </p:nvSpPr>
        <p:spPr>
          <a:xfrm>
            <a:off x="323273" y="1440873"/>
            <a:ext cx="8691417" cy="5190836"/>
          </a:xfrm>
          <a:solidFill>
            <a:schemeClr val="accent4"/>
          </a:solidFill>
        </p:spPr>
        <p:txBody>
          <a:bodyPr>
            <a:normAutofit fontScale="92500"/>
          </a:bodyPr>
          <a:lstStyle/>
          <a:p>
            <a:r>
              <a:rPr lang="en-GB" dirty="0" smtClean="0">
                <a:latin typeface="Arial Rounded MT Bold" panose="020F0704030504030204" pitchFamily="34" charset="0"/>
              </a:rPr>
              <a:t>The idea of the triangle: Descartes points out that to think of a triangle with three sides and interior angles that add up to 180 degrees. To think about the idea of a triangle there needs to be a set criteria. That can be understood by all. The attributes are likened to God , it’s a set criteria. </a:t>
            </a:r>
          </a:p>
          <a:p>
            <a:r>
              <a:rPr lang="en-GB" dirty="0" smtClean="0">
                <a:latin typeface="Arial Rounded MT Bold" panose="020F0704030504030204" pitchFamily="34" charset="0"/>
              </a:rPr>
              <a:t>Mountains and valleys: One cannot conceive a mountain without a valley in existence, they cannot in anyway be separated from one another. I cannot conceive God without existence , it follows that existence is inseparable from him and hence really exists.  The necessity of existence of God determines me to think this way.  </a:t>
            </a:r>
            <a:endParaRPr lang="en-GB" dirty="0">
              <a:latin typeface="Arial Rounded MT Bold" panose="020F0704030504030204" pitchFamily="34" charset="0"/>
            </a:endParaRPr>
          </a:p>
        </p:txBody>
      </p:sp>
      <p:pic>
        <p:nvPicPr>
          <p:cNvPr id="8" name="Content Placeholder 7"/>
          <p:cNvPicPr>
            <a:picLocks noGrp="1" noChangeAspect="1"/>
          </p:cNvPicPr>
          <p:nvPr>
            <p:ph sz="half" idx="2"/>
          </p:nvPr>
        </p:nvPicPr>
        <p:blipFill rotWithShape="1">
          <a:blip r:embed="rId2"/>
          <a:srcRect r="1151" b="7568"/>
          <a:stretch/>
        </p:blipFill>
        <p:spPr>
          <a:xfrm>
            <a:off x="9143511" y="4119563"/>
            <a:ext cx="2679035" cy="2281237"/>
          </a:xfrm>
          <a:prstGeom prst="rect">
            <a:avLst/>
          </a:prstGeom>
        </p:spPr>
      </p:pic>
      <p:sp>
        <p:nvSpPr>
          <p:cNvPr id="7" name="Isosceles Triangle 6"/>
          <p:cNvSpPr/>
          <p:nvPr/>
        </p:nvSpPr>
        <p:spPr>
          <a:xfrm>
            <a:off x="9143512" y="1690688"/>
            <a:ext cx="2755234" cy="20502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02480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92365"/>
            <a:ext cx="11914910" cy="1209962"/>
          </a:xfrm>
          <a:solidFill>
            <a:srgbClr val="00B0F0"/>
          </a:solidFill>
        </p:spPr>
        <p:txBody>
          <a:bodyPr>
            <a:noAutofit/>
          </a:bodyPr>
          <a:lstStyle/>
          <a:p>
            <a:r>
              <a:rPr lang="en-GB" sz="3600" b="1" dirty="0" smtClean="0">
                <a:latin typeface="Arial Rounded MT Bold" panose="020F0704030504030204" pitchFamily="34" charset="0"/>
              </a:rPr>
              <a:t>Norman Malcolm- </a:t>
            </a:r>
            <a:r>
              <a:rPr lang="en-GB" sz="3600" dirty="0" smtClean="0">
                <a:latin typeface="Arial Rounded MT Bold" panose="020F0704030504030204" pitchFamily="34" charset="0"/>
              </a:rPr>
              <a:t>God as unlimited being : God’s existence as necessary rather than just possible</a:t>
            </a:r>
            <a:endParaRPr lang="en-GB" sz="3600" dirty="0">
              <a:latin typeface="Arial Rounded MT Bold" panose="020F0704030504030204" pitchFamily="34" charset="0"/>
            </a:endParaRPr>
          </a:p>
        </p:txBody>
      </p:sp>
      <p:sp>
        <p:nvSpPr>
          <p:cNvPr id="5" name="Content Placeholder 4"/>
          <p:cNvSpPr>
            <a:spLocks noGrp="1"/>
          </p:cNvSpPr>
          <p:nvPr>
            <p:ph idx="1"/>
          </p:nvPr>
        </p:nvSpPr>
        <p:spPr>
          <a:xfrm>
            <a:off x="138545" y="1422400"/>
            <a:ext cx="11914910" cy="5338618"/>
          </a:xfrm>
          <a:solidFill>
            <a:srgbClr val="FFFF00"/>
          </a:solidFill>
        </p:spPr>
        <p:txBody>
          <a:bodyPr>
            <a:normAutofit lnSpcReduction="10000"/>
          </a:bodyPr>
          <a:lstStyle/>
          <a:p>
            <a:r>
              <a:rPr lang="en-GB" dirty="0" smtClean="0">
                <a:latin typeface="Arial Rounded MT Bold" panose="020F0704030504030204" pitchFamily="34" charset="0"/>
              </a:rPr>
              <a:t>The </a:t>
            </a:r>
            <a:r>
              <a:rPr lang="en-GB" i="1" dirty="0" smtClean="0">
                <a:latin typeface="Arial Rounded MT Bold" panose="020F0704030504030204" pitchFamily="34" charset="0"/>
              </a:rPr>
              <a:t>Philosophical Review 1960</a:t>
            </a:r>
            <a:r>
              <a:rPr lang="en-GB" dirty="0" smtClean="0">
                <a:latin typeface="Arial Rounded MT Bold" panose="020F0704030504030204" pitchFamily="34" charset="0"/>
              </a:rPr>
              <a:t>: Malcolm rejects </a:t>
            </a:r>
            <a:r>
              <a:rPr lang="en-GB" dirty="0" smtClean="0">
                <a:latin typeface="Arial Rounded MT Bold" panose="020F0704030504030204" pitchFamily="34" charset="0"/>
              </a:rPr>
              <a:t>Anselm’s </a:t>
            </a:r>
            <a:r>
              <a:rPr lang="en-GB" i="1" dirty="0" smtClean="0">
                <a:latin typeface="Arial Rounded MT Bold" panose="020F0704030504030204" pitchFamily="34" charset="0"/>
              </a:rPr>
              <a:t>Proslogion 2 </a:t>
            </a:r>
            <a:r>
              <a:rPr lang="en-GB" dirty="0" smtClean="0">
                <a:latin typeface="Arial Rounded MT Bold" panose="020F0704030504030204" pitchFamily="34" charset="0"/>
              </a:rPr>
              <a:t>and Descartes, Malcolm sides with </a:t>
            </a:r>
            <a:r>
              <a:rPr lang="en-GB" b="1" dirty="0" smtClean="0">
                <a:latin typeface="Arial Rounded MT Bold" panose="020F0704030504030204" pitchFamily="34" charset="0"/>
              </a:rPr>
              <a:t>Kant and </a:t>
            </a:r>
            <a:r>
              <a:rPr lang="en-GB" b="1" dirty="0" err="1" smtClean="0">
                <a:latin typeface="Arial Rounded MT Bold" panose="020F0704030504030204" pitchFamily="34" charset="0"/>
              </a:rPr>
              <a:t>Gaunilo</a:t>
            </a:r>
            <a:r>
              <a:rPr lang="en-GB" dirty="0" smtClean="0">
                <a:latin typeface="Arial Rounded MT Bold" panose="020F0704030504030204" pitchFamily="34" charset="0"/>
              </a:rPr>
              <a:t>. Malcolm rejects that somethings exists because i</a:t>
            </a:r>
            <a:r>
              <a:rPr lang="en-GB" dirty="0" smtClean="0">
                <a:solidFill>
                  <a:srgbClr val="0070C0"/>
                </a:solidFill>
                <a:latin typeface="Arial Rounded MT Bold" panose="020F0704030504030204" pitchFamily="34" charset="0"/>
              </a:rPr>
              <a:t>t is greater to exist in reality </a:t>
            </a:r>
            <a:r>
              <a:rPr lang="en-GB" dirty="0" smtClean="0">
                <a:latin typeface="Arial Rounded MT Bold" panose="020F0704030504030204" pitchFamily="34" charset="0"/>
              </a:rPr>
              <a:t>OR because </a:t>
            </a:r>
            <a:r>
              <a:rPr lang="en-GB" dirty="0" smtClean="0">
                <a:solidFill>
                  <a:srgbClr val="FF0000"/>
                </a:solidFill>
                <a:latin typeface="Arial Rounded MT Bold" panose="020F0704030504030204" pitchFamily="34" charset="0"/>
              </a:rPr>
              <a:t>existence is a perfection that God possesses </a:t>
            </a:r>
            <a:r>
              <a:rPr lang="en-GB" dirty="0" smtClean="0">
                <a:latin typeface="Arial Rounded MT Bold" panose="020F0704030504030204" pitchFamily="34" charset="0"/>
              </a:rPr>
              <a:t>– these are false statements. You cannot add concept of existence to a list of qualities. </a:t>
            </a:r>
          </a:p>
          <a:p>
            <a:r>
              <a:rPr lang="en-GB" dirty="0" smtClean="0">
                <a:latin typeface="Arial Rounded MT Bold" panose="020F0704030504030204" pitchFamily="34" charset="0"/>
              </a:rPr>
              <a:t>Malcolm sympathises </a:t>
            </a:r>
            <a:r>
              <a:rPr lang="en-GB" dirty="0" smtClean="0">
                <a:latin typeface="Arial Rounded MT Bold" panose="020F0704030504030204" pitchFamily="34" charset="0"/>
              </a:rPr>
              <a:t>Anselm </a:t>
            </a:r>
            <a:r>
              <a:rPr lang="en-GB" i="1" dirty="0" smtClean="0">
                <a:latin typeface="Arial Rounded MT Bold" panose="020F0704030504030204" pitchFamily="34" charset="0"/>
              </a:rPr>
              <a:t>Proslogion 3</a:t>
            </a:r>
            <a:r>
              <a:rPr lang="en-GB" dirty="0" smtClean="0">
                <a:latin typeface="Arial Rounded MT Bold" panose="020F0704030504030204" pitchFamily="34" charset="0"/>
              </a:rPr>
              <a:t>, God is the greatest being ever thought of then he must have necessary existence, if God is not the necessary being then it would be inferior. For Malcolm if God is a necessary being , this means God should be described as an unlimited being, for the religious believer God is worthy of worship. </a:t>
            </a:r>
          </a:p>
          <a:p>
            <a:r>
              <a:rPr lang="en-GB" i="1" dirty="0" smtClean="0">
                <a:latin typeface="Arial Rounded MT Bold" panose="020F0704030504030204" pitchFamily="34" charset="0"/>
              </a:rPr>
              <a:t>If God, a being a greater than which cannot be conceived, does not exist then He cannot come into existence’</a:t>
            </a:r>
            <a:endParaRPr lang="en-GB" i="1" dirty="0">
              <a:latin typeface="Arial Rounded MT Bold" panose="020F0704030504030204" pitchFamily="34" charset="0"/>
            </a:endParaRPr>
          </a:p>
        </p:txBody>
      </p:sp>
      <p:pic>
        <p:nvPicPr>
          <p:cNvPr id="6" name="Picture 5"/>
          <p:cNvPicPr>
            <a:picLocks noChangeAspect="1"/>
          </p:cNvPicPr>
          <p:nvPr/>
        </p:nvPicPr>
        <p:blipFill>
          <a:blip r:embed="rId2"/>
          <a:stretch>
            <a:fillRect/>
          </a:stretch>
        </p:blipFill>
        <p:spPr>
          <a:xfrm>
            <a:off x="11008690" y="92365"/>
            <a:ext cx="1183310" cy="1209962"/>
          </a:xfrm>
          <a:prstGeom prst="rect">
            <a:avLst/>
          </a:prstGeom>
        </p:spPr>
      </p:pic>
    </p:spTree>
    <p:extLst>
      <p:ext uri="{BB962C8B-B14F-4D97-AF65-F5344CB8AC3E}">
        <p14:creationId xmlns:p14="http://schemas.microsoft.com/office/powerpoint/2010/main" val="128821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33045"/>
            <a:ext cx="10515600" cy="1325563"/>
          </a:xfrm>
          <a:solidFill>
            <a:srgbClr val="FFFF00"/>
          </a:solidFill>
        </p:spPr>
        <p:txBody>
          <a:bodyPr>
            <a:normAutofit fontScale="90000"/>
          </a:bodyPr>
          <a:lstStyle/>
          <a:p>
            <a:r>
              <a:rPr lang="en-GB" b="1" dirty="0" smtClean="0">
                <a:latin typeface="Arial Rounded MT Bold" panose="020F0704030504030204" pitchFamily="34" charset="0"/>
              </a:rPr>
              <a:t>AO2: The effectiveness of the ontological argument for God’s existence </a:t>
            </a:r>
            <a:endParaRPr lang="en-GB" b="1" dirty="0">
              <a:latin typeface="Arial Rounded MT Bold" panose="020F0704030504030204" pitchFamily="34" charset="0"/>
            </a:endParaRPr>
          </a:p>
        </p:txBody>
      </p:sp>
      <p:sp>
        <p:nvSpPr>
          <p:cNvPr id="5" name="Content Placeholder 4"/>
          <p:cNvSpPr>
            <a:spLocks noGrp="1"/>
          </p:cNvSpPr>
          <p:nvPr>
            <p:ph sz="half" idx="1"/>
          </p:nvPr>
        </p:nvSpPr>
        <p:spPr>
          <a:xfrm>
            <a:off x="187960" y="1697672"/>
            <a:ext cx="5532120" cy="5058727"/>
          </a:xfrm>
          <a:solidFill>
            <a:srgbClr val="92D050"/>
          </a:solidFill>
        </p:spPr>
        <p:txBody>
          <a:bodyPr>
            <a:normAutofit/>
          </a:bodyPr>
          <a:lstStyle/>
          <a:p>
            <a:pPr>
              <a:buFont typeface="Wingdings" panose="05000000000000000000" pitchFamily="2" charset="2"/>
              <a:buChar char="ü"/>
            </a:pPr>
            <a:r>
              <a:rPr lang="en-GB" dirty="0" smtClean="0">
                <a:latin typeface="Arial Rounded MT Bold" panose="020F0704030504030204" pitchFamily="34" charset="0"/>
              </a:rPr>
              <a:t>As a priori argument it confirms God’s existence was obvious and necessary.</a:t>
            </a:r>
          </a:p>
          <a:p>
            <a:pPr>
              <a:buFont typeface="Wingdings" panose="05000000000000000000" pitchFamily="2" charset="2"/>
              <a:buChar char="ü"/>
            </a:pPr>
            <a:r>
              <a:rPr lang="en-GB" dirty="0" smtClean="0">
                <a:latin typeface="Arial Rounded MT Bold" panose="020F0704030504030204" pitchFamily="34" charset="0"/>
              </a:rPr>
              <a:t>Confirms Abrahamic views and modern day views like </a:t>
            </a:r>
            <a:r>
              <a:rPr lang="en-GB" b="1" dirty="0" smtClean="0">
                <a:latin typeface="Arial Rounded MT Bold" panose="020F0704030504030204" pitchFamily="34" charset="0"/>
              </a:rPr>
              <a:t>Malcolm</a:t>
            </a:r>
            <a:r>
              <a:rPr lang="en-GB" dirty="0" smtClean="0">
                <a:latin typeface="Arial Rounded MT Bold" panose="020F0704030504030204" pitchFamily="34" charset="0"/>
              </a:rPr>
              <a:t>. </a:t>
            </a:r>
          </a:p>
          <a:p>
            <a:pPr>
              <a:buFont typeface="Wingdings" panose="05000000000000000000" pitchFamily="2" charset="2"/>
              <a:buChar char="ü"/>
            </a:pPr>
            <a:r>
              <a:rPr lang="en-GB" dirty="0" smtClean="0">
                <a:latin typeface="Arial Rounded MT Bold" panose="020F0704030504030204" pitchFamily="34" charset="0"/>
              </a:rPr>
              <a:t>Its leads to clear conclusion that God exists.  </a:t>
            </a:r>
          </a:p>
          <a:p>
            <a:endParaRPr lang="en-GB" dirty="0">
              <a:latin typeface="Arial Rounded MT Bold" panose="020F0704030504030204" pitchFamily="34" charset="0"/>
            </a:endParaRPr>
          </a:p>
        </p:txBody>
      </p:sp>
      <p:sp>
        <p:nvSpPr>
          <p:cNvPr id="6" name="Content Placeholder 5"/>
          <p:cNvSpPr>
            <a:spLocks noGrp="1"/>
          </p:cNvSpPr>
          <p:nvPr>
            <p:ph sz="half" idx="2"/>
          </p:nvPr>
        </p:nvSpPr>
        <p:spPr>
          <a:xfrm>
            <a:off x="6172200" y="1697672"/>
            <a:ext cx="5816600" cy="4930774"/>
          </a:xfrm>
          <a:solidFill>
            <a:srgbClr val="FF0066"/>
          </a:solidFill>
        </p:spPr>
        <p:txBody>
          <a:bodyPr>
            <a:normAutofit/>
          </a:bodyPr>
          <a:lstStyle/>
          <a:p>
            <a:pPr>
              <a:buFont typeface="Arial Rounded MT Bold" panose="020F0704030504030204" pitchFamily="34" charset="0"/>
              <a:buChar char="×"/>
            </a:pPr>
            <a:r>
              <a:rPr lang="en-GB" b="1" dirty="0" err="1" smtClean="0">
                <a:latin typeface="Arial Rounded MT Bold" panose="020F0704030504030204" pitchFamily="34" charset="0"/>
              </a:rPr>
              <a:t>Gaunilo</a:t>
            </a:r>
            <a:r>
              <a:rPr lang="en-GB" dirty="0" smtClean="0">
                <a:latin typeface="Arial Rounded MT Bold" panose="020F0704030504030204" pitchFamily="34" charset="0"/>
              </a:rPr>
              <a:t> rejected idea that it was possible define anything into existence. </a:t>
            </a:r>
          </a:p>
          <a:p>
            <a:pPr>
              <a:buFont typeface="Arial Rounded MT Bold" panose="020F0704030504030204" pitchFamily="34" charset="0"/>
              <a:buChar char="×"/>
            </a:pPr>
            <a:r>
              <a:rPr lang="en-GB" b="1" dirty="0" smtClean="0">
                <a:latin typeface="Arial Rounded MT Bold" panose="020F0704030504030204" pitchFamily="34" charset="0"/>
              </a:rPr>
              <a:t>Kant</a:t>
            </a:r>
            <a:r>
              <a:rPr lang="en-GB" dirty="0" smtClean="0">
                <a:latin typeface="Arial Rounded MT Bold" panose="020F0704030504030204" pitchFamily="34" charset="0"/>
              </a:rPr>
              <a:t> suggested that </a:t>
            </a:r>
            <a:r>
              <a:rPr lang="en-GB" b="1" dirty="0" smtClean="0">
                <a:latin typeface="Arial Rounded MT Bold" panose="020F0704030504030204" pitchFamily="34" charset="0"/>
              </a:rPr>
              <a:t>Descartes </a:t>
            </a:r>
            <a:r>
              <a:rPr lang="en-GB" dirty="0" smtClean="0">
                <a:latin typeface="Arial Rounded MT Bold" panose="020F0704030504030204" pitchFamily="34" charset="0"/>
              </a:rPr>
              <a:t>misused word ‘exist’, its not possible to add exist to a list of perfections. </a:t>
            </a:r>
          </a:p>
          <a:p>
            <a:pPr>
              <a:buFont typeface="Arial Rounded MT Bold" panose="020F0704030504030204" pitchFamily="34" charset="0"/>
              <a:buChar char="×"/>
            </a:pPr>
            <a:r>
              <a:rPr lang="en-GB" dirty="0" smtClean="0">
                <a:latin typeface="Arial Rounded MT Bold" panose="020F0704030504030204" pitchFamily="34" charset="0"/>
              </a:rPr>
              <a:t>Premise of a </a:t>
            </a:r>
            <a:r>
              <a:rPr lang="en-GB" b="1" dirty="0" smtClean="0">
                <a:latin typeface="Arial Rounded MT Bold" panose="020F0704030504030204" pitchFamily="34" charset="0"/>
              </a:rPr>
              <a:t>priori argument </a:t>
            </a:r>
            <a:r>
              <a:rPr lang="en-GB" dirty="0" smtClean="0">
                <a:latin typeface="Arial Rounded MT Bold" panose="020F0704030504030204" pitchFamily="34" charset="0"/>
              </a:rPr>
              <a:t>+ </a:t>
            </a:r>
            <a:r>
              <a:rPr lang="en-GB" b="1" dirty="0" smtClean="0">
                <a:latin typeface="Arial Rounded MT Bold" panose="020F0704030504030204" pitchFamily="34" charset="0"/>
              </a:rPr>
              <a:t>weak argument </a:t>
            </a:r>
            <a:r>
              <a:rPr lang="en-GB" dirty="0" smtClean="0">
                <a:latin typeface="Arial Rounded MT Bold" panose="020F0704030504030204" pitchFamily="34" charset="0"/>
              </a:rPr>
              <a:t>= conclusion reasoning will be weak or inaccurate </a:t>
            </a:r>
            <a:endParaRPr lang="en-GB" dirty="0">
              <a:latin typeface="Arial Rounded MT Bold" panose="020F0704030504030204" pitchFamily="34" charset="0"/>
            </a:endParaRPr>
          </a:p>
        </p:txBody>
      </p:sp>
    </p:spTree>
    <p:extLst>
      <p:ext uri="{BB962C8B-B14F-4D97-AF65-F5344CB8AC3E}">
        <p14:creationId xmlns:p14="http://schemas.microsoft.com/office/powerpoint/2010/main" val="4178168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720" y="1"/>
            <a:ext cx="11877040" cy="1690688"/>
          </a:xfrm>
          <a:solidFill>
            <a:srgbClr val="FFFF00"/>
          </a:solidFill>
        </p:spPr>
        <p:txBody>
          <a:bodyPr>
            <a:noAutofit/>
          </a:bodyPr>
          <a:lstStyle/>
          <a:p>
            <a:r>
              <a:rPr lang="en-GB" sz="3200" b="1" dirty="0" smtClean="0">
                <a:latin typeface="Arial Rounded MT Bold" panose="020F0704030504030204" pitchFamily="34" charset="0"/>
              </a:rPr>
              <a:t>AO2: Whether the ontological argument (Priori) is more persuasive than the cosmological/teleological (posteriori) arguments for God’s existence</a:t>
            </a:r>
            <a:endParaRPr lang="en-GB" sz="3200" b="1" dirty="0">
              <a:latin typeface="Arial Rounded MT Bold" panose="020F0704030504030204" pitchFamily="34" charset="0"/>
            </a:endParaRPr>
          </a:p>
        </p:txBody>
      </p:sp>
      <p:sp>
        <p:nvSpPr>
          <p:cNvPr id="3" name="Content Placeholder 2"/>
          <p:cNvSpPr>
            <a:spLocks noGrp="1"/>
          </p:cNvSpPr>
          <p:nvPr>
            <p:ph sz="half" idx="1"/>
          </p:nvPr>
        </p:nvSpPr>
        <p:spPr>
          <a:xfrm>
            <a:off x="172720" y="2042160"/>
            <a:ext cx="5181600" cy="4683760"/>
          </a:xfrm>
          <a:solidFill>
            <a:srgbClr val="92D050"/>
          </a:solidFill>
        </p:spPr>
        <p:txBody>
          <a:bodyPr>
            <a:normAutofit lnSpcReduction="10000"/>
          </a:bodyPr>
          <a:lstStyle/>
          <a:p>
            <a:pPr>
              <a:buFont typeface="Wingdings" panose="05000000000000000000" pitchFamily="2" charset="2"/>
              <a:buChar char="ü"/>
            </a:pPr>
            <a:r>
              <a:rPr lang="en-GB" dirty="0" smtClean="0">
                <a:latin typeface="Arial Rounded MT Bold" panose="020F0704030504030204" pitchFamily="34" charset="0"/>
              </a:rPr>
              <a:t>Based o the willingness of the individual to accept the deductive premises upon which is based (God nothing greater can be conceived). </a:t>
            </a:r>
            <a:endParaRPr lang="en-GB" dirty="0">
              <a:latin typeface="Arial Rounded MT Bold" panose="020F0704030504030204" pitchFamily="34" charset="0"/>
            </a:endParaRPr>
          </a:p>
        </p:txBody>
      </p:sp>
      <p:sp>
        <p:nvSpPr>
          <p:cNvPr id="4" name="Content Placeholder 3"/>
          <p:cNvSpPr>
            <a:spLocks noGrp="1"/>
          </p:cNvSpPr>
          <p:nvPr>
            <p:ph sz="half" idx="2"/>
          </p:nvPr>
        </p:nvSpPr>
        <p:spPr>
          <a:xfrm>
            <a:off x="6111240" y="2042160"/>
            <a:ext cx="5786120" cy="4683760"/>
          </a:xfrm>
          <a:solidFill>
            <a:srgbClr val="FF0066"/>
          </a:solidFill>
        </p:spPr>
        <p:txBody>
          <a:bodyPr>
            <a:normAutofit lnSpcReduction="10000"/>
          </a:bodyPr>
          <a:lstStyle/>
          <a:p>
            <a:pPr>
              <a:buFont typeface="Arial Rounded MT Bold" panose="020F0704030504030204" pitchFamily="34" charset="0"/>
              <a:buChar char="×"/>
            </a:pPr>
            <a:r>
              <a:rPr lang="en-GB" dirty="0" err="1" smtClean="0">
                <a:latin typeface="Arial Rounded MT Bold" panose="020F0704030504030204" pitchFamily="34" charset="0"/>
              </a:rPr>
              <a:t>Gaunilo</a:t>
            </a:r>
            <a:r>
              <a:rPr lang="en-GB" dirty="0" smtClean="0">
                <a:latin typeface="Arial Rounded MT Bold" panose="020F0704030504030204" pitchFamily="34" charset="0"/>
              </a:rPr>
              <a:t>/Kant ontological argument fails entirely, existence follows from a definition is seen misleading and not persuasive. </a:t>
            </a:r>
          </a:p>
          <a:p>
            <a:pPr>
              <a:buFont typeface="Arial Rounded MT Bold" panose="020F0704030504030204" pitchFamily="34" charset="0"/>
              <a:buChar char="×"/>
            </a:pPr>
            <a:r>
              <a:rPr lang="en-GB" dirty="0" smtClean="0">
                <a:latin typeface="Arial Rounded MT Bold" panose="020F0704030504030204" pitchFamily="34" charset="0"/>
              </a:rPr>
              <a:t>Teleological (design) and Cosmological (cause) use empirical observation, empirical evidence is always valued in a modern scientific age. But why does the inductive reasoning have to be God? </a:t>
            </a:r>
            <a:endParaRPr lang="en-GB" dirty="0">
              <a:latin typeface="Arial Rounded MT Bold" panose="020F0704030504030204" pitchFamily="34" charset="0"/>
            </a:endParaRPr>
          </a:p>
        </p:txBody>
      </p:sp>
    </p:spTree>
    <p:extLst>
      <p:ext uri="{BB962C8B-B14F-4D97-AF65-F5344CB8AC3E}">
        <p14:creationId xmlns:p14="http://schemas.microsoft.com/office/powerpoint/2010/main" val="2597862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FFFF00"/>
          </a:solidFill>
        </p:spPr>
        <p:txBody>
          <a:bodyPr/>
          <a:lstStyle/>
          <a:p>
            <a:r>
              <a:rPr lang="en-GB" dirty="0" smtClean="0">
                <a:latin typeface="Arial Rounded MT Bold" panose="020F0704030504030204" pitchFamily="34" charset="0"/>
              </a:rPr>
              <a:t>A02 Activity </a:t>
            </a:r>
            <a:endParaRPr lang="en-GB" dirty="0">
              <a:latin typeface="Arial Rounded MT Bold" panose="020F0704030504030204" pitchFamily="34" charset="0"/>
            </a:endParaRPr>
          </a:p>
        </p:txBody>
      </p:sp>
      <p:sp>
        <p:nvSpPr>
          <p:cNvPr id="6" name="Content Placeholder 5"/>
          <p:cNvSpPr>
            <a:spLocks noGrp="1"/>
          </p:cNvSpPr>
          <p:nvPr>
            <p:ph idx="1"/>
          </p:nvPr>
        </p:nvSpPr>
        <p:spPr>
          <a:solidFill>
            <a:srgbClr val="00B0F0"/>
          </a:solidFill>
        </p:spPr>
        <p:txBody>
          <a:bodyPr>
            <a:normAutofit/>
          </a:bodyPr>
          <a:lstStyle/>
          <a:p>
            <a:r>
              <a:rPr lang="en-GB" sz="4000" dirty="0" smtClean="0">
                <a:latin typeface="Arial Rounded MT Bold" panose="020F0704030504030204" pitchFamily="34" charset="0"/>
              </a:rPr>
              <a:t>Consider each conclusion and collect evidence and examples to support your statement. Gather AO1 and AO2 arguments.</a:t>
            </a:r>
          </a:p>
          <a:p>
            <a:endParaRPr lang="en-GB" sz="4000" dirty="0">
              <a:latin typeface="Arial Rounded MT Bold" panose="020F0704030504030204" pitchFamily="34" charset="0"/>
            </a:endParaRPr>
          </a:p>
          <a:p>
            <a:r>
              <a:rPr lang="en-GB" sz="4000" dirty="0" smtClean="0">
                <a:latin typeface="Arial Rounded MT Bold" panose="020F0704030504030204" pitchFamily="34" charset="0"/>
              </a:rPr>
              <a:t>Now contrast this with a weak conclusion. </a:t>
            </a:r>
            <a:endParaRPr lang="en-GB" sz="4000" dirty="0">
              <a:latin typeface="Arial Rounded MT Bold" panose="020F0704030504030204" pitchFamily="34" charset="0"/>
            </a:endParaRPr>
          </a:p>
        </p:txBody>
      </p:sp>
    </p:spTree>
    <p:extLst>
      <p:ext uri="{BB962C8B-B14F-4D97-AF65-F5344CB8AC3E}">
        <p14:creationId xmlns:p14="http://schemas.microsoft.com/office/powerpoint/2010/main" val="1409961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589280"/>
            <a:ext cx="10515600" cy="5587683"/>
          </a:xfrm>
          <a:solidFill>
            <a:schemeClr val="accent4">
              <a:lumMod val="20000"/>
              <a:lumOff val="80000"/>
            </a:schemeClr>
          </a:solidFill>
        </p:spPr>
        <p:txBody>
          <a:bodyPr>
            <a:normAutofit/>
          </a:bodyPr>
          <a:lstStyle/>
          <a:p>
            <a:pPr marL="0" indent="0" algn="ctr">
              <a:buNone/>
            </a:pPr>
            <a:endParaRPr lang="en-GB" sz="6600" b="1" dirty="0" smtClean="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indent="0" algn="ctr">
              <a:buNone/>
            </a:pPr>
            <a:r>
              <a:rPr lang="en-GB" sz="66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The ontological argument effectively proves God’s existence beyond any reasonable doubt. </a:t>
            </a:r>
            <a:endParaRPr lang="en-GB" sz="6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873602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589280"/>
            <a:ext cx="10515600" cy="5587683"/>
          </a:xfrm>
          <a:solidFill>
            <a:schemeClr val="accent4">
              <a:lumMod val="20000"/>
              <a:lumOff val="80000"/>
            </a:schemeClr>
          </a:solidFill>
        </p:spPr>
        <p:txBody>
          <a:bodyPr>
            <a:normAutofit/>
          </a:bodyPr>
          <a:lstStyle/>
          <a:p>
            <a:pPr marL="0" indent="0" algn="ctr">
              <a:buNone/>
            </a:pPr>
            <a:r>
              <a:rPr lang="en-GB" sz="66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Only later forms of the ontological argument are acceptable, the classical form from Anslem is entirely ineffective. </a:t>
            </a:r>
          </a:p>
        </p:txBody>
      </p:sp>
    </p:spTree>
    <p:extLst>
      <p:ext uri="{BB962C8B-B14F-4D97-AF65-F5344CB8AC3E}">
        <p14:creationId xmlns:p14="http://schemas.microsoft.com/office/powerpoint/2010/main" val="2837631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589280"/>
            <a:ext cx="10515600" cy="5587683"/>
          </a:xfrm>
          <a:solidFill>
            <a:schemeClr val="accent4">
              <a:lumMod val="20000"/>
              <a:lumOff val="80000"/>
            </a:schemeClr>
          </a:solidFill>
        </p:spPr>
        <p:txBody>
          <a:bodyPr>
            <a:normAutofit/>
          </a:bodyPr>
          <a:lstStyle/>
          <a:p>
            <a:pPr marL="0" indent="0" algn="ctr">
              <a:buNone/>
            </a:pPr>
            <a:r>
              <a:rPr lang="en-GB" sz="6600" b="1" dirty="0" smtClean="0">
                <a:latin typeface="Microsoft Sans Serif" panose="020B0604020202020204" pitchFamily="34" charset="0"/>
                <a:ea typeface="Microsoft Sans Serif" panose="020B0604020202020204" pitchFamily="34" charset="0"/>
                <a:cs typeface="Microsoft Sans Serif" panose="020B0604020202020204" pitchFamily="34" charset="0"/>
              </a:rPr>
              <a:t>Using the ontological argument to prove God’s existence is philosophically futile. </a:t>
            </a:r>
          </a:p>
        </p:txBody>
      </p:sp>
    </p:spTree>
    <p:extLst>
      <p:ext uri="{BB962C8B-B14F-4D97-AF65-F5344CB8AC3E}">
        <p14:creationId xmlns:p14="http://schemas.microsoft.com/office/powerpoint/2010/main" val="117892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1431</TotalTime>
  <Words>753</Words>
  <Application>Microsoft Office PowerPoint</Application>
  <PresentationFormat>Widescreen</PresentationFormat>
  <Paragraphs>38</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Rounded MT Bold</vt:lpstr>
      <vt:lpstr>Calibri</vt:lpstr>
      <vt:lpstr>Calibri Light</vt:lpstr>
      <vt:lpstr>Microsoft Sans Serif</vt:lpstr>
      <vt:lpstr>Wingdings</vt:lpstr>
      <vt:lpstr>Office Theme</vt:lpstr>
      <vt:lpstr>B: Deductive arguments- developments of the ontological argument  </vt:lpstr>
      <vt:lpstr>Triangle and Mountains and Valleys </vt:lpstr>
      <vt:lpstr>Norman Malcolm- God as unlimited being : God’s existence as necessary rather than just possible</vt:lpstr>
      <vt:lpstr>AO2: The effectiveness of the ontological argument for God’s existence </vt:lpstr>
      <vt:lpstr>AO2: Whether the ontological argument (Priori) is more persuasive than the cosmological/teleological (posteriori) arguments for God’s existence</vt:lpstr>
      <vt:lpstr>A02 Activity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Read p48 of the text book, Use the Band descriptors to assess the Band. What are the strengths? </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Deductive arguments</dc:title>
  <dc:creator>Rahima Choudhury</dc:creator>
  <cp:lastModifiedBy>Rahima Choudhury</cp:lastModifiedBy>
  <cp:revision>27</cp:revision>
  <cp:lastPrinted>2019-05-16T11:34:07Z</cp:lastPrinted>
  <dcterms:created xsi:type="dcterms:W3CDTF">2019-04-22T14:47:44Z</dcterms:created>
  <dcterms:modified xsi:type="dcterms:W3CDTF">2019-05-16T11:34:12Z</dcterms:modified>
</cp:coreProperties>
</file>