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4D1594-416D-4397-8281-2F743E003E36}" type="datetimeFigureOut">
              <a:rPr lang="en-GB" smtClean="0"/>
              <a:t>14/03/2020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8CDDA-424F-46A4-AFEE-59624B1477AB}" type="slidenum">
              <a:rPr lang="en-GB" smtClean="0"/>
              <a:t>‹#›</a:t>
            </a:fld>
            <a:endParaRPr lang="en-GB"/>
          </a:p>
        </p:txBody>
      </p:sp>
    </p:spTree>
    <p:extLst>
      <p:ext uri="{BB962C8B-B14F-4D97-AF65-F5344CB8AC3E}">
        <p14:creationId xmlns:p14="http://schemas.microsoft.com/office/powerpoint/2010/main" val="3357994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A94E9A-EBEE-4732-888B-F0E155353761}" type="slidenum">
              <a:rPr lang="en-GB" smtClean="0"/>
              <a:pPr/>
              <a:t>4</a:t>
            </a:fld>
            <a:endParaRPr lang="en-GB"/>
          </a:p>
        </p:txBody>
      </p:sp>
    </p:spTree>
    <p:extLst>
      <p:ext uri="{BB962C8B-B14F-4D97-AF65-F5344CB8AC3E}">
        <p14:creationId xmlns:p14="http://schemas.microsoft.com/office/powerpoint/2010/main" val="4190253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502B23-A19C-41C3-BF5B-25EB233BDBD0}" type="datetimeFigureOut">
              <a:rPr lang="en-GB" smtClean="0"/>
              <a:t>14/03/2020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71521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502B23-A19C-41C3-BF5B-25EB233BDBD0}" type="datetimeFigureOut">
              <a:rPr lang="en-GB" smtClean="0"/>
              <a:t>14/03/2020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4040544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502B23-A19C-41C3-BF5B-25EB233BDBD0}" type="datetimeFigureOut">
              <a:rPr lang="en-GB" smtClean="0"/>
              <a:t>14/03/2020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406521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502B23-A19C-41C3-BF5B-25EB233BDBD0}" type="datetimeFigureOut">
              <a:rPr lang="en-GB" smtClean="0"/>
              <a:t>14/03/2020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427361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502B23-A19C-41C3-BF5B-25EB233BDBD0}" type="datetimeFigureOut">
              <a:rPr lang="en-GB" smtClean="0"/>
              <a:t>14/03/2020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4206872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502B23-A19C-41C3-BF5B-25EB233BDBD0}" type="datetimeFigureOut">
              <a:rPr lang="en-GB" smtClean="0"/>
              <a:t>14/03/2020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417777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5502B23-A19C-41C3-BF5B-25EB233BDBD0}" type="datetimeFigureOut">
              <a:rPr lang="en-GB" smtClean="0"/>
              <a:t>14/03/2020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828746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5502B23-A19C-41C3-BF5B-25EB233BDBD0}" type="datetimeFigureOut">
              <a:rPr lang="en-GB" smtClean="0"/>
              <a:t>14/03/2020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164018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02B23-A19C-41C3-BF5B-25EB233BDBD0}" type="datetimeFigureOut">
              <a:rPr lang="en-GB" smtClean="0"/>
              <a:t>14/03/2020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1417812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502B23-A19C-41C3-BF5B-25EB233BDBD0}" type="datetimeFigureOut">
              <a:rPr lang="en-GB" smtClean="0"/>
              <a:t>14/03/2020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358258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502B23-A19C-41C3-BF5B-25EB233BDBD0}" type="datetimeFigureOut">
              <a:rPr lang="en-GB" smtClean="0"/>
              <a:t>14/03/2020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7B1BA-1F75-4788-BC6D-0B05904255FD}" type="slidenum">
              <a:rPr lang="en-GB" smtClean="0"/>
              <a:t>‹#›</a:t>
            </a:fld>
            <a:endParaRPr lang="en-GB"/>
          </a:p>
        </p:txBody>
      </p:sp>
    </p:spTree>
    <p:extLst>
      <p:ext uri="{BB962C8B-B14F-4D97-AF65-F5344CB8AC3E}">
        <p14:creationId xmlns:p14="http://schemas.microsoft.com/office/powerpoint/2010/main" val="168696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02B23-A19C-41C3-BF5B-25EB233BDBD0}" type="datetimeFigureOut">
              <a:rPr lang="en-GB" smtClean="0"/>
              <a:t>14/03/2020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7B1BA-1F75-4788-BC6D-0B05904255FD}" type="slidenum">
              <a:rPr lang="en-GB" smtClean="0"/>
              <a:t>‹#›</a:t>
            </a:fld>
            <a:endParaRPr lang="en-GB"/>
          </a:p>
        </p:txBody>
      </p:sp>
    </p:spTree>
    <p:extLst>
      <p:ext uri="{BB962C8B-B14F-4D97-AF65-F5344CB8AC3E}">
        <p14:creationId xmlns:p14="http://schemas.microsoft.com/office/powerpoint/2010/main" val="142044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8-applying-the-argument.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3-teleological-argument/05-for-or-against.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ub747pprmJ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3-teleological-argument/02-three-forms-of-the-argument.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3-teleological-argument/04-challenges-to-the-argument.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3-teleological-argument/01-key-term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3-teleological-argument/06-test-yourself.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3-challenges-to-the-argumen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4-for-or-against.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6-evaluating-the-argument.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resource.download.wjec.co.uk.s3.amazonaws.com/vtc/2015-16/15-16_15/eng/arguments-for-existence-of-god/01-cosmological-argument/07-test-yourself.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FF00"/>
          </a:solidFill>
        </p:spPr>
        <p:txBody>
          <a:bodyPr>
            <a:normAutofit/>
          </a:bodyPr>
          <a:lstStyle/>
          <a:p>
            <a:r>
              <a:rPr lang="en-GB" dirty="0">
                <a:latin typeface="Arial Rounded MT Bold" panose="020F0704030504030204" pitchFamily="34" charset="0"/>
                <a:hlinkClick r:id="rId2"/>
              </a:rPr>
              <a:t>Applying the argument</a:t>
            </a:r>
            <a:r>
              <a:rPr lang="en-GB" dirty="0">
                <a:hlinkClick r:id="rId2"/>
              </a:rPr>
              <a:t/>
            </a:r>
            <a:br>
              <a:rPr lang="en-GB" dirty="0">
                <a:hlinkClick r:id="rId2"/>
              </a:rPr>
            </a:br>
            <a:endParaRPr lang="en-GB" dirty="0"/>
          </a:p>
        </p:txBody>
      </p:sp>
      <p:sp>
        <p:nvSpPr>
          <p:cNvPr id="6" name="Content Placeholder 5"/>
          <p:cNvSpPr>
            <a:spLocks noGrp="1"/>
          </p:cNvSpPr>
          <p:nvPr>
            <p:ph idx="1"/>
          </p:nvPr>
        </p:nvSpPr>
        <p:spPr>
          <a:solidFill>
            <a:schemeClr val="accent1">
              <a:lumMod val="20000"/>
              <a:lumOff val="80000"/>
            </a:schemeClr>
          </a:solidFill>
        </p:spPr>
        <p:txBody>
          <a:bodyPr/>
          <a:lstStyle/>
          <a:p>
            <a:r>
              <a:rPr lang="en-GB" dirty="0" smtClean="0">
                <a:latin typeface="Arial Rounded MT Bold" panose="020F0704030504030204" pitchFamily="34" charset="0"/>
              </a:rPr>
              <a:t>Apply </a:t>
            </a:r>
            <a:r>
              <a:rPr lang="en-GB" dirty="0">
                <a:latin typeface="Arial Rounded MT Bold" panose="020F0704030504030204" pitchFamily="34" charset="0"/>
              </a:rPr>
              <a:t>the Cosmological Argument to the photograph and answer the </a:t>
            </a:r>
            <a:r>
              <a:rPr lang="en-GB" dirty="0" smtClean="0">
                <a:latin typeface="Arial Rounded MT Bold" panose="020F0704030504030204" pitchFamily="34" charset="0"/>
              </a:rPr>
              <a:t>questions</a:t>
            </a:r>
            <a:endParaRPr lang="en-GB" dirty="0">
              <a:latin typeface="Arial Rounded MT Bold" panose="020F0704030504030204" pitchFamily="34" charset="0"/>
            </a:endParaRPr>
          </a:p>
        </p:txBody>
      </p:sp>
    </p:spTree>
    <p:extLst>
      <p:ext uri="{BB962C8B-B14F-4D97-AF65-F5344CB8AC3E}">
        <p14:creationId xmlns:p14="http://schemas.microsoft.com/office/powerpoint/2010/main" val="151939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solidFill>
            <a:srgbClr val="FFFF00"/>
          </a:solidFill>
        </p:spPr>
        <p:txBody>
          <a:bodyPr>
            <a:normAutofit fontScale="90000"/>
          </a:bodyPr>
          <a:lstStyle/>
          <a:p>
            <a:r>
              <a:rPr lang="en-GB" altLang="en-US" dirty="0" smtClean="0">
                <a:ea typeface="ＭＳ Ｐゴシック" panose="020B0600070205080204" pitchFamily="34" charset="-128"/>
              </a:rPr>
              <a:t/>
            </a:r>
            <a:br>
              <a:rPr lang="en-GB" altLang="en-US" dirty="0" smtClean="0">
                <a:ea typeface="ＭＳ Ｐゴシック" panose="020B0600070205080204" pitchFamily="34" charset="-128"/>
              </a:rPr>
            </a:br>
            <a:r>
              <a:rPr lang="en-GB" altLang="en-US" dirty="0" smtClean="0">
                <a:latin typeface="Arial Rounded MT Bold" panose="020F0704030504030204" pitchFamily="34" charset="0"/>
                <a:ea typeface="ＭＳ Ｐゴシック" panose="020B0600070205080204" pitchFamily="34" charset="-128"/>
                <a:hlinkClick r:id="rId2"/>
              </a:rPr>
              <a:t>For and </a:t>
            </a:r>
            <a:r>
              <a:rPr lang="en-GB" altLang="en-US" dirty="0" smtClean="0">
                <a:latin typeface="Arial Rounded MT Bold" panose="020F0704030504030204" pitchFamily="34" charset="0"/>
                <a:ea typeface="ＭＳ Ｐゴシック" panose="020B0600070205080204" pitchFamily="34" charset="-128"/>
                <a:hlinkClick r:id="rId2"/>
              </a:rPr>
              <a:t>Against     Design </a:t>
            </a:r>
            <a:r>
              <a:rPr lang="en-GB" altLang="en-US" dirty="0" smtClean="0">
                <a:ea typeface="ＭＳ Ｐゴシック" panose="020B0600070205080204" pitchFamily="34" charset="-128"/>
                <a:hlinkClick r:id="rId2"/>
              </a:rPr>
              <a:t/>
            </a:r>
            <a:br>
              <a:rPr lang="en-GB" altLang="en-US" dirty="0" smtClean="0">
                <a:ea typeface="ＭＳ Ｐゴシック" panose="020B0600070205080204" pitchFamily="34" charset="-128"/>
                <a:hlinkClick r:id="rId2"/>
              </a:rPr>
            </a:br>
            <a:endParaRPr lang="en-GB" altLang="en-US" dirty="0" smtClean="0">
              <a:ea typeface="ＭＳ Ｐゴシック" panose="020B0600070205080204" pitchFamily="34" charset="-128"/>
            </a:endParaRPr>
          </a:p>
        </p:txBody>
      </p:sp>
      <p:sp>
        <p:nvSpPr>
          <p:cNvPr id="3" name="Content Placeholder 2"/>
          <p:cNvSpPr>
            <a:spLocks noGrp="1"/>
          </p:cNvSpPr>
          <p:nvPr>
            <p:ph idx="1"/>
          </p:nvPr>
        </p:nvSpPr>
        <p:spPr>
          <a:solidFill>
            <a:schemeClr val="accent1">
              <a:lumMod val="20000"/>
              <a:lumOff val="80000"/>
            </a:schemeClr>
          </a:solidFill>
        </p:spPr>
        <p:txBody>
          <a:bodyPr/>
          <a:lstStyle/>
          <a:p>
            <a:pPr>
              <a:defRPr/>
            </a:pPr>
            <a:r>
              <a:rPr lang="en-GB" dirty="0" smtClean="0">
                <a:latin typeface="Arial Rounded MT Bold" panose="020F0704030504030204" pitchFamily="34" charset="0"/>
              </a:rPr>
              <a:t>Read the statements and then decide whether they are for or against the teleological argument by dragging them to a side of the scale.</a:t>
            </a:r>
            <a:endParaRPr lang="en-GB" dirty="0">
              <a:latin typeface="Arial Rounded MT Bold" panose="020F0704030504030204" pitchFamily="34" charset="0"/>
            </a:endParaRPr>
          </a:p>
        </p:txBody>
      </p:sp>
    </p:spTree>
    <p:extLst>
      <p:ext uri="{BB962C8B-B14F-4D97-AF65-F5344CB8AC3E}">
        <p14:creationId xmlns:p14="http://schemas.microsoft.com/office/powerpoint/2010/main" val="1275706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981200" y="404813"/>
            <a:ext cx="8229600" cy="5726112"/>
          </a:xfrm>
          <a:solidFill>
            <a:schemeClr val="accent5">
              <a:lumMod val="20000"/>
              <a:lumOff val="80000"/>
            </a:schemeClr>
          </a:solidFill>
        </p:spPr>
        <p:txBody>
          <a:bodyPr rtlCol="0">
            <a:normAutofit/>
          </a:bodyPr>
          <a:lstStyle/>
          <a:p>
            <a:pPr>
              <a:buNone/>
              <a:defRPr/>
            </a:pPr>
            <a:r>
              <a:rPr lang="en-US" altLang="ja-JP" sz="2400" b="1" dirty="0">
                <a:latin typeface="Arial Rounded MT Bold" panose="020F0704030504030204" pitchFamily="34" charset="0"/>
              </a:rPr>
              <a:t>Criticisms of Paley’s design argument</a:t>
            </a:r>
          </a:p>
          <a:p>
            <a:pPr>
              <a:buNone/>
              <a:defRPr/>
            </a:pPr>
            <a:r>
              <a:rPr lang="en-US" altLang="ja-JP" sz="2000" dirty="0">
                <a:latin typeface="Arial Rounded MT Bold" panose="020F0704030504030204" pitchFamily="34" charset="0"/>
              </a:rPr>
              <a:t>    A number of criticisms of the design argument</a:t>
            </a:r>
          </a:p>
          <a:p>
            <a:pPr>
              <a:buNone/>
              <a:defRPr/>
            </a:pPr>
            <a:r>
              <a:rPr lang="en-US" altLang="ja-JP" sz="2000" dirty="0">
                <a:latin typeface="Arial Rounded MT Bold" panose="020F0704030504030204" pitchFamily="34" charset="0"/>
              </a:rPr>
              <a:t>    have been put forward, notably by the famous</a:t>
            </a:r>
          </a:p>
          <a:p>
            <a:pPr>
              <a:buNone/>
              <a:defRPr/>
            </a:pPr>
            <a:r>
              <a:rPr lang="en-US" altLang="ja-JP" sz="2000" dirty="0">
                <a:latin typeface="Arial Rounded MT Bold" panose="020F0704030504030204" pitchFamily="34" charset="0"/>
              </a:rPr>
              <a:t>    British philosopher </a:t>
            </a:r>
            <a:r>
              <a:rPr lang="en-US" altLang="ja-JP" sz="2000" b="1" dirty="0">
                <a:latin typeface="Arial Rounded MT Bold" panose="020F0704030504030204" pitchFamily="34" charset="0"/>
              </a:rPr>
              <a:t>David Hume</a:t>
            </a:r>
            <a:r>
              <a:rPr lang="en-US" altLang="ja-JP" sz="2000" dirty="0">
                <a:latin typeface="Arial Rounded MT Bold" panose="020F0704030504030204" pitchFamily="34" charset="0"/>
              </a:rPr>
              <a:t> (1711-1776):</a:t>
            </a:r>
          </a:p>
          <a:p>
            <a:pPr>
              <a:buNone/>
              <a:defRPr/>
            </a:pPr>
            <a:endParaRPr lang="en-US" altLang="ja-JP" sz="2000" dirty="0">
              <a:latin typeface="Arial Rounded MT Bold" panose="020F0704030504030204" pitchFamily="34" charset="0"/>
            </a:endParaRPr>
          </a:p>
          <a:p>
            <a:pPr>
              <a:buNone/>
              <a:defRPr/>
            </a:pPr>
            <a:r>
              <a:rPr lang="en-US" altLang="ja-JP" sz="2000" dirty="0">
                <a:latin typeface="Arial Rounded MT Bold" panose="020F0704030504030204" pitchFamily="34" charset="0"/>
              </a:rPr>
              <a:t>1.  The analogy employed by Paley is weak – it assumes without justification that there is a significant resemblance between objects which occur naturally (</a:t>
            </a:r>
            <a:r>
              <a:rPr lang="en-US" altLang="ja-JP" sz="2000" dirty="0" err="1">
                <a:latin typeface="Arial Rounded MT Bold" panose="020F0704030504030204" pitchFamily="34" charset="0"/>
              </a:rPr>
              <a:t>eg</a:t>
            </a:r>
            <a:r>
              <a:rPr lang="en-US" altLang="ja-JP" sz="2000" dirty="0">
                <a:latin typeface="Arial Rounded MT Bold" panose="020F0704030504030204" pitchFamily="34" charset="0"/>
              </a:rPr>
              <a:t>. the eye) and those which have been designed by humans (</a:t>
            </a:r>
            <a:r>
              <a:rPr lang="en-US" altLang="ja-JP" sz="2000" dirty="0" err="1">
                <a:latin typeface="Arial Rounded MT Bold" panose="020F0704030504030204" pitchFamily="34" charset="0"/>
              </a:rPr>
              <a:t>eg</a:t>
            </a:r>
            <a:r>
              <a:rPr lang="en-US" altLang="ja-JP" sz="2000" dirty="0">
                <a:latin typeface="Arial Rounded MT Bold" panose="020F0704030504030204" pitchFamily="34" charset="0"/>
              </a:rPr>
              <a:t>. a watch).  Is there a strong similarity between the two sufficient to make the analogy strong?</a:t>
            </a:r>
          </a:p>
          <a:p>
            <a:pPr>
              <a:buNone/>
              <a:defRPr/>
            </a:pPr>
            <a:endParaRPr lang="en-US" altLang="ja-JP" sz="2000" dirty="0">
              <a:latin typeface="Arial Rounded MT Bold" panose="020F0704030504030204" pitchFamily="34" charset="0"/>
            </a:endParaRPr>
          </a:p>
          <a:p>
            <a:pPr>
              <a:buNone/>
              <a:defRPr/>
            </a:pPr>
            <a:r>
              <a:rPr lang="en-US" altLang="ja-JP" sz="2000" dirty="0">
                <a:latin typeface="Arial Rounded MT Bold" panose="020F0704030504030204" pitchFamily="34" charset="0"/>
              </a:rPr>
              <a:t>     Hume argued that we cannot infer from the fact that examples of order in our universe have human causes (e.g. the watch) that the universe as a whole has a cause &amp; has been designed, because the universe is unique.  Therefore, because the universe is unique, we cannot rely on analogy to explain it.</a:t>
            </a:r>
          </a:p>
          <a:p>
            <a:pPr>
              <a:buNone/>
              <a:defRPr/>
            </a:pPr>
            <a:endParaRPr lang="en-US" altLang="ja-JP" sz="2400" b="1" i="1" dirty="0">
              <a:latin typeface="Century Gothic" pitchFamily="34" charset="0"/>
            </a:endParaRPr>
          </a:p>
          <a:p>
            <a:pPr>
              <a:buNone/>
              <a:defRPr/>
            </a:pPr>
            <a:endParaRPr lang="en-US" altLang="ja-JP" sz="2400" b="1" i="1" dirty="0">
              <a:latin typeface="Century Gothic" pitchFamily="34" charset="0"/>
            </a:endParaRPr>
          </a:p>
        </p:txBody>
      </p:sp>
      <p:pic>
        <p:nvPicPr>
          <p:cNvPr id="11267" name="Picture 4" descr="David Hu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6950" y="620714"/>
            <a:ext cx="129540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9919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992313" y="404813"/>
            <a:ext cx="8229600" cy="5903912"/>
          </a:xfrm>
          <a:solidFill>
            <a:schemeClr val="accent5">
              <a:lumMod val="20000"/>
              <a:lumOff val="80000"/>
            </a:schemeClr>
          </a:solidFill>
        </p:spPr>
        <p:txBody>
          <a:bodyPr rtlCol="0">
            <a:normAutofit/>
          </a:bodyPr>
          <a:lstStyle/>
          <a:p>
            <a:pPr marL="609600" indent="-609600">
              <a:buNone/>
              <a:defRPr/>
            </a:pPr>
            <a:r>
              <a:rPr lang="en-US" altLang="ja-JP" sz="2000" dirty="0">
                <a:latin typeface="Arial Rounded MT Bold" panose="020F0704030504030204" pitchFamily="34" charset="0"/>
              </a:rPr>
              <a:t>2.      If the world/universe was designed, who designed the designer?</a:t>
            </a:r>
          </a:p>
          <a:p>
            <a:pPr marL="609600" indent="-609600">
              <a:buNone/>
              <a:defRPr/>
            </a:pPr>
            <a:endParaRPr lang="en-US" altLang="ja-JP" sz="800" dirty="0">
              <a:latin typeface="Arial Rounded MT Bold" panose="020F0704030504030204" pitchFamily="34" charset="0"/>
            </a:endParaRPr>
          </a:p>
          <a:p>
            <a:pPr marL="609600" indent="-609600">
              <a:buNone/>
              <a:defRPr/>
            </a:pPr>
            <a:r>
              <a:rPr lang="en-US" altLang="ja-JP" sz="2000" dirty="0">
                <a:latin typeface="Arial Rounded MT Bold" panose="020F0704030504030204" pitchFamily="34" charset="0"/>
              </a:rPr>
              <a:t>         This point takes us to a similar debate we saw with the cosmological argument.  We can either accept the existence of God as the cause of the universe, and then  accept God’s existence as necessary (</a:t>
            </a:r>
            <a:r>
              <a:rPr lang="en-US" altLang="ja-JP" sz="2000" i="1" dirty="0" err="1">
                <a:latin typeface="Arial Rounded MT Bold" panose="020F0704030504030204" pitchFamily="34" charset="0"/>
              </a:rPr>
              <a:t>ie</a:t>
            </a:r>
            <a:r>
              <a:rPr lang="en-US" altLang="ja-JP" sz="2000" dirty="0">
                <a:latin typeface="Arial Rounded MT Bold" panose="020F0704030504030204" pitchFamily="34" charset="0"/>
              </a:rPr>
              <a:t>. always existing); or,  we could just stop at the universe and accept it’s existence as necessary (always in existence) without positing God to explain it.</a:t>
            </a:r>
          </a:p>
          <a:p>
            <a:pPr marL="609600" indent="-609600">
              <a:buNone/>
              <a:defRPr/>
            </a:pPr>
            <a:endParaRPr lang="en-US" altLang="ja-JP" sz="2000" dirty="0">
              <a:latin typeface="Arial Rounded MT Bold" panose="020F0704030504030204" pitchFamily="34" charset="0"/>
            </a:endParaRPr>
          </a:p>
          <a:p>
            <a:pPr marL="609600" indent="-609600">
              <a:buNone/>
              <a:defRPr/>
            </a:pPr>
            <a:r>
              <a:rPr lang="en-US" altLang="ja-JP" sz="2000" dirty="0">
                <a:latin typeface="Arial Rounded MT Bold" panose="020F0704030504030204" pitchFamily="34" charset="0"/>
              </a:rPr>
              <a:t>3.     The argument of design tells us little about God except God</a:t>
            </a:r>
          </a:p>
          <a:p>
            <a:pPr marL="609600" indent="-609600">
              <a:buNone/>
              <a:defRPr/>
            </a:pPr>
            <a:r>
              <a:rPr lang="en-US" altLang="ja-JP" sz="2000" dirty="0">
                <a:latin typeface="Arial Rounded MT Bold" panose="020F0704030504030204" pitchFamily="34" charset="0"/>
              </a:rPr>
              <a:t>        is a design-producing being (albeit an extremely powerful one!).  The argument doesn’t allow us to draw any conclusions as to God’s nature or character beyond that.  The design argument doesn’t prove the existence of only one God, as there may be multiple designers.</a:t>
            </a:r>
          </a:p>
          <a:p>
            <a:pPr marL="609600" indent="-609600">
              <a:buNone/>
              <a:defRPr/>
            </a:pPr>
            <a:endParaRPr lang="en-US" altLang="ja-JP" sz="800" dirty="0">
              <a:latin typeface="Century Gothic" pitchFamily="34" charset="0"/>
            </a:endParaRPr>
          </a:p>
          <a:p>
            <a:pPr marL="609600" indent="-609600">
              <a:buNone/>
              <a:defRPr/>
            </a:pPr>
            <a:endParaRPr lang="en-US" altLang="ja-JP" sz="2000" dirty="0">
              <a:latin typeface="Century Gothic" pitchFamily="34" charset="0"/>
            </a:endParaRPr>
          </a:p>
          <a:p>
            <a:pPr marL="609600" indent="-609600">
              <a:buNone/>
              <a:defRPr/>
            </a:pPr>
            <a:endParaRPr lang="en-US" altLang="ja-JP" sz="2000" dirty="0">
              <a:latin typeface="Century Gothic" pitchFamily="34" charset="0"/>
            </a:endParaRPr>
          </a:p>
        </p:txBody>
      </p:sp>
    </p:spTree>
    <p:extLst>
      <p:ext uri="{BB962C8B-B14F-4D97-AF65-F5344CB8AC3E}">
        <p14:creationId xmlns:p14="http://schemas.microsoft.com/office/powerpoint/2010/main" val="2422353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1992313" y="188914"/>
            <a:ext cx="8229600" cy="5832475"/>
          </a:xfrm>
          <a:solidFill>
            <a:schemeClr val="accent5">
              <a:lumMod val="20000"/>
              <a:lumOff val="80000"/>
            </a:schemeClr>
          </a:solidFill>
        </p:spPr>
        <p:txBody>
          <a:bodyPr rtlCol="0">
            <a:normAutofit/>
          </a:bodyPr>
          <a:lstStyle/>
          <a:p>
            <a:pPr>
              <a:buNone/>
              <a:defRPr/>
            </a:pPr>
            <a:r>
              <a:rPr lang="en-US" altLang="ja-JP" sz="2000" dirty="0">
                <a:latin typeface="Century Gothic" pitchFamily="34" charset="0"/>
              </a:rPr>
              <a:t>4.  </a:t>
            </a:r>
            <a:r>
              <a:rPr lang="en-US" altLang="ja-JP" sz="2000" dirty="0">
                <a:latin typeface="Arial Rounded MT Bold" panose="020F0704030504030204" pitchFamily="34" charset="0"/>
                <a:hlinkClick r:id="rId2"/>
              </a:rPr>
              <a:t>The scientific theory of </a:t>
            </a:r>
            <a:r>
              <a:rPr lang="en-US" altLang="ja-JP" sz="2000" b="1" dirty="0">
                <a:latin typeface="Arial Rounded MT Bold" panose="020F0704030504030204" pitchFamily="34" charset="0"/>
                <a:hlinkClick r:id="rId2"/>
              </a:rPr>
              <a:t>evolution </a:t>
            </a:r>
            <a:r>
              <a:rPr lang="en-US" altLang="ja-JP" sz="2000" dirty="0">
                <a:latin typeface="Arial Rounded MT Bold" panose="020F0704030504030204" pitchFamily="34" charset="0"/>
                <a:hlinkClick r:id="rId2"/>
              </a:rPr>
              <a:t>(discovered by </a:t>
            </a:r>
            <a:r>
              <a:rPr lang="en-US" altLang="ja-JP" sz="2000" b="1" dirty="0">
                <a:latin typeface="Arial Rounded MT Bold" panose="020F0704030504030204" pitchFamily="34" charset="0"/>
                <a:hlinkClick r:id="rId2"/>
              </a:rPr>
              <a:t>Charles   Darwin</a:t>
            </a:r>
            <a:r>
              <a:rPr lang="en-US" altLang="ja-JP" sz="2000" dirty="0">
                <a:latin typeface="Arial Rounded MT Bold" panose="020F0704030504030204" pitchFamily="34" charset="0"/>
                <a:hlinkClick r:id="rId2"/>
              </a:rPr>
              <a:t> - 1809-82) </a:t>
            </a:r>
            <a:r>
              <a:rPr lang="en-US" altLang="ja-JP" sz="2000" dirty="0">
                <a:latin typeface="Arial Rounded MT Bold" panose="020F0704030504030204" pitchFamily="34" charset="0"/>
              </a:rPr>
              <a:t>now provides us with an explanation of </a:t>
            </a:r>
          </a:p>
          <a:p>
            <a:pPr>
              <a:buNone/>
              <a:defRPr/>
            </a:pPr>
            <a:r>
              <a:rPr lang="en-US" altLang="ja-JP" sz="2000" dirty="0">
                <a:latin typeface="Arial Rounded MT Bold" panose="020F0704030504030204" pitchFamily="34" charset="0"/>
              </a:rPr>
              <a:t>     how complex life develops without the need for a ‘designer’.   Darwin showed how, by a process of survival of the fittest, over millions of years, those animal &amp; plant species best suited to their environments live to pass on their characteristics to their offspring, whilst less well suited species perish.  This process explains how such marvelous adaptations to environments as are found in the plant &amp; animal kingdom have occurred, without needing to introduce the notion of God. Do </a:t>
            </a:r>
            <a:r>
              <a:rPr lang="en-US" altLang="ja-JP" sz="2000">
                <a:latin typeface="Arial Rounded MT Bold" panose="020F0704030504030204" pitchFamily="34" charset="0"/>
              </a:rPr>
              <a:t>you agree ?</a:t>
            </a:r>
            <a:endParaRPr lang="en-US" altLang="ja-JP" sz="2000" dirty="0">
              <a:latin typeface="Arial Rounded MT Bold" panose="020F0704030504030204" pitchFamily="34" charset="0"/>
            </a:endParaRPr>
          </a:p>
          <a:p>
            <a:pPr>
              <a:buNone/>
              <a:defRPr/>
            </a:pPr>
            <a:endParaRPr lang="en-US" altLang="ja-JP" sz="800" dirty="0">
              <a:latin typeface="Century Gothic" pitchFamily="34" charset="0"/>
            </a:endParaRPr>
          </a:p>
          <a:p>
            <a:pPr>
              <a:buNone/>
              <a:defRPr/>
            </a:pPr>
            <a:r>
              <a:rPr lang="en-US" altLang="ja-JP" sz="2000" dirty="0">
                <a:latin typeface="Century Gothic" pitchFamily="34" charset="0"/>
              </a:rPr>
              <a:t>     </a:t>
            </a:r>
            <a:endParaRPr lang="en-US" altLang="ja-JP" sz="2000" b="1" dirty="0">
              <a:latin typeface="Century Gothic" pitchFamily="34" charset="0"/>
            </a:endParaRPr>
          </a:p>
        </p:txBody>
      </p:sp>
      <p:pic>
        <p:nvPicPr>
          <p:cNvPr id="13315" name="Picture 4" descr="Charles Darw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2400" y="3860801"/>
            <a:ext cx="15113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3582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GB" altLang="en-US" smtClean="0">
                <a:ea typeface="ＭＳ Ｐゴシック" panose="020B0600070205080204" pitchFamily="34" charset="-128"/>
              </a:rPr>
              <a:t/>
            </a:r>
            <a:br>
              <a:rPr lang="en-GB" altLang="en-US" smtClean="0">
                <a:ea typeface="ＭＳ Ｐゴシック" panose="020B0600070205080204" pitchFamily="34" charset="-128"/>
              </a:rPr>
            </a:br>
            <a:r>
              <a:rPr lang="en-GB" altLang="en-US" smtClean="0">
                <a:latin typeface="Arial Rounded MT Bold" panose="020F0704030504030204" pitchFamily="34" charset="0"/>
                <a:ea typeface="ＭＳ Ｐゴシック" panose="020B0600070205080204" pitchFamily="34" charset="-128"/>
                <a:hlinkClick r:id="rId2"/>
              </a:rPr>
              <a:t>Three forms of the argument</a:t>
            </a:r>
            <a:r>
              <a:rPr lang="en-GB" altLang="en-US" smtClean="0">
                <a:ea typeface="ＭＳ Ｐゴシック" panose="020B0600070205080204" pitchFamily="34" charset="-128"/>
                <a:hlinkClick r:id="rId2"/>
              </a:rPr>
              <a:t/>
            </a:r>
            <a:br>
              <a:rPr lang="en-GB" altLang="en-US" smtClean="0">
                <a:ea typeface="ＭＳ Ｐゴシック" panose="020B0600070205080204" pitchFamily="34" charset="-128"/>
                <a:hlinkClick r:id="rId2"/>
              </a:rPr>
            </a:br>
            <a:endParaRPr lang="en-GB" altLang="en-US" smtClean="0">
              <a:ea typeface="ＭＳ Ｐゴシック" panose="020B0600070205080204" pitchFamily="34" charset="-128"/>
            </a:endParaRPr>
          </a:p>
        </p:txBody>
      </p:sp>
      <p:sp>
        <p:nvSpPr>
          <p:cNvPr id="14339" name="Content Placeholder 2"/>
          <p:cNvSpPr>
            <a:spLocks noGrp="1"/>
          </p:cNvSpPr>
          <p:nvPr>
            <p:ph idx="1"/>
          </p:nvPr>
        </p:nvSpPr>
        <p:spPr/>
        <p:txBody>
          <a:bodyPr/>
          <a:lstStyle/>
          <a:p>
            <a:r>
              <a:rPr lang="en-GB" altLang="en-US" smtClean="0">
                <a:latin typeface="Arial Rounded MT Bold" panose="020F0704030504030204" pitchFamily="34" charset="0"/>
                <a:ea typeface="ＭＳ Ｐゴシック" panose="020B0600070205080204" pitchFamily="34" charset="-128"/>
              </a:rPr>
              <a:t>Read these views and then discuss the following:</a:t>
            </a:r>
          </a:p>
          <a:p>
            <a:r>
              <a:rPr lang="en-GB" altLang="en-US" smtClean="0">
                <a:latin typeface="Arial Rounded MT Bold" panose="020F0704030504030204" pitchFamily="34" charset="0"/>
                <a:ea typeface="ＭＳ Ｐゴシック" panose="020B0600070205080204" pitchFamily="34" charset="-128"/>
              </a:rPr>
              <a:t>In what ways are the views of Aquinas, Paley and Tennant (i) similar and (ii) different?</a:t>
            </a:r>
          </a:p>
          <a:p>
            <a:r>
              <a:rPr lang="en-GB" altLang="en-US" smtClean="0">
                <a:latin typeface="Arial Rounded MT Bold" panose="020F0704030504030204" pitchFamily="34" charset="0"/>
                <a:ea typeface="ＭＳ Ｐゴシック" panose="020B0600070205080204" pitchFamily="34" charset="-128"/>
              </a:rPr>
              <a:t>Which is the most convincing and why?</a:t>
            </a:r>
          </a:p>
        </p:txBody>
      </p:sp>
    </p:spTree>
    <p:extLst>
      <p:ext uri="{BB962C8B-B14F-4D97-AF65-F5344CB8AC3E}">
        <p14:creationId xmlns:p14="http://schemas.microsoft.com/office/powerpoint/2010/main" val="1411695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88914"/>
            <a:ext cx="8229600" cy="1228725"/>
          </a:xfrm>
          <a:solidFill>
            <a:srgbClr val="FFFF00"/>
          </a:solidFill>
        </p:spPr>
        <p:txBody>
          <a:bodyPr>
            <a:normAutofit fontScale="90000"/>
          </a:bodyPr>
          <a:lstStyle/>
          <a:p>
            <a:r>
              <a:rPr lang="en-GB" altLang="en-US" smtClean="0">
                <a:latin typeface="Arial Rounded MT Bold" panose="020F0704030504030204" pitchFamily="34" charset="0"/>
                <a:ea typeface="ＭＳ Ｐゴシック" panose="020B0600070205080204" pitchFamily="34" charset="-128"/>
                <a:hlinkClick r:id="rId2"/>
              </a:rPr>
              <a:t>Challenges to the argument Hume and Darwin </a:t>
            </a:r>
            <a:endParaRPr lang="en-GB" altLang="en-US" smtClean="0">
              <a:latin typeface="Arial Rounded MT Bold" panose="020F0704030504030204" pitchFamily="34" charset="0"/>
              <a:ea typeface="ＭＳ Ｐゴシック" panose="020B0600070205080204" pitchFamily="34" charset="-128"/>
            </a:endParaRPr>
          </a:p>
        </p:txBody>
      </p:sp>
      <p:sp>
        <p:nvSpPr>
          <p:cNvPr id="15363" name="Content Placeholder 2"/>
          <p:cNvSpPr>
            <a:spLocks noGrp="1"/>
          </p:cNvSpPr>
          <p:nvPr>
            <p:ph idx="1"/>
          </p:nvPr>
        </p:nvSpPr>
        <p:spPr/>
        <p:txBody>
          <a:bodyPr/>
          <a:lstStyle/>
          <a:p>
            <a:endParaRPr lang="en-GB" altLang="en-US" smtClean="0">
              <a:ea typeface="ＭＳ Ｐゴシック" panose="020B0600070205080204" pitchFamily="34" charset="-128"/>
            </a:endParaRPr>
          </a:p>
        </p:txBody>
      </p:sp>
    </p:spTree>
    <p:extLst>
      <p:ext uri="{BB962C8B-B14F-4D97-AF65-F5344CB8AC3E}">
        <p14:creationId xmlns:p14="http://schemas.microsoft.com/office/powerpoint/2010/main" val="3880482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31951" y="0"/>
            <a:ext cx="8856663" cy="1557338"/>
          </a:xfrm>
          <a:solidFill>
            <a:srgbClr val="FFFF00"/>
          </a:solidFill>
        </p:spPr>
        <p:txBody>
          <a:bodyPr>
            <a:normAutofit fontScale="90000"/>
          </a:bodyPr>
          <a:lstStyle/>
          <a:p>
            <a:pPr eaLnBrk="1" hangingPunct="1"/>
            <a:r>
              <a:rPr lang="en-GB" altLang="en-US" sz="3600">
                <a:latin typeface="Arial Rounded MT Bold" panose="020F0704030504030204" pitchFamily="34" charset="0"/>
                <a:ea typeface="ＭＳ Ｐゴシック" panose="020B0600070205080204" pitchFamily="34" charset="-128"/>
              </a:rPr>
              <a:t>Whether cosmological arguments for God’s existence are persuasive in the 21</a:t>
            </a:r>
            <a:r>
              <a:rPr lang="en-GB" altLang="en-US" sz="3600" baseline="30000">
                <a:latin typeface="Arial Rounded MT Bold" panose="020F0704030504030204" pitchFamily="34" charset="0"/>
                <a:ea typeface="ＭＳ Ｐゴシック" panose="020B0600070205080204" pitchFamily="34" charset="-128"/>
              </a:rPr>
              <a:t>st</a:t>
            </a:r>
            <a:r>
              <a:rPr lang="en-GB" altLang="en-US" sz="3600">
                <a:latin typeface="Arial Rounded MT Bold" panose="020F0704030504030204" pitchFamily="34" charset="0"/>
                <a:ea typeface="ＭＳ Ｐゴシック" panose="020B0600070205080204" pitchFamily="34" charset="-128"/>
              </a:rPr>
              <a:t> Century.</a:t>
            </a:r>
          </a:p>
        </p:txBody>
      </p:sp>
      <p:sp>
        <p:nvSpPr>
          <p:cNvPr id="4" name="Content Placeholder 3"/>
          <p:cNvSpPr>
            <a:spLocks noGrp="1"/>
          </p:cNvSpPr>
          <p:nvPr>
            <p:ph sz="half" idx="1"/>
          </p:nvPr>
        </p:nvSpPr>
        <p:spPr>
          <a:xfrm>
            <a:off x="1703388" y="1600201"/>
            <a:ext cx="4316412" cy="5141913"/>
          </a:xfrm>
          <a:solidFill>
            <a:schemeClr val="accent5">
              <a:lumMod val="20000"/>
              <a:lumOff val="80000"/>
            </a:schemeClr>
          </a:solidFill>
        </p:spPr>
        <p:txBody>
          <a:bodyPr rtlCol="0">
            <a:normAutofit fontScale="92500" lnSpcReduction="10000"/>
          </a:bodyPr>
          <a:lstStyle/>
          <a:p>
            <a:pPr>
              <a:defRPr/>
            </a:pPr>
            <a:r>
              <a:rPr lang="en-GB" dirty="0" smtClean="0">
                <a:latin typeface="Arial Rounded MT Bold" panose="020F0704030504030204" pitchFamily="34" charset="0"/>
              </a:rPr>
              <a:t>Fits in with scientific theories such as the big bang.</a:t>
            </a:r>
          </a:p>
          <a:p>
            <a:pPr>
              <a:defRPr/>
            </a:pPr>
            <a:r>
              <a:rPr lang="en-GB" dirty="0" smtClean="0">
                <a:latin typeface="Arial Rounded MT Bold" panose="020F0704030504030204" pitchFamily="34" charset="0"/>
              </a:rPr>
              <a:t>There is posteriori  observation.</a:t>
            </a:r>
          </a:p>
          <a:p>
            <a:pPr>
              <a:defRPr/>
            </a:pPr>
            <a:r>
              <a:rPr lang="en-GB" dirty="0" smtClean="0">
                <a:latin typeface="Arial Rounded MT Bold" panose="020F0704030504030204" pitchFamily="34" charset="0"/>
              </a:rPr>
              <a:t>Craig’s </a:t>
            </a:r>
            <a:r>
              <a:rPr lang="en-GB" dirty="0" err="1" smtClean="0">
                <a:latin typeface="Arial Rounded MT Bold" panose="020F0704030504030204" pitchFamily="34" charset="0"/>
              </a:rPr>
              <a:t>Kalam</a:t>
            </a:r>
            <a:r>
              <a:rPr lang="en-GB" dirty="0" smtClean="0">
                <a:latin typeface="Arial Rounded MT Bold" panose="020F0704030504030204" pitchFamily="34" charset="0"/>
              </a:rPr>
              <a:t> demonstrates universe result of a deliberate choice, personal creator. </a:t>
            </a:r>
          </a:p>
          <a:p>
            <a:pPr>
              <a:defRPr/>
            </a:pPr>
            <a:r>
              <a:rPr lang="en-GB" dirty="0" smtClean="0">
                <a:latin typeface="Arial Rounded MT Bold" panose="020F0704030504030204" pitchFamily="34" charset="0"/>
              </a:rPr>
              <a:t>Based on cause and effect arguments which should be not discounted. </a:t>
            </a:r>
          </a:p>
          <a:p>
            <a:pPr>
              <a:defRPr/>
            </a:pPr>
            <a:endParaRPr lang="en-GB" dirty="0" smtClean="0"/>
          </a:p>
        </p:txBody>
      </p:sp>
      <p:sp>
        <p:nvSpPr>
          <p:cNvPr id="5" name="Content Placeholder 4"/>
          <p:cNvSpPr>
            <a:spLocks noGrp="1"/>
          </p:cNvSpPr>
          <p:nvPr>
            <p:ph sz="half" idx="2"/>
          </p:nvPr>
        </p:nvSpPr>
        <p:spPr>
          <a:xfrm>
            <a:off x="6172200" y="1600201"/>
            <a:ext cx="4038600" cy="5141913"/>
          </a:xfrm>
          <a:solidFill>
            <a:schemeClr val="accent4">
              <a:lumMod val="20000"/>
              <a:lumOff val="80000"/>
            </a:schemeClr>
          </a:solidFill>
        </p:spPr>
        <p:txBody>
          <a:bodyPr rtlCol="0">
            <a:normAutofit fontScale="92500" lnSpcReduction="10000"/>
          </a:bodyPr>
          <a:lstStyle/>
          <a:p>
            <a:pPr>
              <a:defRPr/>
            </a:pPr>
            <a:r>
              <a:rPr lang="en-GB" dirty="0" smtClean="0">
                <a:latin typeface="Arial Rounded MT Bold" panose="020F0704030504030204" pitchFamily="34" charset="0"/>
              </a:rPr>
              <a:t>Newton First Law of Motion , nothing can move unless its moved.</a:t>
            </a:r>
          </a:p>
        </p:txBody>
      </p:sp>
    </p:spTree>
    <p:extLst>
      <p:ext uri="{BB962C8B-B14F-4D97-AF65-F5344CB8AC3E}">
        <p14:creationId xmlns:p14="http://schemas.microsoft.com/office/powerpoint/2010/main" val="1721451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74825" y="274638"/>
            <a:ext cx="8713788" cy="1143000"/>
          </a:xfrm>
          <a:solidFill>
            <a:srgbClr val="FFFF00"/>
          </a:solidFill>
        </p:spPr>
        <p:txBody>
          <a:bodyPr/>
          <a:lstStyle/>
          <a:p>
            <a:pPr eaLnBrk="1" hangingPunct="1"/>
            <a:r>
              <a:rPr lang="en-GB" altLang="en-US" sz="3600">
                <a:latin typeface="Arial Rounded MT Bold" panose="020F0704030504030204" pitchFamily="34" charset="0"/>
                <a:ea typeface="ＭＳ Ｐゴシック" panose="020B0600070205080204" pitchFamily="34" charset="-128"/>
              </a:rPr>
              <a:t>The effectiveness of the teleological argument for God’s existence </a:t>
            </a:r>
          </a:p>
        </p:txBody>
      </p:sp>
      <p:sp>
        <p:nvSpPr>
          <p:cNvPr id="3" name="Content Placeholder 2"/>
          <p:cNvSpPr>
            <a:spLocks noGrp="1"/>
          </p:cNvSpPr>
          <p:nvPr>
            <p:ph sz="half" idx="1"/>
          </p:nvPr>
        </p:nvSpPr>
        <p:spPr>
          <a:solidFill>
            <a:schemeClr val="accent3">
              <a:lumMod val="40000"/>
              <a:lumOff val="60000"/>
            </a:schemeClr>
          </a:solidFill>
        </p:spPr>
        <p:txBody>
          <a:bodyPr rtlCol="0">
            <a:normAutofit lnSpcReduction="10000"/>
          </a:bodyPr>
          <a:lstStyle/>
          <a:p>
            <a:pPr marL="0" indent="0">
              <a:buNone/>
              <a:defRPr/>
            </a:pPr>
            <a:r>
              <a:rPr lang="en-GB" dirty="0" smtClean="0">
                <a:latin typeface="Arial Rounded MT Bold" panose="020F0704030504030204" pitchFamily="34" charset="0"/>
              </a:rPr>
              <a:t>Plato spoke of a craftsmen this laid foundations Judeo-Christian thought. Based on posteriori , inductive observer. Paley’s analogy points out that universe is not result of chance but an intelligent designer. The contribution of Tennant, an intelligent designer has made the world for intelligent human life</a:t>
            </a:r>
            <a:r>
              <a:rPr lang="en-GB" dirty="0" smtClean="0"/>
              <a:t>. </a:t>
            </a:r>
          </a:p>
        </p:txBody>
      </p:sp>
      <p:sp>
        <p:nvSpPr>
          <p:cNvPr id="4" name="Content Placeholder 3"/>
          <p:cNvSpPr>
            <a:spLocks noGrp="1"/>
          </p:cNvSpPr>
          <p:nvPr>
            <p:ph sz="half" idx="2"/>
          </p:nvPr>
        </p:nvSpPr>
        <p:spPr>
          <a:solidFill>
            <a:schemeClr val="accent2">
              <a:lumMod val="40000"/>
              <a:lumOff val="60000"/>
            </a:schemeClr>
          </a:solidFill>
        </p:spPr>
        <p:txBody>
          <a:bodyPr rtlCol="0">
            <a:normAutofit lnSpcReduction="10000"/>
          </a:bodyPr>
          <a:lstStyle/>
          <a:p>
            <a:pPr>
              <a:defRPr/>
            </a:pPr>
            <a:r>
              <a:rPr lang="en-GB" dirty="0" smtClean="0">
                <a:latin typeface="Arial Rounded MT Bold" panose="020F0704030504030204" pitchFamily="34" charset="0"/>
              </a:rPr>
              <a:t>The use of analogy is not adequate to compare complexities of the universe to a watch. Is there a timeline? More than one designer?</a:t>
            </a:r>
          </a:p>
          <a:p>
            <a:pPr>
              <a:defRPr/>
            </a:pPr>
            <a:r>
              <a:rPr lang="en-GB" dirty="0" smtClean="0">
                <a:latin typeface="Arial Rounded MT Bold" panose="020F0704030504030204" pitchFamily="34" charset="0"/>
              </a:rPr>
              <a:t>Arrogant claims that we can assume the cause of the complexities of the universe. How about Science and Dawkins claims? </a:t>
            </a:r>
          </a:p>
        </p:txBody>
      </p:sp>
    </p:spTree>
    <p:extLst>
      <p:ext uri="{BB962C8B-B14F-4D97-AF65-F5344CB8AC3E}">
        <p14:creationId xmlns:p14="http://schemas.microsoft.com/office/powerpoint/2010/main" val="3863652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solidFill>
            <a:srgbClr val="FFFF00"/>
          </a:solidFill>
        </p:spPr>
        <p:txBody>
          <a:bodyPr>
            <a:normAutofit fontScale="90000"/>
          </a:bodyPr>
          <a:lstStyle/>
          <a:p>
            <a:r>
              <a:rPr lang="en-GB" altLang="en-US" smtClean="0">
                <a:ea typeface="ＭＳ Ｐゴシック" panose="020B0600070205080204" pitchFamily="34" charset="-128"/>
              </a:rPr>
              <a:t/>
            </a:r>
            <a:br>
              <a:rPr lang="en-GB" altLang="en-US" smtClean="0">
                <a:ea typeface="ＭＳ Ｐゴシック" panose="020B0600070205080204" pitchFamily="34" charset="-128"/>
              </a:rPr>
            </a:br>
            <a:r>
              <a:rPr lang="en-GB" altLang="en-US" smtClean="0">
                <a:latin typeface="Arial Rounded MT Bold" panose="020F0704030504030204" pitchFamily="34" charset="0"/>
                <a:ea typeface="ＭＳ Ｐゴシック" panose="020B0600070205080204" pitchFamily="34" charset="-128"/>
                <a:hlinkClick r:id="rId2"/>
              </a:rPr>
              <a:t>Key terms</a:t>
            </a:r>
            <a:r>
              <a:rPr lang="en-GB" altLang="en-US" smtClean="0">
                <a:ea typeface="ＭＳ Ｐゴシック" panose="020B0600070205080204" pitchFamily="34" charset="-128"/>
                <a:hlinkClick r:id="rId2"/>
              </a:rPr>
              <a:t/>
            </a:r>
            <a:br>
              <a:rPr lang="en-GB" altLang="en-US" smtClean="0">
                <a:ea typeface="ＭＳ Ｐゴシック" panose="020B0600070205080204" pitchFamily="34" charset="-128"/>
                <a:hlinkClick r:id="rId2"/>
              </a:rPr>
            </a:br>
            <a:endParaRPr lang="en-GB" altLang="en-US" smtClean="0">
              <a:ea typeface="ＭＳ Ｐゴシック" panose="020B0600070205080204" pitchFamily="34" charset="-128"/>
            </a:endParaRPr>
          </a:p>
        </p:txBody>
      </p:sp>
      <p:sp>
        <p:nvSpPr>
          <p:cNvPr id="6" name="Content Placeholder 5"/>
          <p:cNvSpPr>
            <a:spLocks noGrp="1"/>
          </p:cNvSpPr>
          <p:nvPr>
            <p:ph idx="1"/>
          </p:nvPr>
        </p:nvSpPr>
        <p:spPr>
          <a:solidFill>
            <a:schemeClr val="accent5">
              <a:lumMod val="20000"/>
              <a:lumOff val="80000"/>
            </a:schemeClr>
          </a:solidFill>
        </p:spPr>
        <p:txBody>
          <a:bodyPr/>
          <a:lstStyle/>
          <a:p>
            <a:pPr>
              <a:defRPr/>
            </a:pPr>
            <a:r>
              <a:rPr lang="en-GB" dirty="0" smtClean="0">
                <a:latin typeface="Arial Rounded MT Bold" panose="020F0704030504030204" pitchFamily="34" charset="0"/>
              </a:rPr>
              <a:t>Match up the key terms and definitions</a:t>
            </a:r>
            <a:endParaRPr lang="en-GB" dirty="0">
              <a:latin typeface="Arial Rounded MT Bold" panose="020F0704030504030204" pitchFamily="34" charset="0"/>
            </a:endParaRPr>
          </a:p>
        </p:txBody>
      </p:sp>
    </p:spTree>
    <p:extLst>
      <p:ext uri="{BB962C8B-B14F-4D97-AF65-F5344CB8AC3E}">
        <p14:creationId xmlns:p14="http://schemas.microsoft.com/office/powerpoint/2010/main" val="631114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rgbClr val="FFFF00"/>
          </a:solidFill>
        </p:spPr>
        <p:txBody>
          <a:bodyPr/>
          <a:lstStyle/>
          <a:p>
            <a:r>
              <a:rPr lang="en-GB" altLang="en-US" smtClean="0">
                <a:latin typeface="Arial Rounded MT Bold" panose="020F0704030504030204" pitchFamily="34" charset="0"/>
                <a:ea typeface="ＭＳ Ｐゴシック" panose="020B0600070205080204" pitchFamily="34" charset="-128"/>
                <a:hlinkClick r:id="rId2"/>
              </a:rPr>
              <a:t>Test yourself</a:t>
            </a:r>
            <a:endParaRPr lang="en-GB" altLang="en-US" smtClean="0">
              <a:latin typeface="Arial Rounded MT Bold" panose="020F0704030504030204" pitchFamily="34" charset="0"/>
              <a:ea typeface="ＭＳ Ｐゴシック" panose="020B0600070205080204" pitchFamily="34" charset="-128"/>
            </a:endParaRPr>
          </a:p>
        </p:txBody>
      </p:sp>
      <p:sp>
        <p:nvSpPr>
          <p:cNvPr id="19459" name="Content Placeholder 4"/>
          <p:cNvSpPr>
            <a:spLocks noGrp="1"/>
          </p:cNvSpPr>
          <p:nvPr>
            <p:ph idx="1"/>
          </p:nvPr>
        </p:nvSpPr>
        <p:spPr/>
        <p:txBody>
          <a:bodyPr/>
          <a:lstStyle/>
          <a:p>
            <a:endParaRPr lang="en-GB" altLang="en-US" smtClean="0">
              <a:ea typeface="ＭＳ Ｐゴシック" panose="020B0600070205080204" pitchFamily="34" charset="-128"/>
            </a:endParaRPr>
          </a:p>
        </p:txBody>
      </p:sp>
    </p:spTree>
    <p:extLst>
      <p:ext uri="{BB962C8B-B14F-4D97-AF65-F5344CB8AC3E}">
        <p14:creationId xmlns:p14="http://schemas.microsoft.com/office/powerpoint/2010/main" val="165833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hlinkClick r:id="rId2"/>
              </a:rPr>
              <a:t>Rank the Philosopher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GB" dirty="0">
                <a:latin typeface="Arial Rounded MT Bold" panose="020F0704030504030204" pitchFamily="34" charset="0"/>
              </a:rPr>
              <a:t>Click on a Philosopher to read their views and then rank them according to how convincing you think they are.</a:t>
            </a:r>
          </a:p>
          <a:p>
            <a:endParaRPr lang="en-GB" dirty="0"/>
          </a:p>
        </p:txBody>
      </p:sp>
    </p:spTree>
    <p:extLst>
      <p:ext uri="{BB962C8B-B14F-4D97-AF65-F5344CB8AC3E}">
        <p14:creationId xmlns:p14="http://schemas.microsoft.com/office/powerpoint/2010/main" val="247240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GB" dirty="0">
                <a:latin typeface="Arial Rounded MT Bold" panose="020F0704030504030204" pitchFamily="34" charset="0"/>
                <a:hlinkClick r:id="rId2"/>
              </a:rPr>
              <a:t>For and against</a:t>
            </a:r>
            <a:r>
              <a:rPr lang="en-GB" dirty="0">
                <a:hlinkClick r:id="rId2"/>
              </a:rPr>
              <a:t/>
            </a:r>
            <a:br>
              <a:rPr lang="en-GB" dirty="0">
                <a:hlinkClick r:id="rId2"/>
              </a:rPr>
            </a:br>
            <a:endParaRPr lang="en-GB" dirty="0"/>
          </a:p>
        </p:txBody>
      </p:sp>
      <p:sp>
        <p:nvSpPr>
          <p:cNvPr id="3" name="Content Placeholder 2"/>
          <p:cNvSpPr>
            <a:spLocks noGrp="1"/>
          </p:cNvSpPr>
          <p:nvPr>
            <p:ph idx="1"/>
          </p:nvPr>
        </p:nvSpPr>
        <p:spPr>
          <a:solidFill>
            <a:schemeClr val="accent1">
              <a:lumMod val="20000"/>
              <a:lumOff val="80000"/>
            </a:schemeClr>
          </a:solidFill>
        </p:spPr>
        <p:txBody>
          <a:bodyPr/>
          <a:lstStyle/>
          <a:p>
            <a:r>
              <a:rPr lang="en-GB" dirty="0">
                <a:latin typeface="Arial Rounded MT Bold" panose="020F0704030504030204" pitchFamily="34" charset="0"/>
              </a:rPr>
              <a:t>Read the statements and then decide whether they are for or against the cosmological argument by dragging them to a side of the scale.</a:t>
            </a:r>
          </a:p>
        </p:txBody>
      </p:sp>
    </p:spTree>
    <p:extLst>
      <p:ext uri="{BB962C8B-B14F-4D97-AF65-F5344CB8AC3E}">
        <p14:creationId xmlns:p14="http://schemas.microsoft.com/office/powerpoint/2010/main" val="397060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rPr>
              <a:t>Hume and Kant criticism’s</a:t>
            </a:r>
            <a:endParaRPr lang="en-GB" dirty="0">
              <a:latin typeface="Arial Rounded MT Bold" panose="020F0704030504030204" pitchFamily="34" charset="0"/>
            </a:endParaRPr>
          </a:p>
        </p:txBody>
      </p:sp>
      <p:sp>
        <p:nvSpPr>
          <p:cNvPr id="3" name="Content Placeholder 2"/>
          <p:cNvSpPr>
            <a:spLocks noGrp="1"/>
          </p:cNvSpPr>
          <p:nvPr>
            <p:ph idx="1"/>
          </p:nvPr>
        </p:nvSpPr>
        <p:spPr>
          <a:xfrm>
            <a:off x="1775520" y="1700808"/>
            <a:ext cx="8640960" cy="4968552"/>
          </a:xfrm>
          <a:solidFill>
            <a:schemeClr val="accent5">
              <a:lumMod val="20000"/>
              <a:lumOff val="80000"/>
            </a:schemeClr>
          </a:solidFill>
        </p:spPr>
        <p:txBody>
          <a:bodyPr>
            <a:normAutofit fontScale="47500" lnSpcReduction="20000"/>
          </a:bodyPr>
          <a:lstStyle/>
          <a:p>
            <a:r>
              <a:rPr lang="en-GB" sz="4200" b="1" dirty="0">
                <a:latin typeface="Arial Rounded MT Bold" panose="020F0704030504030204" pitchFamily="34" charset="0"/>
              </a:rPr>
              <a:t>Hume</a:t>
            </a:r>
            <a:r>
              <a:rPr lang="en-GB" sz="3800" dirty="0">
                <a:latin typeface="Arial Rounded MT Bold" panose="020F0704030504030204" pitchFamily="34" charset="0"/>
              </a:rPr>
              <a:t> maintained that we have no experience of universes being made and it is simply not possible to argue from causes within the universe to causes of the universe as a whole. There is a logical jump which the argument fails to recognise. </a:t>
            </a:r>
            <a:r>
              <a:rPr lang="en-GB" sz="4200" u="sng" dirty="0">
                <a:latin typeface="Arial Rounded MT Bold" panose="020F0704030504030204" pitchFamily="34" charset="0"/>
              </a:rPr>
              <a:t>It is one thing to talk about causes that operate within the system of the universe, but it is an entirely different matter to speculate about whether the system as a whole is caused</a:t>
            </a:r>
            <a:r>
              <a:rPr lang="en-GB" sz="3800" dirty="0">
                <a:latin typeface="Arial Rounded MT Bold" panose="020F0704030504030204" pitchFamily="34" charset="0"/>
              </a:rPr>
              <a:t>. </a:t>
            </a:r>
          </a:p>
          <a:p>
            <a:endParaRPr lang="en-GB" sz="3800" dirty="0">
              <a:latin typeface="Arial Rounded MT Bold" panose="020F0704030504030204" pitchFamily="34" charset="0"/>
            </a:endParaRPr>
          </a:p>
          <a:p>
            <a:r>
              <a:rPr lang="en-GB" sz="3800" dirty="0">
                <a:latin typeface="Arial Rounded MT Bold" panose="020F0704030504030204" pitchFamily="34" charset="0"/>
              </a:rPr>
              <a:t>Immanuel </a:t>
            </a:r>
            <a:r>
              <a:rPr lang="en-GB" sz="4200" b="1" dirty="0">
                <a:latin typeface="Arial Rounded MT Bold" panose="020F0704030504030204" pitchFamily="34" charset="0"/>
              </a:rPr>
              <a:t>Kant</a:t>
            </a:r>
            <a:r>
              <a:rPr lang="en-GB" sz="3800" dirty="0">
                <a:latin typeface="Arial Rounded MT Bold" panose="020F0704030504030204" pitchFamily="34" charset="0"/>
              </a:rPr>
              <a:t> rejected the argument outright not only because he maintained that the idea of a ‘Necessary Being’ was incoherent but also because </a:t>
            </a:r>
            <a:r>
              <a:rPr lang="en-GB" sz="4200" u="sng" dirty="0">
                <a:latin typeface="Arial Rounded MT Bold" panose="020F0704030504030204" pitchFamily="34" charset="0"/>
              </a:rPr>
              <a:t>our knowledge is limited to the phenomenal world of space and time and it is not possible to speculate about what may or may not exist independently of space and time</a:t>
            </a:r>
            <a:r>
              <a:rPr lang="en-GB" sz="3800" dirty="0">
                <a:latin typeface="Arial Rounded MT Bold" panose="020F0704030504030204" pitchFamily="34" charset="0"/>
              </a:rPr>
              <a:t>. </a:t>
            </a:r>
          </a:p>
          <a:p>
            <a:endParaRPr lang="en-GB" sz="3800" dirty="0">
              <a:latin typeface="Arial Rounded MT Bold" panose="020F0704030504030204" pitchFamily="34" charset="0"/>
            </a:endParaRPr>
          </a:p>
          <a:p>
            <a:r>
              <a:rPr lang="en-GB" sz="3800" b="1" dirty="0">
                <a:latin typeface="Arial Rounded MT Bold" panose="020F0704030504030204" pitchFamily="34" charset="0"/>
              </a:rPr>
              <a:t>Hume</a:t>
            </a:r>
            <a:r>
              <a:rPr lang="en-GB" sz="3800" dirty="0">
                <a:latin typeface="Arial Rounded MT Bold" panose="020F0704030504030204" pitchFamily="34" charset="0"/>
              </a:rPr>
              <a:t> argued that it was illegitimate to move from saying that every event in the universe has a cause to the claim that the universe has a cause. </a:t>
            </a:r>
            <a:r>
              <a:rPr lang="en-GB" sz="3800" b="1" dirty="0">
                <a:latin typeface="Arial Rounded MT Bold" panose="020F0704030504030204" pitchFamily="34" charset="0"/>
              </a:rPr>
              <a:t>Bertrand Russell </a:t>
            </a:r>
            <a:r>
              <a:rPr lang="en-GB" sz="3800" dirty="0">
                <a:latin typeface="Arial Rounded MT Bold" panose="020F0704030504030204" pitchFamily="34" charset="0"/>
              </a:rPr>
              <a:t>made a similar point by remarking that this was like moving saying that </a:t>
            </a:r>
            <a:r>
              <a:rPr lang="en-GB" sz="3800" dirty="0">
                <a:latin typeface="Arial Rounded MT Bold" panose="020F0704030504030204" pitchFamily="34" charset="0"/>
              </a:rPr>
              <a:t> </a:t>
            </a:r>
            <a:r>
              <a:rPr lang="en-GB" sz="3800" dirty="0">
                <a:latin typeface="Arial Rounded MT Bold" panose="020F0704030504030204" pitchFamily="34" charset="0"/>
              </a:rPr>
              <a:t>every human has a mother to saying therefore the human race has a mother. One cannot move from individual causes to the claim that the totality has a cause.</a:t>
            </a:r>
          </a:p>
          <a:p>
            <a:endParaRPr lang="en-GB" dirty="0"/>
          </a:p>
        </p:txBody>
      </p:sp>
    </p:spTree>
    <p:extLst>
      <p:ext uri="{BB962C8B-B14F-4D97-AF65-F5344CB8AC3E}">
        <p14:creationId xmlns:p14="http://schemas.microsoft.com/office/powerpoint/2010/main" val="3961067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GB" dirty="0">
                <a:latin typeface="Arial Rounded MT Bold" panose="020F0704030504030204" pitchFamily="34" charset="0"/>
                <a:hlinkClick r:id="rId2"/>
              </a:rPr>
              <a:t>Evaluating the argument</a:t>
            </a:r>
            <a:r>
              <a:rPr lang="en-GB" dirty="0">
                <a:latin typeface="Arial Rounded MT Bold" panose="020F0704030504030204" pitchFamily="34" charset="0"/>
              </a:rPr>
              <a:t/>
            </a:r>
            <a:br>
              <a:rPr lang="en-GB" dirty="0">
                <a:latin typeface="Arial Rounded MT Bold" panose="020F0704030504030204" pitchFamily="34" charset="0"/>
              </a:rPr>
            </a:b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GB" dirty="0" smtClean="0">
                <a:latin typeface="Arial Rounded MT Bold" panose="020F0704030504030204" pitchFamily="34" charset="0"/>
              </a:rPr>
              <a:t>Read </a:t>
            </a:r>
            <a:r>
              <a:rPr lang="en-GB" dirty="0">
                <a:latin typeface="Arial Rounded MT Bold" panose="020F0704030504030204" pitchFamily="34" charset="0"/>
              </a:rPr>
              <a:t>the two opening paragraphs, written by students in answer to the following question: “Science has replaced the need for God as the explanation for why there is a universe.” To what extent do you agree?</a:t>
            </a:r>
          </a:p>
          <a:p>
            <a:r>
              <a:rPr lang="en-GB" dirty="0">
                <a:latin typeface="Arial Rounded MT Bold" panose="020F0704030504030204" pitchFamily="34" charset="0"/>
              </a:rPr>
              <a:t>Discuss their successes and failures. Which one is best? Why? Discuss your ideas before reading the commentary</a:t>
            </a:r>
          </a:p>
        </p:txBody>
      </p:sp>
    </p:spTree>
    <p:extLst>
      <p:ext uri="{BB962C8B-B14F-4D97-AF65-F5344CB8AC3E}">
        <p14:creationId xmlns:p14="http://schemas.microsoft.com/office/powerpoint/2010/main" val="37253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smtClean="0"/>
              <a:t/>
            </a:r>
            <a:br>
              <a:rPr lang="en-GB" dirty="0" smtClean="0"/>
            </a:br>
            <a:r>
              <a:rPr lang="en-GB" dirty="0" smtClean="0">
                <a:latin typeface="Arial Rounded MT Bold" panose="020F0704030504030204" pitchFamily="34" charset="0"/>
              </a:rPr>
              <a:t>Key </a:t>
            </a:r>
            <a:r>
              <a:rPr lang="en-GB" dirty="0">
                <a:latin typeface="Arial Rounded MT Bold" panose="020F0704030504030204" pitchFamily="34" charset="0"/>
              </a:rPr>
              <a:t>terms</a:t>
            </a:r>
            <a:r>
              <a:rPr lang="en-GB" dirty="0"/>
              <a:t/>
            </a:r>
            <a:br>
              <a:rPr lang="en-GB" dirty="0"/>
            </a:br>
            <a:endParaRPr lang="en-GB" dirty="0"/>
          </a:p>
        </p:txBody>
      </p:sp>
      <p:sp>
        <p:nvSpPr>
          <p:cNvPr id="3" name="Content Placeholder 2"/>
          <p:cNvSpPr>
            <a:spLocks noGrp="1"/>
          </p:cNvSpPr>
          <p:nvPr>
            <p:ph idx="1"/>
          </p:nvPr>
        </p:nvSpPr>
        <p:spPr>
          <a:solidFill>
            <a:schemeClr val="accent1">
              <a:lumMod val="20000"/>
              <a:lumOff val="80000"/>
            </a:schemeClr>
          </a:solidFill>
        </p:spPr>
        <p:txBody>
          <a:bodyPr/>
          <a:lstStyle/>
          <a:p>
            <a:r>
              <a:rPr lang="en-GB" dirty="0" smtClean="0">
                <a:latin typeface="Arial Rounded MT Bold" panose="020F0704030504030204" pitchFamily="34" charset="0"/>
              </a:rPr>
              <a:t>Match </a:t>
            </a:r>
            <a:r>
              <a:rPr lang="en-GB" dirty="0">
                <a:latin typeface="Arial Rounded MT Bold" panose="020F0704030504030204" pitchFamily="34" charset="0"/>
              </a:rPr>
              <a:t>up the key terms and definitions</a:t>
            </a:r>
          </a:p>
        </p:txBody>
      </p:sp>
    </p:spTree>
    <p:extLst>
      <p:ext uri="{BB962C8B-B14F-4D97-AF65-F5344CB8AC3E}">
        <p14:creationId xmlns:p14="http://schemas.microsoft.com/office/powerpoint/2010/main" val="224698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188640"/>
            <a:ext cx="8856984" cy="1143000"/>
          </a:xfrm>
          <a:solidFill>
            <a:srgbClr val="FFFF00"/>
          </a:solidFill>
        </p:spPr>
        <p:txBody>
          <a:bodyPr>
            <a:normAutofit fontScale="90000"/>
          </a:bodyPr>
          <a:lstStyle/>
          <a:p>
            <a:r>
              <a:rPr lang="en-GB" dirty="0" smtClean="0">
                <a:latin typeface="Arial Rounded MT Bold" panose="020F0704030504030204" pitchFamily="34" charset="0"/>
              </a:rPr>
              <a:t>Whether inductive arguments for God’s existence are persuasive</a:t>
            </a:r>
            <a:endParaRPr lang="en-GB" dirty="0">
              <a:latin typeface="Arial Rounded MT Bold" panose="020F0704030504030204" pitchFamily="34" charset="0"/>
            </a:endParaRPr>
          </a:p>
        </p:txBody>
      </p:sp>
      <p:sp>
        <p:nvSpPr>
          <p:cNvPr id="7" name="Content Placeholder 6"/>
          <p:cNvSpPr>
            <a:spLocks noGrp="1"/>
          </p:cNvSpPr>
          <p:nvPr>
            <p:ph sz="half" idx="1"/>
          </p:nvPr>
        </p:nvSpPr>
        <p:spPr>
          <a:xfrm>
            <a:off x="1775520" y="1484784"/>
            <a:ext cx="4244280" cy="5256584"/>
          </a:xfrm>
          <a:solidFill>
            <a:srgbClr val="00FF99"/>
          </a:solidFill>
        </p:spPr>
        <p:txBody>
          <a:bodyPr>
            <a:normAutofit fontScale="92500" lnSpcReduction="10000"/>
          </a:bodyPr>
          <a:lstStyle/>
          <a:p>
            <a:pPr marL="0" indent="0" algn="ctr">
              <a:buNone/>
            </a:pPr>
            <a:r>
              <a:rPr lang="en-GB" b="1" dirty="0" smtClean="0">
                <a:latin typeface="Arial Rounded MT Bold" panose="020F0704030504030204" pitchFamily="34" charset="0"/>
              </a:rPr>
              <a:t>Strengths </a:t>
            </a:r>
          </a:p>
          <a:p>
            <a:pPr>
              <a:buFont typeface="Wingdings" panose="05000000000000000000" pitchFamily="2" charset="2"/>
              <a:buChar char="§"/>
            </a:pPr>
            <a:r>
              <a:rPr lang="en-GB" dirty="0" smtClean="0">
                <a:latin typeface="Arial Rounded MT Bold" panose="020F0704030504030204" pitchFamily="34" charset="0"/>
              </a:rPr>
              <a:t>Probability: posteriori, experience , testable, understandable </a:t>
            </a:r>
          </a:p>
          <a:p>
            <a:pPr>
              <a:buFont typeface="Wingdings" panose="05000000000000000000" pitchFamily="2" charset="2"/>
              <a:buChar char="§"/>
            </a:pPr>
            <a:r>
              <a:rPr lang="en-GB" dirty="0" smtClean="0">
                <a:latin typeface="Arial Rounded MT Bold" panose="020F0704030504030204" pitchFamily="34" charset="0"/>
              </a:rPr>
              <a:t>More than one correct answer, useful if you are unsure, flexible </a:t>
            </a:r>
          </a:p>
          <a:p>
            <a:pPr>
              <a:buFont typeface="Wingdings" panose="05000000000000000000" pitchFamily="2" charset="2"/>
              <a:buChar char="§"/>
            </a:pPr>
            <a:r>
              <a:rPr lang="en-GB" dirty="0" smtClean="0">
                <a:latin typeface="Arial Rounded MT Bold" panose="020F0704030504030204" pitchFamily="34" charset="0"/>
              </a:rPr>
              <a:t>Inductive arguments are the basis scientific theories, Philosophy/theological reasoning mirrors the work of science = validity  </a:t>
            </a:r>
            <a:endParaRPr lang="en-GB" dirty="0">
              <a:latin typeface="Arial Rounded MT Bold" panose="020F0704030504030204" pitchFamily="34" charset="0"/>
            </a:endParaRPr>
          </a:p>
        </p:txBody>
      </p:sp>
      <p:sp>
        <p:nvSpPr>
          <p:cNvPr id="8" name="Content Placeholder 7"/>
          <p:cNvSpPr>
            <a:spLocks noGrp="1"/>
          </p:cNvSpPr>
          <p:nvPr>
            <p:ph sz="half" idx="2"/>
          </p:nvPr>
        </p:nvSpPr>
        <p:spPr>
          <a:xfrm>
            <a:off x="6172200" y="1484784"/>
            <a:ext cx="4038600" cy="5184576"/>
          </a:xfrm>
          <a:solidFill>
            <a:srgbClr val="FF9966"/>
          </a:solidFill>
        </p:spPr>
        <p:txBody>
          <a:bodyPr>
            <a:normAutofit fontScale="92500" lnSpcReduction="10000"/>
          </a:bodyPr>
          <a:lstStyle/>
          <a:p>
            <a:pPr marL="0" indent="0" algn="ctr">
              <a:buNone/>
            </a:pPr>
            <a:r>
              <a:rPr lang="en-GB" b="1" dirty="0" smtClean="0">
                <a:latin typeface="Arial Rounded MT Bold" panose="020F0704030504030204" pitchFamily="34" charset="0"/>
              </a:rPr>
              <a:t>Weaknesses</a:t>
            </a:r>
          </a:p>
          <a:p>
            <a:pPr marL="0" indent="0">
              <a:buNone/>
            </a:pPr>
            <a:r>
              <a:rPr lang="en-GB" dirty="0" smtClean="0">
                <a:latin typeface="Arial Rounded MT Bold" panose="020F0704030504030204" pitchFamily="34" charset="0"/>
              </a:rPr>
              <a:t>The very flexibility means they can have weak arguments.</a:t>
            </a:r>
          </a:p>
          <a:p>
            <a:pPr marL="0" indent="0">
              <a:buNone/>
            </a:pPr>
            <a:r>
              <a:rPr lang="en-GB" dirty="0" smtClean="0">
                <a:latin typeface="Arial Rounded MT Bold" panose="020F0704030504030204" pitchFamily="34" charset="0"/>
              </a:rPr>
              <a:t>Can be challenged is there is alternative evidence.</a:t>
            </a:r>
          </a:p>
          <a:p>
            <a:pPr marL="0" indent="0">
              <a:buNone/>
            </a:pPr>
            <a:r>
              <a:rPr lang="en-GB" dirty="0" smtClean="0">
                <a:latin typeface="Arial Rounded MT Bold" panose="020F0704030504030204" pitchFamily="34" charset="0"/>
              </a:rPr>
              <a:t>Contradictions?</a:t>
            </a:r>
          </a:p>
          <a:p>
            <a:pPr marL="0" indent="0">
              <a:buNone/>
            </a:pPr>
            <a:r>
              <a:rPr lang="en-GB" dirty="0" smtClean="0">
                <a:latin typeface="Arial Rounded MT Bold" panose="020F0704030504030204" pitchFamily="34" charset="0"/>
              </a:rPr>
              <a:t>Inductive arguments, they are definite and therefore not enough to support religious belief.  </a:t>
            </a:r>
          </a:p>
          <a:p>
            <a:pPr marL="0" indent="0">
              <a:buNone/>
            </a:pPr>
            <a:endParaRPr lang="en-GB" dirty="0">
              <a:latin typeface="Arial Rounded MT Bold" panose="020F0704030504030204" pitchFamily="34" charset="0"/>
            </a:endParaRPr>
          </a:p>
        </p:txBody>
      </p:sp>
    </p:spTree>
    <p:extLst>
      <p:ext uri="{BB962C8B-B14F-4D97-AF65-F5344CB8AC3E}">
        <p14:creationId xmlns:p14="http://schemas.microsoft.com/office/powerpoint/2010/main" val="2304775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GB" sz="3600" b="1" dirty="0">
                <a:latin typeface="Arial Rounded MT Bold" panose="020F0704030504030204" pitchFamily="34" charset="0"/>
              </a:rPr>
              <a:t>The extent to which the </a:t>
            </a:r>
            <a:r>
              <a:rPr lang="en-GB" sz="3600" b="1" dirty="0" err="1">
                <a:latin typeface="Arial Rounded MT Bold" panose="020F0704030504030204" pitchFamily="34" charset="0"/>
              </a:rPr>
              <a:t>Kalam</a:t>
            </a:r>
            <a:r>
              <a:rPr lang="en-GB" sz="3600" b="1" dirty="0">
                <a:latin typeface="Arial Rounded MT Bold" panose="020F0704030504030204" pitchFamily="34" charset="0"/>
              </a:rPr>
              <a:t> Cosmological argument is convincing </a:t>
            </a:r>
            <a:endParaRPr lang="en-GB" sz="3600" b="1" dirty="0">
              <a:latin typeface="Arial Rounded MT Bold" panose="020F0704030504030204" pitchFamily="34" charset="0"/>
            </a:endParaRPr>
          </a:p>
        </p:txBody>
      </p:sp>
      <p:sp>
        <p:nvSpPr>
          <p:cNvPr id="4" name="Content Placeholder 3"/>
          <p:cNvSpPr>
            <a:spLocks noGrp="1"/>
          </p:cNvSpPr>
          <p:nvPr>
            <p:ph sz="half" idx="1"/>
          </p:nvPr>
        </p:nvSpPr>
        <p:spPr>
          <a:solidFill>
            <a:schemeClr val="accent4">
              <a:lumMod val="20000"/>
              <a:lumOff val="80000"/>
            </a:schemeClr>
          </a:solidFill>
        </p:spPr>
        <p:txBody>
          <a:bodyPr/>
          <a:lstStyle/>
          <a:p>
            <a:pPr marL="0" indent="0">
              <a:buNone/>
            </a:pPr>
            <a:r>
              <a:rPr lang="en-GB" b="1" dirty="0" smtClean="0">
                <a:latin typeface="Arial Rounded MT Bold" panose="020F0704030504030204" pitchFamily="34" charset="0"/>
              </a:rPr>
              <a:t>Craig</a:t>
            </a:r>
            <a:r>
              <a:rPr lang="en-GB" dirty="0" smtClean="0">
                <a:latin typeface="Arial Rounded MT Bold" panose="020F0704030504030204" pitchFamily="34" charset="0"/>
              </a:rPr>
              <a:t> modern and has access scientific information. Contemporary views have a starting point. </a:t>
            </a:r>
          </a:p>
          <a:p>
            <a:pPr marL="0" indent="0">
              <a:buNone/>
            </a:pPr>
            <a:r>
              <a:rPr lang="en-GB" dirty="0" smtClean="0">
                <a:latin typeface="Arial Rounded MT Bold" panose="020F0704030504030204" pitchFamily="34" charset="0"/>
              </a:rPr>
              <a:t>The universe has a starting point is a scientific fact which lends itself to </a:t>
            </a:r>
            <a:r>
              <a:rPr lang="en-GB" b="1" dirty="0" smtClean="0">
                <a:latin typeface="Arial Rounded MT Bold" panose="020F0704030504030204" pitchFamily="34" charset="0"/>
              </a:rPr>
              <a:t>Craig</a:t>
            </a:r>
            <a:r>
              <a:rPr lang="en-GB" dirty="0" smtClean="0">
                <a:latin typeface="Arial Rounded MT Bold" panose="020F0704030504030204" pitchFamily="34" charset="0"/>
              </a:rPr>
              <a:t>.</a:t>
            </a:r>
          </a:p>
          <a:p>
            <a:pPr marL="0" indent="0">
              <a:buNone/>
            </a:pPr>
            <a:endParaRPr lang="en-GB" dirty="0">
              <a:latin typeface="Arial Rounded MT Bold" panose="020F0704030504030204" pitchFamily="34" charset="0"/>
            </a:endParaRPr>
          </a:p>
        </p:txBody>
      </p:sp>
      <p:sp>
        <p:nvSpPr>
          <p:cNvPr id="5" name="Content Placeholder 4"/>
          <p:cNvSpPr>
            <a:spLocks noGrp="1"/>
          </p:cNvSpPr>
          <p:nvPr>
            <p:ph sz="half" idx="2"/>
          </p:nvPr>
        </p:nvSpPr>
        <p:spPr>
          <a:solidFill>
            <a:schemeClr val="accent4">
              <a:lumMod val="20000"/>
              <a:lumOff val="80000"/>
            </a:schemeClr>
          </a:solidFill>
        </p:spPr>
        <p:txBody>
          <a:bodyPr/>
          <a:lstStyle/>
          <a:p>
            <a:r>
              <a:rPr lang="en-GB" dirty="0" smtClean="0">
                <a:latin typeface="Arial Rounded MT Bold" panose="020F0704030504030204" pitchFamily="34" charset="0"/>
              </a:rPr>
              <a:t>The cause of the universe must be a choice of a personal being, the cause cannot be explained with physical laws, convincing as it fits a theological creation story. </a:t>
            </a:r>
            <a:endParaRPr lang="en-GB" dirty="0">
              <a:latin typeface="Arial Rounded MT Bold" panose="020F0704030504030204" pitchFamily="34" charset="0"/>
            </a:endParaRPr>
          </a:p>
        </p:txBody>
      </p:sp>
    </p:spTree>
    <p:extLst>
      <p:ext uri="{BB962C8B-B14F-4D97-AF65-F5344CB8AC3E}">
        <p14:creationId xmlns:p14="http://schemas.microsoft.com/office/powerpoint/2010/main" val="148821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FF00"/>
          </a:solidFill>
        </p:spPr>
        <p:txBody>
          <a:bodyPr/>
          <a:lstStyle/>
          <a:p>
            <a:r>
              <a:rPr lang="en-GB" dirty="0">
                <a:latin typeface="Arial Rounded MT Bold" panose="020F0704030504030204" pitchFamily="34" charset="0"/>
                <a:hlinkClick r:id="rId2"/>
              </a:rPr>
              <a:t>Test yourself</a:t>
            </a:r>
            <a:endParaRPr lang="en-GB" dirty="0">
              <a:latin typeface="Arial Rounded MT Bold" panose="020F0704030504030204" pitchFamily="34" charset="0"/>
            </a:endParaRPr>
          </a:p>
        </p:txBody>
      </p:sp>
      <p:sp>
        <p:nvSpPr>
          <p:cNvPr id="6" name="Content Placeholder 5"/>
          <p:cNvSpPr>
            <a:spLocks noGrp="1"/>
          </p:cNvSpPr>
          <p:nvPr>
            <p:ph idx="1"/>
          </p:nvPr>
        </p:nvSpPr>
        <p:spPr>
          <a:solidFill>
            <a:schemeClr val="accent1">
              <a:lumMod val="20000"/>
              <a:lumOff val="80000"/>
            </a:schemeClr>
          </a:solidFill>
        </p:spPr>
        <p:txBody>
          <a:bodyPr/>
          <a:lstStyle/>
          <a:p>
            <a:r>
              <a:rPr lang="en-GB" dirty="0" smtClean="0">
                <a:latin typeface="Arial Rounded MT Bold" panose="020F0704030504030204" pitchFamily="34" charset="0"/>
              </a:rPr>
              <a:t>Name </a:t>
            </a:r>
            <a:r>
              <a:rPr lang="en-GB" dirty="0">
                <a:latin typeface="Arial Rounded MT Bold" panose="020F0704030504030204" pitchFamily="34" charset="0"/>
              </a:rPr>
              <a:t>4 philosophers/scholars connected with the cosmological arguments AND state whether each supports or challenges the argument.</a:t>
            </a:r>
          </a:p>
          <a:p>
            <a:pPr marL="0" indent="0">
              <a:buNone/>
            </a:pPr>
            <a:r>
              <a:rPr lang="en-GB" dirty="0"/>
              <a:t/>
            </a:r>
            <a:br>
              <a:rPr lang="en-GB" dirty="0"/>
            </a:br>
            <a:endParaRPr lang="en-GB" dirty="0"/>
          </a:p>
        </p:txBody>
      </p:sp>
    </p:spTree>
    <p:extLst>
      <p:ext uri="{BB962C8B-B14F-4D97-AF65-F5344CB8AC3E}">
        <p14:creationId xmlns:p14="http://schemas.microsoft.com/office/powerpoint/2010/main" val="3274215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1230</Words>
  <Application>Microsoft Office PowerPoint</Application>
  <PresentationFormat>Widescreen</PresentationFormat>
  <Paragraphs>74</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ＭＳ Ｐゴシック</vt:lpstr>
      <vt:lpstr>游ゴシック</vt:lpstr>
      <vt:lpstr>Arial</vt:lpstr>
      <vt:lpstr>Arial Rounded MT Bold</vt:lpstr>
      <vt:lpstr>Calibri</vt:lpstr>
      <vt:lpstr>Calibri Light</vt:lpstr>
      <vt:lpstr>Century Gothic</vt:lpstr>
      <vt:lpstr>Wingdings</vt:lpstr>
      <vt:lpstr>Office Theme</vt:lpstr>
      <vt:lpstr>Applying the argument </vt:lpstr>
      <vt:lpstr>Rank the Philosopher  </vt:lpstr>
      <vt:lpstr>For and against </vt:lpstr>
      <vt:lpstr>Hume and Kant criticism’s</vt:lpstr>
      <vt:lpstr>Evaluating the argument </vt:lpstr>
      <vt:lpstr> Key terms </vt:lpstr>
      <vt:lpstr>Whether inductive arguments for God’s existence are persuasive</vt:lpstr>
      <vt:lpstr>The extent to which the Kalam Cosmological argument is convincing </vt:lpstr>
      <vt:lpstr>Test yourself</vt:lpstr>
      <vt:lpstr> For and Against     Design  </vt:lpstr>
      <vt:lpstr>PowerPoint Presentation</vt:lpstr>
      <vt:lpstr>PowerPoint Presentation</vt:lpstr>
      <vt:lpstr>PowerPoint Presentation</vt:lpstr>
      <vt:lpstr> Three forms of the argument </vt:lpstr>
      <vt:lpstr>Challenges to the argument Hume and Darwin </vt:lpstr>
      <vt:lpstr>Whether cosmological arguments for God’s existence are persuasive in the 21st Century.</vt:lpstr>
      <vt:lpstr>The effectiveness of the teleological argument for God’s existence </vt:lpstr>
      <vt:lpstr> Key terms </vt:lpstr>
      <vt:lpstr>Test yourself</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the argument </dc:title>
  <dc:creator>Rahima Choudhury</dc:creator>
  <cp:lastModifiedBy>Rahima Choudhury</cp:lastModifiedBy>
  <cp:revision>1</cp:revision>
  <dcterms:created xsi:type="dcterms:W3CDTF">2020-03-14T06:18:27Z</dcterms:created>
  <dcterms:modified xsi:type="dcterms:W3CDTF">2020-03-14T06:18:51Z</dcterms:modified>
</cp:coreProperties>
</file>