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4" r:id="rId4"/>
    <p:sldId id="260" r:id="rId5"/>
    <p:sldId id="261" r:id="rId6"/>
    <p:sldId id="262" r:id="rId7"/>
    <p:sldId id="273" r:id="rId8"/>
    <p:sldId id="263" r:id="rId9"/>
    <p:sldId id="264" r:id="rId10"/>
    <p:sldId id="266" r:id="rId11"/>
    <p:sldId id="265" r:id="rId12"/>
    <p:sldId id="267" r:id="rId13"/>
    <p:sldId id="257" r:id="rId14"/>
    <p:sldId id="268" r:id="rId15"/>
    <p:sldId id="269" r:id="rId16"/>
    <p:sldId id="270" r:id="rId17"/>
    <p:sldId id="271" r:id="rId18"/>
    <p:sldId id="272" r:id="rId19"/>
    <p:sldId id="258"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3788387-9B14-4664-B584-D96FA928FE76}"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47395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788387-9B14-4664-B584-D96FA928FE76}"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72285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788387-9B14-4664-B584-D96FA928FE76}"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158831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788387-9B14-4664-B584-D96FA928FE76}"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339078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788387-9B14-4664-B584-D96FA928FE76}"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281073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3788387-9B14-4664-B584-D96FA928FE76}" type="datetimeFigureOut">
              <a:rPr lang="en-GB" smtClean="0"/>
              <a:t>03/06/2019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101300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3788387-9B14-4664-B584-D96FA928FE76}" type="datetimeFigureOut">
              <a:rPr lang="en-GB" smtClean="0"/>
              <a:t>03/06/2019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276439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3788387-9B14-4664-B584-D96FA928FE76}" type="datetimeFigureOut">
              <a:rPr lang="en-GB" smtClean="0"/>
              <a:t>03/06/2019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155988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88387-9B14-4664-B584-D96FA928FE76}" type="datetimeFigureOut">
              <a:rPr lang="en-GB" smtClean="0"/>
              <a:t>03/06/2019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213794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788387-9B14-4664-B584-D96FA928FE76}" type="datetimeFigureOut">
              <a:rPr lang="en-GB" smtClean="0"/>
              <a:t>03/06/2019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948902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788387-9B14-4664-B584-D96FA928FE76}" type="datetimeFigureOut">
              <a:rPr lang="en-GB" smtClean="0"/>
              <a:t>03/06/2019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1EEE2-DF9C-4809-99B1-2AEDC66590E1}" type="slidenum">
              <a:rPr lang="en-GB" smtClean="0"/>
              <a:t>‹#›</a:t>
            </a:fld>
            <a:endParaRPr lang="en-GB"/>
          </a:p>
        </p:txBody>
      </p:sp>
    </p:spTree>
    <p:extLst>
      <p:ext uri="{BB962C8B-B14F-4D97-AF65-F5344CB8AC3E}">
        <p14:creationId xmlns:p14="http://schemas.microsoft.com/office/powerpoint/2010/main" val="180572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88387-9B14-4664-B584-D96FA928FE76}" type="datetimeFigureOut">
              <a:rPr lang="en-GB" smtClean="0"/>
              <a:t>03/06/2019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1EEE2-DF9C-4809-99B1-2AEDC66590E1}" type="slidenum">
              <a:rPr lang="en-GB" smtClean="0"/>
              <a:t>‹#›</a:t>
            </a:fld>
            <a:endParaRPr lang="en-GB"/>
          </a:p>
        </p:txBody>
      </p:sp>
    </p:spTree>
    <p:extLst>
      <p:ext uri="{BB962C8B-B14F-4D97-AF65-F5344CB8AC3E}">
        <p14:creationId xmlns:p14="http://schemas.microsoft.com/office/powerpoint/2010/main" val="2650992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resource.download.wjec.co.uk.s3.amazonaws.com/vtc/2015-16/15-16_15/eng/Unit%203/UNIT%203.2%20Key%20Terms%20Revision/UNIT%203.%202.%20Key%20Terms%20Revision.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resource.download.wjec.co.uk.s3.amazonaws.com/vtc/2015-16/15-16_15/eng/Unit%203/Unit%203%20-%20The%20problem%20of%20evil%20and%20suffering%20-%20%28PDF%29/3.problem-of-evi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zWcgHmXV09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resource.download.wjec.co.uk.s3.amazonaws.com/vtc/2015-16/15-16_15/eng/Unit%203/unit-3.9-evaluating-the-answer/evaluating-the-answer.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esource.download.wjec.co.uk.s3.amazonaws.com/vtc/2015-16/15-16_15/eng/Unit%203/unit-3.8-religious-responses-the-role-of-freewill/religious-responses-the-role-of-freewill.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resource.download.wjec.co.uk.s3.amazonaws.com/vtc/2015-16/15-16_15/eng/Unit%203/unit-3.7-religious-responses-the-irenaean-theodicy/religious-responses-the-irenaean-theodicy.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2187674"/>
          </a:xfrm>
          <a:solidFill>
            <a:srgbClr val="FFFF00"/>
          </a:solidFill>
        </p:spPr>
        <p:txBody>
          <a:bodyPr>
            <a:normAutofit/>
          </a:bodyPr>
          <a:lstStyle/>
          <a:p>
            <a:r>
              <a:rPr lang="en-GB" dirty="0" smtClean="0">
                <a:latin typeface="Arial Rounded MT Bold" panose="020F0704030504030204" pitchFamily="34" charset="0"/>
              </a:rPr>
              <a:t>C Evil : Religious responses to the problem of evil: Irenaean theodicy</a:t>
            </a:r>
            <a:endParaRPr lang="en-GB" dirty="0">
              <a:latin typeface="Arial Rounded MT Bold" panose="020F0704030504030204" pitchFamily="34" charset="0"/>
            </a:endParaRPr>
          </a:p>
        </p:txBody>
      </p:sp>
    </p:spTree>
    <p:extLst>
      <p:ext uri="{BB962C8B-B14F-4D97-AF65-F5344CB8AC3E}">
        <p14:creationId xmlns:p14="http://schemas.microsoft.com/office/powerpoint/2010/main" val="180465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b="1" dirty="0" smtClean="0">
                <a:latin typeface="Arial Rounded MT Bold" panose="020F0704030504030204" pitchFamily="34" charset="0"/>
              </a:rPr>
              <a:t>A02 Challenges to Irenaean type theodicies</a:t>
            </a:r>
            <a:endParaRPr lang="en-GB" b="1" dirty="0">
              <a:latin typeface="Arial Rounded MT Bold" panose="020F0704030504030204" pitchFamily="34"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r>
              <a:rPr lang="en-GB" b="1" dirty="0" smtClean="0">
                <a:latin typeface="Arial Rounded MT Bold" panose="020F0704030504030204" pitchFamily="34" charset="0"/>
              </a:rPr>
              <a:t>Immensity and Suffering  and unequal distribution of evil and suffering : </a:t>
            </a:r>
            <a:r>
              <a:rPr lang="en-GB" dirty="0" smtClean="0">
                <a:latin typeface="Arial Rounded MT Bold" panose="020F0704030504030204" pitchFamily="34" charset="0"/>
              </a:rPr>
              <a:t>The immense suffering of one does not make up for the reward of spiritual perfection. Does the end justify the means? For example the Holocaust. This is soul-breaking rather than soul-making.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748846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656184"/>
          </a:xfrm>
          <a:solidFill>
            <a:srgbClr val="FFFF00"/>
          </a:solidFill>
        </p:spPr>
        <p:txBody>
          <a:bodyPr>
            <a:normAutofit fontScale="90000"/>
          </a:bodyPr>
          <a:lstStyle/>
          <a:p>
            <a:r>
              <a:rPr lang="en-GB" dirty="0" smtClean="0">
                <a:latin typeface="Arial Rounded MT Bold" panose="020F0704030504030204" pitchFamily="34" charset="0"/>
              </a:rPr>
              <a:t>A02: Whether Irenaean type theodicies are credible in the 21</a:t>
            </a:r>
            <a:r>
              <a:rPr lang="en-GB" baseline="30000" dirty="0" smtClean="0">
                <a:latin typeface="Arial Rounded MT Bold" panose="020F0704030504030204" pitchFamily="34" charset="0"/>
              </a:rPr>
              <a:t>st</a:t>
            </a:r>
            <a:r>
              <a:rPr lang="en-GB" dirty="0" smtClean="0">
                <a:latin typeface="Arial Rounded MT Bold" panose="020F0704030504030204" pitchFamily="34" charset="0"/>
              </a:rPr>
              <a:t> century. </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323528" y="1988840"/>
            <a:ext cx="2880320" cy="4525963"/>
          </a:xfrm>
          <a:solidFill>
            <a:schemeClr val="accent5">
              <a:lumMod val="20000"/>
              <a:lumOff val="80000"/>
            </a:schemeClr>
          </a:solidFill>
        </p:spPr>
        <p:txBody>
          <a:bodyPr>
            <a:normAutofit fontScale="85000" lnSpcReduction="20000"/>
          </a:bodyPr>
          <a:lstStyle/>
          <a:p>
            <a:r>
              <a:rPr lang="en-GB" i="1" dirty="0" smtClean="0">
                <a:latin typeface="Arial Rounded MT Bold" panose="020F0704030504030204" pitchFamily="34" charset="0"/>
              </a:rPr>
              <a:t>Let us make man in our image</a:t>
            </a:r>
            <a:r>
              <a:rPr lang="en-GB" dirty="0" smtClean="0">
                <a:latin typeface="Arial Rounded MT Bold" panose="020F0704030504030204" pitchFamily="34" charset="0"/>
              </a:rPr>
              <a:t>: potential develop sort of characteristics of God himself. Fit sin with Natural and Selection and Evolution, we adapt to our natural environment. </a:t>
            </a: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3563888" y="1988840"/>
            <a:ext cx="5400600" cy="4525963"/>
          </a:xfrm>
          <a:solidFill>
            <a:schemeClr val="accent4">
              <a:lumMod val="20000"/>
              <a:lumOff val="80000"/>
            </a:schemeClr>
          </a:solidFill>
        </p:spPr>
        <p:txBody>
          <a:bodyPr>
            <a:normAutofit fontScale="85000" lnSpcReduction="20000"/>
          </a:bodyPr>
          <a:lstStyle/>
          <a:p>
            <a:r>
              <a:rPr lang="en-GB" dirty="0" smtClean="0">
                <a:latin typeface="Arial Rounded MT Bold" panose="020F0704030504030204" pitchFamily="34" charset="0"/>
              </a:rPr>
              <a:t>Immense suffering Genocides such as Rwanda undermine that we develop to become spiritually mature, What type of God would allow this?</a:t>
            </a:r>
          </a:p>
          <a:p>
            <a:r>
              <a:rPr lang="en-GB" dirty="0" smtClean="0">
                <a:latin typeface="Arial Rounded MT Bold" panose="020F0704030504030204" pitchFamily="34" charset="0"/>
              </a:rPr>
              <a:t>Those who follow Liberation theory , one day suffering will overcome and God will restore us to him in the original relationship- Eden</a:t>
            </a:r>
          </a:p>
          <a:p>
            <a:r>
              <a:rPr lang="en-GB" dirty="0" smtClean="0">
                <a:latin typeface="Arial Rounded MT Bold" panose="020F0704030504030204" pitchFamily="34" charset="0"/>
              </a:rPr>
              <a:t>Universal Salvation: Will all be treated the same such as Ghandi and Stalin? Why should we bother? </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1362528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570186"/>
          </a:xfrm>
          <a:solidFill>
            <a:srgbClr val="FFFF00"/>
          </a:solidFill>
        </p:spPr>
        <p:txBody>
          <a:bodyPr>
            <a:noAutofit/>
          </a:bodyPr>
          <a:lstStyle/>
          <a:p>
            <a:r>
              <a:rPr lang="en-GB" sz="3600" b="1" dirty="0" smtClean="0">
                <a:latin typeface="Arial Rounded MT Bold" panose="020F0704030504030204" pitchFamily="34" charset="0"/>
              </a:rPr>
              <a:t>A02: The extent to which Irenaeus theodicy succeeds as a defence of the God of classical theism</a:t>
            </a:r>
            <a:endParaRPr lang="en-GB" sz="3600" b="1" dirty="0">
              <a:latin typeface="Arial Rounded MT Bold" panose="020F0704030504030204" pitchFamily="34" charset="0"/>
            </a:endParaRPr>
          </a:p>
        </p:txBody>
      </p:sp>
      <p:sp>
        <p:nvSpPr>
          <p:cNvPr id="3" name="Content Placeholder 2"/>
          <p:cNvSpPr>
            <a:spLocks noGrp="1"/>
          </p:cNvSpPr>
          <p:nvPr>
            <p:ph sz="half" idx="1"/>
          </p:nvPr>
        </p:nvSpPr>
        <p:spPr>
          <a:xfrm>
            <a:off x="179512" y="1916832"/>
            <a:ext cx="4392488" cy="4741987"/>
          </a:xfrm>
          <a:solidFill>
            <a:schemeClr val="accent4">
              <a:lumMod val="20000"/>
              <a:lumOff val="80000"/>
            </a:schemeClr>
          </a:solidFill>
        </p:spPr>
        <p:txBody>
          <a:bodyPr>
            <a:normAutofit fontScale="85000" lnSpcReduction="20000"/>
          </a:bodyPr>
          <a:lstStyle/>
          <a:p>
            <a:r>
              <a:rPr lang="en-GB" i="1" dirty="0" smtClean="0">
                <a:latin typeface="Arial Rounded MT Bold" panose="020F0704030504030204" pitchFamily="34" charset="0"/>
              </a:rPr>
              <a:t>Let us make man in our image, after our likeness</a:t>
            </a:r>
            <a:r>
              <a:rPr lang="en-GB" dirty="0" smtClean="0">
                <a:latin typeface="Arial Rounded MT Bold" panose="020F0704030504030204" pitchFamily="34" charset="0"/>
              </a:rPr>
              <a:t>. We have the potential to be like God. Irenaeus evil exists as God’s plan. Addresses the inconsistent triad , help humans achieve spiritual and moral perfection. </a:t>
            </a:r>
          </a:p>
          <a:p>
            <a:r>
              <a:rPr lang="en-GB" dirty="0" smtClean="0">
                <a:latin typeface="Arial Rounded MT Bold" panose="020F0704030504030204" pitchFamily="34" charset="0"/>
              </a:rPr>
              <a:t>Hick’s continues Irenaeus- God’s makes extends beyond life. Individual's will achieve the end that God has set out. </a:t>
            </a:r>
          </a:p>
          <a:p>
            <a:endParaRPr lang="en-GB" dirty="0">
              <a:latin typeface="Arial Rounded MT Bold" panose="020F0704030504030204" pitchFamily="34" charset="0"/>
            </a:endParaRPr>
          </a:p>
        </p:txBody>
      </p:sp>
      <p:sp>
        <p:nvSpPr>
          <p:cNvPr id="4" name="Content Placeholder 3"/>
          <p:cNvSpPr>
            <a:spLocks noGrp="1"/>
          </p:cNvSpPr>
          <p:nvPr>
            <p:ph sz="half" idx="2"/>
          </p:nvPr>
        </p:nvSpPr>
        <p:spPr>
          <a:xfrm>
            <a:off x="4860032" y="1916832"/>
            <a:ext cx="4038600" cy="4813995"/>
          </a:xfrm>
          <a:solidFill>
            <a:schemeClr val="accent5">
              <a:lumMod val="20000"/>
              <a:lumOff val="80000"/>
            </a:schemeClr>
          </a:solidFill>
        </p:spPr>
        <p:txBody>
          <a:bodyPr>
            <a:normAutofit fontScale="85000" lnSpcReduction="20000"/>
          </a:bodyPr>
          <a:lstStyle/>
          <a:p>
            <a:r>
              <a:rPr lang="en-GB" dirty="0" smtClean="0">
                <a:latin typeface="Arial Rounded MT Bold" panose="020F0704030504030204" pitchFamily="34" charset="0"/>
              </a:rPr>
              <a:t>The extent of suffering is not evenly spread for example Domestic Violence.</a:t>
            </a:r>
          </a:p>
          <a:p>
            <a:r>
              <a:rPr lang="en-GB" dirty="0" smtClean="0">
                <a:latin typeface="Arial Rounded MT Bold" panose="020F0704030504030204" pitchFamily="34" charset="0"/>
              </a:rPr>
              <a:t>Universal Salvation seems to undermine any reason to choosing to do the right thing.</a:t>
            </a:r>
            <a:endParaRPr lang="en-GB" dirty="0">
              <a:latin typeface="Arial Rounded MT Bold" panose="020F0704030504030204" pitchFamily="34" charset="0"/>
            </a:endParaRPr>
          </a:p>
        </p:txBody>
      </p:sp>
    </p:spTree>
    <p:extLst>
      <p:ext uri="{BB962C8B-B14F-4D97-AF65-F5344CB8AC3E}">
        <p14:creationId xmlns:p14="http://schemas.microsoft.com/office/powerpoint/2010/main" val="22860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latin typeface="Arial Rounded MT Bold" panose="020F0704030504030204" pitchFamily="34" charset="0"/>
                <a:hlinkClick r:id="rId2"/>
              </a:rPr>
              <a:t>Check your Evil Key Words </a:t>
            </a:r>
            <a:endParaRPr lang="en-GB" dirty="0">
              <a:latin typeface="Arial Rounded MT Bold" panose="020F0704030504030204" pitchFamily="34" charset="0"/>
            </a:endParaRP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948806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Autofit/>
          </a:bodyPr>
          <a:lstStyle/>
          <a:p>
            <a:pPr marL="0" indent="0" algn="ctr">
              <a:buNone/>
            </a:pPr>
            <a:r>
              <a:rPr lang="en-GB" sz="6000" dirty="0" smtClean="0">
                <a:latin typeface="Arial Rounded MT Bold" panose="020F0704030504030204" pitchFamily="34" charset="0"/>
              </a:rPr>
              <a:t>Irenaean type theodicies weaken the concept of God’s omnipotence </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2954952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lgn="ctr">
              <a:buNone/>
            </a:pPr>
            <a:r>
              <a:rPr lang="en-GB" sz="6000" dirty="0" smtClean="0">
                <a:latin typeface="Arial Rounded MT Bold" panose="020F0704030504030204" pitchFamily="34" charset="0"/>
              </a:rPr>
              <a:t>Irenaean type theodicies are incompatible with a loving God </a:t>
            </a:r>
            <a:endParaRPr lang="en-GB" sz="6000" dirty="0"/>
          </a:p>
        </p:txBody>
      </p:sp>
    </p:spTree>
    <p:extLst>
      <p:ext uri="{BB962C8B-B14F-4D97-AF65-F5344CB8AC3E}">
        <p14:creationId xmlns:p14="http://schemas.microsoft.com/office/powerpoint/2010/main" val="323854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lgn="ctr">
              <a:buNone/>
            </a:pPr>
            <a:r>
              <a:rPr lang="en-GB" sz="4400" dirty="0" smtClean="0">
                <a:latin typeface="Arial Rounded MT Bold" panose="020F0704030504030204" pitchFamily="34" charset="0"/>
              </a:rPr>
              <a:t>Irenaean type theodicies suggest that God is arbitrary in distributing evil and suffering, incompatible with the God of Classical Theism. </a:t>
            </a:r>
            <a:endParaRPr lang="en-GB" sz="4400" dirty="0"/>
          </a:p>
        </p:txBody>
      </p:sp>
    </p:spTree>
    <p:extLst>
      <p:ext uri="{BB962C8B-B14F-4D97-AF65-F5344CB8AC3E}">
        <p14:creationId xmlns:p14="http://schemas.microsoft.com/office/powerpoint/2010/main" val="1105054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Autofit/>
          </a:bodyPr>
          <a:lstStyle/>
          <a:p>
            <a:pPr marL="0" indent="0" algn="ctr">
              <a:buNone/>
            </a:pPr>
            <a:r>
              <a:rPr lang="en-GB" sz="4800" dirty="0" smtClean="0">
                <a:latin typeface="Arial Rounded MT Bold" panose="020F0704030504030204" pitchFamily="34" charset="0"/>
              </a:rPr>
              <a:t>Irenaean type theodicies do not explain why an all-knowing God would allow such a complex plan.</a:t>
            </a:r>
            <a:endParaRPr lang="en-GB" sz="4800" dirty="0"/>
          </a:p>
        </p:txBody>
      </p:sp>
    </p:spTree>
    <p:extLst>
      <p:ext uri="{BB962C8B-B14F-4D97-AF65-F5344CB8AC3E}">
        <p14:creationId xmlns:p14="http://schemas.microsoft.com/office/powerpoint/2010/main" val="3140183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lgn="ctr">
              <a:buNone/>
            </a:pPr>
            <a:r>
              <a:rPr lang="en-GB" sz="5400" dirty="0" smtClean="0">
                <a:latin typeface="Arial Rounded MT Bold" panose="020F0704030504030204" pitchFamily="34" charset="0"/>
              </a:rPr>
              <a:t>Irenaean type theodicies are successful because they are the only way of explaining free-will </a:t>
            </a:r>
            <a:endParaRPr lang="en-GB" sz="5400" dirty="0"/>
          </a:p>
        </p:txBody>
      </p:sp>
    </p:spTree>
    <p:extLst>
      <p:ext uri="{BB962C8B-B14F-4D97-AF65-F5344CB8AC3E}">
        <p14:creationId xmlns:p14="http://schemas.microsoft.com/office/powerpoint/2010/main" val="3369332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hlinkClick r:id="rId2"/>
              </a:rPr>
              <a:t>Revision</a:t>
            </a:r>
            <a:r>
              <a:rPr lang="en-GB" dirty="0" smtClean="0">
                <a:hlinkClick r:id="rId2"/>
              </a:rPr>
              <a:t> </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520186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hlinkClick r:id="rId2"/>
              </a:rPr>
              <a:t>Irenaean Theodicy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pPr marL="0" indent="0">
              <a:buNone/>
            </a:pPr>
            <a:r>
              <a:rPr lang="en-GB" dirty="0" smtClean="0">
                <a:latin typeface="Arial Rounded MT Bold" panose="020F0704030504030204" pitchFamily="34" charset="0"/>
              </a:rPr>
              <a:t>Irenaeus, the presence of evil was a deliberate action of an omnibenevolent God who wanted his creation to </a:t>
            </a:r>
            <a:r>
              <a:rPr lang="en-GB" sz="3600" dirty="0" smtClean="0">
                <a:latin typeface="Arial Rounded MT Bold" panose="020F0704030504030204" pitchFamily="34" charset="0"/>
              </a:rPr>
              <a:t>develop</a:t>
            </a:r>
            <a:r>
              <a:rPr lang="en-GB" dirty="0" smtClean="0">
                <a:latin typeface="Arial Rounded MT Bold" panose="020F0704030504030204" pitchFamily="34" charset="0"/>
              </a:rPr>
              <a:t> qualities that would make them spiritually perfect.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699963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Evaluating the answer</a:t>
            </a:r>
            <a:br>
              <a:rPr lang="en-GB" dirty="0" smtClean="0"/>
            </a:br>
            <a:r>
              <a:rPr lang="en-GB" dirty="0" smtClean="0"/>
              <a:t>Pen Tool</a:t>
            </a:r>
            <a:br>
              <a:rPr lang="en-GB" dirty="0" smtClean="0"/>
            </a:br>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hlinkClick r:id="rId2"/>
              </a:rPr>
              <a:t>Read the following exam answer and then discuss the prompts to help you start thinking about evaluative answers.</a:t>
            </a:r>
            <a:endParaRPr lang="en-GB" dirty="0"/>
          </a:p>
        </p:txBody>
      </p:sp>
    </p:spTree>
    <p:extLst>
      <p:ext uri="{BB962C8B-B14F-4D97-AF65-F5344CB8AC3E}">
        <p14:creationId xmlns:p14="http://schemas.microsoft.com/office/powerpoint/2010/main" val="277413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smtClean="0"/>
              <a:t/>
            </a:r>
            <a:br>
              <a:rPr lang="en-GB" dirty="0" smtClean="0"/>
            </a:br>
            <a:r>
              <a:rPr lang="en-GB" dirty="0" smtClean="0">
                <a:latin typeface="Arial Rounded MT Bold" panose="020F0704030504030204" pitchFamily="34" charset="0"/>
                <a:hlinkClick r:id="rId2"/>
              </a:rPr>
              <a:t>Religious responses - The role of freewill</a:t>
            </a:r>
            <a:r>
              <a:rPr lang="en-GB" dirty="0" smtClean="0"/>
              <a:t/>
            </a:r>
            <a:br>
              <a:rPr lang="en-GB" dirty="0" smtClean="0"/>
            </a:br>
            <a:endParaRPr lang="en-GB" dirty="0"/>
          </a:p>
        </p:txBody>
      </p:sp>
      <p:sp>
        <p:nvSpPr>
          <p:cNvPr id="3" name="Content Placeholder 2"/>
          <p:cNvSpPr>
            <a:spLocks noGrp="1"/>
          </p:cNvSpPr>
          <p:nvPr>
            <p:ph idx="1"/>
          </p:nvPr>
        </p:nvSpPr>
        <p:spPr>
          <a:xfrm>
            <a:off x="457200" y="1600200"/>
            <a:ext cx="8229600" cy="4925144"/>
          </a:xfrm>
          <a:solidFill>
            <a:schemeClr val="accent5">
              <a:lumMod val="20000"/>
              <a:lumOff val="80000"/>
            </a:schemeClr>
          </a:solidFill>
        </p:spPr>
        <p:txBody>
          <a:bodyPr>
            <a:normAutofit fontScale="92500" lnSpcReduction="10000"/>
          </a:bodyPr>
          <a:lstStyle/>
          <a:p>
            <a:r>
              <a:rPr lang="en-GB" dirty="0" smtClean="0">
                <a:latin typeface="Arial Rounded MT Bold" panose="020F0704030504030204" pitchFamily="34" charset="0"/>
              </a:rPr>
              <a:t>The concept of freewill is implicit in both the Augustinian type theodicy and the Irenaean type theodicy.</a:t>
            </a:r>
          </a:p>
          <a:p>
            <a:r>
              <a:rPr lang="en-GB" dirty="0" smtClean="0">
                <a:latin typeface="Arial Rounded MT Bold" panose="020F0704030504030204" pitchFamily="34" charset="0"/>
              </a:rPr>
              <a:t>Click on the religious response to the problem of evil and suffering and then click on the criticism and evaluate both viewpoints.</a:t>
            </a:r>
          </a:p>
          <a:p>
            <a:r>
              <a:rPr lang="en-GB" dirty="0" smtClean="0">
                <a:latin typeface="Arial Rounded MT Bold" panose="020F0704030504030204" pitchFamily="34" charset="0"/>
              </a:rPr>
              <a:t>Consider what responses could be made to the criticisms.</a:t>
            </a:r>
          </a:p>
          <a:p>
            <a:r>
              <a:rPr lang="en-GB" dirty="0" smtClean="0">
                <a:latin typeface="Arial Rounded MT Bold" panose="020F0704030504030204" pitchFamily="34" charset="0"/>
              </a:rPr>
              <a:t>Then use the slider to decide which argument you think is most successful</a:t>
            </a:r>
            <a:endParaRPr lang="en-GB" dirty="0">
              <a:latin typeface="Arial Rounded MT Bold" panose="020F0704030504030204" pitchFamily="34" charset="0"/>
            </a:endParaRPr>
          </a:p>
        </p:txBody>
      </p:sp>
    </p:spTree>
    <p:extLst>
      <p:ext uri="{BB962C8B-B14F-4D97-AF65-F5344CB8AC3E}">
        <p14:creationId xmlns:p14="http://schemas.microsoft.com/office/powerpoint/2010/main" val="203569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smtClean="0">
                <a:latin typeface="Arial Rounded MT Bold" panose="020F0704030504030204" pitchFamily="34" charset="0"/>
              </a:rPr>
              <a:t>Vale of </a:t>
            </a:r>
            <a:r>
              <a:rPr lang="en-GB" b="1" dirty="0" smtClean="0">
                <a:latin typeface="Arial Rounded MT Bold" panose="020F0704030504030204" pitchFamily="34" charset="0"/>
              </a:rPr>
              <a:t>Soul-making</a:t>
            </a:r>
            <a:r>
              <a:rPr lang="en-GB" dirty="0" smtClean="0">
                <a:latin typeface="Arial Rounded MT Bold" panose="020F0704030504030204" pitchFamily="34" charset="0"/>
              </a:rPr>
              <a:t>: human beings created imperfect</a:t>
            </a:r>
            <a:endParaRPr lang="en-GB" dirty="0">
              <a:latin typeface="Arial Rounded MT Bold" panose="020F0704030504030204" pitchFamily="34" charset="0"/>
            </a:endParaRPr>
          </a:p>
        </p:txBody>
      </p:sp>
      <p:sp>
        <p:nvSpPr>
          <p:cNvPr id="3" name="Content Placeholder 2"/>
          <p:cNvSpPr>
            <a:spLocks noGrp="1"/>
          </p:cNvSpPr>
          <p:nvPr>
            <p:ph idx="1"/>
          </p:nvPr>
        </p:nvSpPr>
        <p:spPr>
          <a:xfrm>
            <a:off x="467544" y="1628800"/>
            <a:ext cx="8229600" cy="4525963"/>
          </a:xfrm>
          <a:solidFill>
            <a:schemeClr val="accent5">
              <a:lumMod val="20000"/>
              <a:lumOff val="80000"/>
            </a:schemeClr>
          </a:solidFill>
        </p:spPr>
        <p:txBody>
          <a:bodyPr>
            <a:normAutofit lnSpcReduction="10000"/>
          </a:bodyPr>
          <a:lstStyle/>
          <a:p>
            <a:pPr marL="0" indent="0">
              <a:buNone/>
            </a:pPr>
            <a:r>
              <a:rPr lang="en-GB" dirty="0" smtClean="0">
                <a:latin typeface="Arial Rounded MT Bold" panose="020F0704030504030204" pitchFamily="34" charset="0"/>
              </a:rPr>
              <a:t>Human beings develop their potential and grow from the </a:t>
            </a:r>
            <a:r>
              <a:rPr lang="en-GB" i="1" dirty="0" smtClean="0">
                <a:latin typeface="Arial Rounded MT Bold" panose="020F0704030504030204" pitchFamily="34" charset="0"/>
              </a:rPr>
              <a:t>image to the likeness of God</a:t>
            </a:r>
            <a:r>
              <a:rPr lang="en-GB" dirty="0" smtClean="0">
                <a:latin typeface="Arial Rounded MT Bold" panose="020F0704030504030204" pitchFamily="34" charset="0"/>
              </a:rPr>
              <a:t>, through trails and tribulations they face and decisions they make, this develops a spiritual maturity. Moral qualities are intrinsic but courage, forgiveness and compassion develops in response to suffering. This was essential to move from image to the likeness of God </a:t>
            </a:r>
            <a:endParaRPr lang="en-GB" dirty="0">
              <a:latin typeface="Arial Rounded MT Bold" panose="020F0704030504030204" pitchFamily="34" charset="0"/>
            </a:endParaRPr>
          </a:p>
        </p:txBody>
      </p:sp>
    </p:spTree>
    <p:extLst>
      <p:ext uri="{BB962C8B-B14F-4D97-AF65-F5344CB8AC3E}">
        <p14:creationId xmlns:p14="http://schemas.microsoft.com/office/powerpoint/2010/main" val="4283050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rPr>
              <a:t>God as a craftsman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pPr marL="0" indent="0">
              <a:buNone/>
            </a:pPr>
            <a:r>
              <a:rPr lang="en-GB" dirty="0" smtClean="0">
                <a:latin typeface="Arial Rounded MT Bold" panose="020F0704030504030204" pitchFamily="34" charset="0"/>
              </a:rPr>
              <a:t>Humans are his material, suggests humans should allow God to mould them into perfection, those who resist who will be punished by God in the next life. Unlike Augustine, Irenaeus allows for God’s mercy to continue into the next life. </a:t>
            </a:r>
            <a:r>
              <a:rPr lang="en-GB" b="1" dirty="0" smtClean="0">
                <a:latin typeface="Arial Rounded MT Bold" panose="020F0704030504030204" pitchFamily="34" charset="0"/>
              </a:rPr>
              <a:t>ESCHATALOGICAL JUSTIFICATION </a:t>
            </a:r>
            <a:r>
              <a:rPr lang="en-GB" dirty="0" smtClean="0">
                <a:latin typeface="Arial Rounded MT Bold" panose="020F0704030504030204" pitchFamily="34" charset="0"/>
              </a:rPr>
              <a:t>for evil allowed God to be just and good </a:t>
            </a:r>
            <a:endParaRPr lang="en-GB" dirty="0">
              <a:latin typeface="Arial Rounded MT Bold" panose="020F0704030504030204" pitchFamily="34" charset="0"/>
            </a:endParaRPr>
          </a:p>
        </p:txBody>
      </p:sp>
    </p:spTree>
    <p:extLst>
      <p:ext uri="{BB962C8B-B14F-4D97-AF65-F5344CB8AC3E}">
        <p14:creationId xmlns:p14="http://schemas.microsoft.com/office/powerpoint/2010/main" val="95996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smtClean="0">
                <a:latin typeface="Arial Rounded MT Bold" panose="020F0704030504030204" pitchFamily="34" charset="0"/>
              </a:rPr>
              <a:t>John Hick: Evil and Book of Love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r>
              <a:rPr lang="en-GB" b="1" dirty="0" smtClean="0">
                <a:latin typeface="Arial Rounded MT Bold" panose="020F0704030504030204" pitchFamily="34" charset="0"/>
              </a:rPr>
              <a:t>Soul- Making: </a:t>
            </a:r>
            <a:r>
              <a:rPr lang="en-GB" dirty="0" smtClean="0">
                <a:latin typeface="Arial Rounded MT Bold" panose="020F0704030504030204" pitchFamily="34" charset="0"/>
              </a:rPr>
              <a:t>the world is a proving ground to earn salvation, not just to believe in a saviour figure but working through trials and tribulations. Humans have been made at an </a:t>
            </a:r>
            <a:r>
              <a:rPr lang="en-GB" b="1" dirty="0" smtClean="0">
                <a:latin typeface="Arial Rounded MT Bold" panose="020F0704030504030204" pitchFamily="34" charset="0"/>
              </a:rPr>
              <a:t>EPISTEMIC DISTANCE </a:t>
            </a:r>
            <a:r>
              <a:rPr lang="en-GB" dirty="0" smtClean="0">
                <a:latin typeface="Arial Rounded MT Bold" panose="020F0704030504030204" pitchFamily="34" charset="0"/>
              </a:rPr>
              <a:t>from God. Goodness developed through free-choice, humanity constantly aware being watched.  </a:t>
            </a:r>
            <a:endParaRPr lang="en-GB" dirty="0">
              <a:latin typeface="Arial Rounded MT Bold" panose="020F0704030504030204" pitchFamily="34" charset="0"/>
            </a:endParaRPr>
          </a:p>
        </p:txBody>
      </p:sp>
    </p:spTree>
    <p:extLst>
      <p:ext uri="{BB962C8B-B14F-4D97-AF65-F5344CB8AC3E}">
        <p14:creationId xmlns:p14="http://schemas.microsoft.com/office/powerpoint/2010/main" val="7173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smtClean="0"/>
              <a:t/>
            </a:r>
            <a:br>
              <a:rPr lang="en-GB" dirty="0" smtClean="0"/>
            </a:br>
            <a:r>
              <a:rPr lang="en-GB" dirty="0" smtClean="0">
                <a:latin typeface="Arial Rounded MT Bold" panose="020F0704030504030204" pitchFamily="34" charset="0"/>
                <a:hlinkClick r:id="rId2"/>
              </a:rPr>
              <a:t>Religious responses - The Irenaean theodicy</a:t>
            </a:r>
            <a:r>
              <a:rPr lang="en-GB" dirty="0" smtClean="0"/>
              <a:t/>
            </a:r>
            <a:br>
              <a:rPr lang="en-GB" dirty="0" smtClean="0"/>
            </a:br>
            <a:endParaRPr lang="en-GB" dirty="0"/>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r>
              <a:rPr lang="en-GB" dirty="0" smtClean="0">
                <a:latin typeface="Arial Rounded MT Bold" panose="020F0704030504030204" pitchFamily="34" charset="0"/>
              </a:rPr>
              <a:t>Click on the religious response to the problem of evil and suffering and then click on the criticism and evaluate both viewpoints.</a:t>
            </a:r>
          </a:p>
          <a:p>
            <a:r>
              <a:rPr lang="en-GB" dirty="0" smtClean="0">
                <a:latin typeface="Arial Rounded MT Bold" panose="020F0704030504030204" pitchFamily="34" charset="0"/>
              </a:rPr>
              <a:t>Consider what responses could be made to the criticisms.</a:t>
            </a:r>
          </a:p>
          <a:p>
            <a:r>
              <a:rPr lang="en-GB" dirty="0" smtClean="0">
                <a:latin typeface="Arial Rounded MT Bold" panose="020F0704030504030204" pitchFamily="34" charset="0"/>
              </a:rPr>
              <a:t>Then use the slider to decide which argument you think is most successful</a:t>
            </a:r>
            <a:endParaRPr lang="en-GB" dirty="0">
              <a:latin typeface="Arial Rounded MT Bold" panose="020F0704030504030204" pitchFamily="34" charset="0"/>
            </a:endParaRPr>
          </a:p>
        </p:txBody>
      </p:sp>
    </p:spTree>
    <p:extLst>
      <p:ext uri="{BB962C8B-B14F-4D97-AF65-F5344CB8AC3E}">
        <p14:creationId xmlns:p14="http://schemas.microsoft.com/office/powerpoint/2010/main" val="1853310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b="1" dirty="0" smtClean="0">
                <a:latin typeface="Arial Rounded MT Bold" panose="020F0704030504030204" pitchFamily="34" charset="0"/>
              </a:rPr>
              <a:t>A02 Challenges to Irenaean type theodicies</a:t>
            </a:r>
            <a:endParaRPr lang="en-GB" b="1" dirty="0">
              <a:latin typeface="Arial Rounded MT Bold" panose="020F0704030504030204" pitchFamily="34"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r>
              <a:rPr lang="en-GB" b="1" dirty="0" smtClean="0">
                <a:latin typeface="Arial Rounded MT Bold" panose="020F0704030504030204" pitchFamily="34" charset="0"/>
              </a:rPr>
              <a:t>Concept of universal salvation is unjust: </a:t>
            </a:r>
            <a:r>
              <a:rPr lang="en-GB" dirty="0" smtClean="0">
                <a:latin typeface="Arial Rounded MT Bold" panose="020F0704030504030204" pitchFamily="34" charset="0"/>
              </a:rPr>
              <a:t>If humans will eventually achieve perfection then : Does it matter what they have done in the past? Does it encourage good behaviour now? What is the point of pilgrimage? Do humans have free-will to refuse spiritual perfection?</a:t>
            </a:r>
            <a:endParaRPr lang="en-GB" dirty="0">
              <a:latin typeface="Arial Rounded MT Bold" panose="020F0704030504030204" pitchFamily="34" charset="0"/>
            </a:endParaRPr>
          </a:p>
        </p:txBody>
      </p:sp>
    </p:spTree>
    <p:extLst>
      <p:ext uri="{BB962C8B-B14F-4D97-AF65-F5344CB8AC3E}">
        <p14:creationId xmlns:p14="http://schemas.microsoft.com/office/powerpoint/2010/main" val="2074011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b="1" dirty="0" smtClean="0">
                <a:latin typeface="Arial Rounded MT Bold" panose="020F0704030504030204" pitchFamily="34" charset="0"/>
              </a:rPr>
              <a:t>A02 Challenges to Irenaean type theodicies</a:t>
            </a:r>
            <a:endParaRPr lang="en-GB" b="1" dirty="0">
              <a:latin typeface="Arial Rounded MT Bold" panose="020F0704030504030204" pitchFamily="34"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r>
              <a:rPr lang="en-GB" b="1" dirty="0" smtClean="0">
                <a:latin typeface="Arial Rounded MT Bold" panose="020F0704030504030204" pitchFamily="34" charset="0"/>
              </a:rPr>
              <a:t>Evil and Suffering should not be used as a tool by an omnibenevolent God: </a:t>
            </a:r>
            <a:r>
              <a:rPr lang="en-GB" dirty="0" smtClean="0">
                <a:latin typeface="Arial Rounded MT Bold" panose="020F0704030504030204" pitchFamily="34" charset="0"/>
              </a:rPr>
              <a:t>Why did evolution go through a painful process? If we mature spiritually why is our earthly spans so short? Could moral spirituality be gained without suffering? Therefore Jesus saviour atonement seen as unnecessary. </a:t>
            </a:r>
            <a:endParaRPr lang="en-GB" dirty="0">
              <a:latin typeface="Arial Rounded MT Bold" panose="020F0704030504030204" pitchFamily="34" charset="0"/>
            </a:endParaRPr>
          </a:p>
        </p:txBody>
      </p:sp>
    </p:spTree>
    <p:extLst>
      <p:ext uri="{BB962C8B-B14F-4D97-AF65-F5344CB8AC3E}">
        <p14:creationId xmlns:p14="http://schemas.microsoft.com/office/powerpoint/2010/main" val="4077495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804</Words>
  <Application>Microsoft Office PowerPoint</Application>
  <PresentationFormat>On-screen Show (4:3)</PresentationFormat>
  <Paragraphs>42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Rounded MT Bold</vt:lpstr>
      <vt:lpstr>Calibri</vt:lpstr>
      <vt:lpstr>Office Theme</vt:lpstr>
      <vt:lpstr>C Evil : Religious responses to the problem of evil: Irenaean theodicy</vt:lpstr>
      <vt:lpstr>Irenaean Theodicy </vt:lpstr>
      <vt:lpstr> Religious responses - The role of freewill </vt:lpstr>
      <vt:lpstr>Vale of Soul-making: human beings created imperfect</vt:lpstr>
      <vt:lpstr>God as a craftsman </vt:lpstr>
      <vt:lpstr>John Hick: Evil and Book of Love </vt:lpstr>
      <vt:lpstr> Religious responses - The Irenaean theodicy </vt:lpstr>
      <vt:lpstr>A02 Challenges to Irenaean type theodicies</vt:lpstr>
      <vt:lpstr>A02 Challenges to Irenaean type theodicies</vt:lpstr>
      <vt:lpstr>A02 Challenges to Irenaean type theodicies</vt:lpstr>
      <vt:lpstr>A02: Whether Irenaean type theodicies are credible in the 21st century. </vt:lpstr>
      <vt:lpstr>A02: The extent to which Irenaeus theodicy succeeds as a defence of the God of classical theism</vt:lpstr>
      <vt:lpstr>Check your Evil Key Words </vt:lpstr>
      <vt:lpstr>PowerPoint Presentation</vt:lpstr>
      <vt:lpstr>PowerPoint Presentation</vt:lpstr>
      <vt:lpstr>PowerPoint Presentation</vt:lpstr>
      <vt:lpstr>PowerPoint Presentation</vt:lpstr>
      <vt:lpstr>PowerPoint Presentation</vt:lpstr>
      <vt:lpstr>Revision </vt:lpstr>
      <vt:lpstr>Evaluating the answer Pen Tool        Read the following exam answer and then discuss the prompts to help you start thinking about evaluative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Evil : Religious responses to the problem of evil: Irenaean theodicy</dc:title>
  <dc:creator>Rahima</dc:creator>
  <cp:lastModifiedBy>Rahima Choudhury</cp:lastModifiedBy>
  <cp:revision>21</cp:revision>
  <dcterms:created xsi:type="dcterms:W3CDTF">2019-05-25T19:30:14Z</dcterms:created>
  <dcterms:modified xsi:type="dcterms:W3CDTF">2019-06-03T07:24:44Z</dcterms:modified>
</cp:coreProperties>
</file>