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2"/>
  </p:sldMasterIdLst>
  <p:notesMasterIdLst>
    <p:notesMasterId r:id="rId23"/>
  </p:notesMasterIdLst>
  <p:handoutMasterIdLst>
    <p:handoutMasterId r:id="rId24"/>
  </p:handoutMasterIdLst>
  <p:sldIdLst>
    <p:sldId id="263" r:id="rId3"/>
    <p:sldId id="264" r:id="rId4"/>
    <p:sldId id="272" r:id="rId5"/>
    <p:sldId id="258" r:id="rId6"/>
    <p:sldId id="260" r:id="rId7"/>
    <p:sldId id="265" r:id="rId8"/>
    <p:sldId id="266" r:id="rId9"/>
    <p:sldId id="275" r:id="rId10"/>
    <p:sldId id="267" r:id="rId11"/>
    <p:sldId id="268" r:id="rId12"/>
    <p:sldId id="269" r:id="rId13"/>
    <p:sldId id="278" r:id="rId14"/>
    <p:sldId id="273" r:id="rId15"/>
    <p:sldId id="274" r:id="rId16"/>
    <p:sldId id="262" r:id="rId17"/>
    <p:sldId id="276" r:id="rId18"/>
    <p:sldId id="279" r:id="rId19"/>
    <p:sldId id="270" r:id="rId20"/>
    <p:sldId id="271" r:id="rId21"/>
    <p:sldId id="277" r:id="rId22"/>
  </p:sldIdLst>
  <p:sldSz cx="9144000" cy="6858000" type="screen4x3"/>
  <p:notesSz cx="6797675" cy="9926638"/>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00FF99"/>
    <a:srgbClr val="D11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3DE3259-4A84-4A04-B749-EB2D7505EB2D}" type="datetimeFigureOut">
              <a:rPr lang="en-GB" smtClean="0"/>
              <a:t>11/03/2019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827BD98-2A2E-4115-A7C7-8E3ED9FBD294}" type="slidenum">
              <a:rPr lang="en-GB" smtClean="0"/>
              <a:t>‹#›</a:t>
            </a:fld>
            <a:endParaRPr lang="en-GB"/>
          </a:p>
        </p:txBody>
      </p:sp>
    </p:spTree>
    <p:extLst>
      <p:ext uri="{BB962C8B-B14F-4D97-AF65-F5344CB8AC3E}">
        <p14:creationId xmlns:p14="http://schemas.microsoft.com/office/powerpoint/2010/main" val="163748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7C1E0B1-74AE-474C-8D5C-F0D839CE0E85}" type="datetimeFigureOut">
              <a:rPr lang="en-GB" smtClean="0"/>
              <a:pPr/>
              <a:t>11/03/2019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A94E9A-EBEE-4732-888B-F0E155353761}" type="slidenum">
              <a:rPr lang="en-GB" smtClean="0"/>
              <a:pPr/>
              <a:t>‹#›</a:t>
            </a:fld>
            <a:endParaRPr lang="en-GB"/>
          </a:p>
        </p:txBody>
      </p:sp>
    </p:spTree>
    <p:extLst>
      <p:ext uri="{BB962C8B-B14F-4D97-AF65-F5344CB8AC3E}">
        <p14:creationId xmlns:p14="http://schemas.microsoft.com/office/powerpoint/2010/main" val="187011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A94E9A-EBEE-4732-888B-F0E155353761}"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 Thomas Aquinas attempted to apply the philosophy of Aristotle to Christianity. The philosophy of Aquinas is often referred to by the name ‘Thomism’.</a:t>
            </a:r>
          </a:p>
          <a:p>
            <a:endParaRPr lang="en-GB" dirty="0"/>
          </a:p>
        </p:txBody>
      </p:sp>
      <p:sp>
        <p:nvSpPr>
          <p:cNvPr id="4" name="Slide Number Placeholder 3"/>
          <p:cNvSpPr>
            <a:spLocks noGrp="1"/>
          </p:cNvSpPr>
          <p:nvPr>
            <p:ph type="sldNum" sz="quarter" idx="10"/>
          </p:nvPr>
        </p:nvSpPr>
        <p:spPr/>
        <p:txBody>
          <a:bodyPr/>
          <a:lstStyle/>
          <a:p>
            <a:fld id="{B9A94E9A-EBEE-4732-888B-F0E155353761}"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A94E9A-EBEE-4732-888B-F0E155353761}"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180509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298461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369104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363663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302633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401020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170794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63675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420747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33609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AAC0A-8907-482F-A67A-F18A20F9BF91}"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C32513-02D0-4A57-9808-1EAB8342C1F1}" type="slidenum">
              <a:rPr lang="en-GB" smtClean="0"/>
              <a:pPr/>
              <a:t>‹#›</a:t>
            </a:fld>
            <a:endParaRPr lang="en-GB"/>
          </a:p>
        </p:txBody>
      </p:sp>
    </p:spTree>
    <p:extLst>
      <p:ext uri="{BB962C8B-B14F-4D97-AF65-F5344CB8AC3E}">
        <p14:creationId xmlns:p14="http://schemas.microsoft.com/office/powerpoint/2010/main" val="231807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AAC0A-8907-482F-A67A-F18A20F9BF91}" type="datetimeFigureOut">
              <a:rPr lang="en-GB" smtClean="0"/>
              <a:pPr/>
              <a:t>11/03/2019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2513-02D0-4A57-9808-1EAB8342C1F1}" type="slidenum">
              <a:rPr lang="en-GB" smtClean="0"/>
              <a:pPr/>
              <a:t>‹#›</a:t>
            </a:fld>
            <a:endParaRPr lang="en-GB"/>
          </a:p>
        </p:txBody>
      </p:sp>
    </p:spTree>
    <p:extLst>
      <p:ext uri="{BB962C8B-B14F-4D97-AF65-F5344CB8AC3E}">
        <p14:creationId xmlns:p14="http://schemas.microsoft.com/office/powerpoint/2010/main" val="398370824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2-aquinas-vs-craig.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8-applying-the-argume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3-challenges-to-the-argumen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4-for-or-agains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6-evaluating-the-argument.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resource.download.wjec.co.uk.s3.amazonaws.com/vtc/2015-16/15-16_15/eng/arguments-for-existence-of-god/00-introduction/01-which-arguments.html" TargetMode="External"/><Relationship Id="rId2" Type="http://schemas.openxmlformats.org/officeDocument/2006/relationships/hyperlink" Target="https://www.youtube.com/watch?v=WJ0VBngD3KE&amp;list=PL2ggVdhXSioy_AVSBSeQ4_Vq_cOdot6hD" TargetMode="External"/><Relationship Id="rId1" Type="http://schemas.openxmlformats.org/officeDocument/2006/relationships/slideLayout" Target="../slideLayouts/slideLayout2.xml"/><Relationship Id="rId5" Type="http://schemas.openxmlformats.org/officeDocument/2006/relationships/hyperlink" Target="http://resource.download.wjec.co.uk.s3.amazonaws.com/vtc/2015-16/15-16_15/eng/arguments-for-existence-of-god/00-introduction/03-a-priori-or-posteriori.html" TargetMode="External"/><Relationship Id="rId4" Type="http://schemas.openxmlformats.org/officeDocument/2006/relationships/hyperlink" Target="esource.download.wjec.co.uk.s3.amazonaws.com/vtc/2015-16/15-16_15/eng/arguments-for-existence-of-god/00-introduction/02-inductive-or-deductive.html"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7-test-yourself.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0-introducing-key-term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slgu3ODfrn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5-creator-god.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latin typeface="Arial Rounded MT Bold" panose="020F0704030504030204" pitchFamily="34" charset="0"/>
              </a:rPr>
              <a:t>What are Inductive arguments?</a:t>
            </a:r>
            <a:endParaRPr lang="en-GB" b="1" dirty="0">
              <a:latin typeface="Arial Rounded MT Bold" panose="020F0704030504030204" pitchFamily="34"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9602"/>
          <a:stretch/>
        </p:blipFill>
        <p:spPr bwMode="auto">
          <a:xfrm>
            <a:off x="3813588" y="3894495"/>
            <a:ext cx="1726684" cy="2597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ular Callout 5"/>
          <p:cNvSpPr/>
          <p:nvPr/>
        </p:nvSpPr>
        <p:spPr>
          <a:xfrm>
            <a:off x="3419872" y="1430778"/>
            <a:ext cx="2304256" cy="2016224"/>
          </a:xfrm>
          <a:prstGeom prst="wedgeRoundRectCallout">
            <a:avLst>
              <a:gd name="adj1" fmla="val 621"/>
              <a:gd name="adj2" fmla="val 6713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Rounded MT Bold" panose="020F0704030504030204" pitchFamily="34" charset="0"/>
              </a:rPr>
              <a:t>Who stole Ms Choudhury’s stapler? It was  last seen an hour ago in 1321</a:t>
            </a:r>
            <a:endParaRPr lang="en-GB" dirty="0">
              <a:latin typeface="Arial Rounded MT Bold" panose="020F0704030504030204" pitchFamily="34" charset="0"/>
            </a:endParaRPr>
          </a:p>
        </p:txBody>
      </p:sp>
      <p:sp>
        <p:nvSpPr>
          <p:cNvPr id="7" name="Rectangular Callout 6"/>
          <p:cNvSpPr/>
          <p:nvPr/>
        </p:nvSpPr>
        <p:spPr>
          <a:xfrm>
            <a:off x="323528" y="1664804"/>
            <a:ext cx="2808312" cy="1404156"/>
          </a:xfrm>
          <a:prstGeom prst="wedgeRectCallout">
            <a:avLst>
              <a:gd name="adj1" fmla="val -40216"/>
              <a:gd name="adj2" fmla="val 6963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Rounded MT Bold" panose="020F0704030504030204" pitchFamily="34" charset="0"/>
              </a:rPr>
              <a:t>Was it Mr Smith? He always loses stationary and is a few doors apart </a:t>
            </a:r>
            <a:endParaRPr lang="en-GB" dirty="0">
              <a:solidFill>
                <a:schemeClr val="tx1"/>
              </a:solidFill>
              <a:latin typeface="Arial Rounded MT Bold" panose="020F0704030504030204" pitchFamily="34" charset="0"/>
            </a:endParaRPr>
          </a:p>
        </p:txBody>
      </p:sp>
      <p:sp>
        <p:nvSpPr>
          <p:cNvPr id="9" name="Rectangular Callout 8"/>
          <p:cNvSpPr/>
          <p:nvPr/>
        </p:nvSpPr>
        <p:spPr>
          <a:xfrm>
            <a:off x="6100299" y="1664804"/>
            <a:ext cx="2808312" cy="1782198"/>
          </a:xfrm>
          <a:prstGeom prst="wedgeRectCallout">
            <a:avLst>
              <a:gd name="adj1" fmla="val 38732"/>
              <a:gd name="adj2" fmla="val 6606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Rounded MT Bold" panose="020F0704030504030204" pitchFamily="34" charset="0"/>
              </a:rPr>
              <a:t>Was it Ms Cook ? Her long stapler is so  heavy , Ms Choudhury’s Stapler  is the right weight to staple exam papers!</a:t>
            </a:r>
            <a:endParaRPr lang="en-GB" dirty="0">
              <a:latin typeface="Arial Rounded MT Bold" panose="020F0704030504030204" pitchFamily="34" charset="0"/>
            </a:endParaRPr>
          </a:p>
        </p:txBody>
      </p:sp>
      <p:sp>
        <p:nvSpPr>
          <p:cNvPr id="10" name="Rectangular Callout 9"/>
          <p:cNvSpPr/>
          <p:nvPr/>
        </p:nvSpPr>
        <p:spPr>
          <a:xfrm>
            <a:off x="320780" y="3789040"/>
            <a:ext cx="2808312" cy="1404156"/>
          </a:xfrm>
          <a:prstGeom prst="wedgeRectCallout">
            <a:avLst>
              <a:gd name="adj1" fmla="val -40216"/>
              <a:gd name="adj2" fmla="val 6963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Rounded MT Bold" panose="020F0704030504030204" pitchFamily="34" charset="0"/>
              </a:rPr>
              <a:t>Was it Ms </a:t>
            </a:r>
            <a:r>
              <a:rPr lang="en-GB" dirty="0" err="1" smtClean="0">
                <a:solidFill>
                  <a:schemeClr val="tx1"/>
                </a:solidFill>
                <a:latin typeface="Arial Rounded MT Bold" panose="020F0704030504030204" pitchFamily="34" charset="0"/>
              </a:rPr>
              <a:t>Lymer</a:t>
            </a:r>
            <a:r>
              <a:rPr lang="en-GB" dirty="0" smtClean="0">
                <a:solidFill>
                  <a:schemeClr val="tx1"/>
                </a:solidFill>
                <a:latin typeface="Arial Rounded MT Bold" panose="020F0704030504030204" pitchFamily="34" charset="0"/>
              </a:rPr>
              <a:t>? She loves marking and had run out of staples this morning!</a:t>
            </a:r>
            <a:endParaRPr lang="en-GB" dirty="0">
              <a:solidFill>
                <a:schemeClr val="tx1"/>
              </a:solidFill>
              <a:latin typeface="Arial Rounded MT Bold" panose="020F0704030504030204" pitchFamily="34" charset="0"/>
            </a:endParaRPr>
          </a:p>
        </p:txBody>
      </p:sp>
      <p:sp>
        <p:nvSpPr>
          <p:cNvPr id="11" name="Rectangular Callout 10"/>
          <p:cNvSpPr/>
          <p:nvPr/>
        </p:nvSpPr>
        <p:spPr>
          <a:xfrm>
            <a:off x="6100299" y="3789040"/>
            <a:ext cx="2808312" cy="1404156"/>
          </a:xfrm>
          <a:prstGeom prst="wedgeRectCallout">
            <a:avLst>
              <a:gd name="adj1" fmla="val 38732"/>
              <a:gd name="adj2" fmla="val 66069"/>
            </a:avLst>
          </a:prstGeom>
          <a:solidFill>
            <a:srgbClr val="D11F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Rounded MT Bold" panose="020F0704030504030204" pitchFamily="34" charset="0"/>
              </a:rPr>
              <a:t>Or is there another suspect…….?</a:t>
            </a:r>
            <a:endParaRPr lang="en-GB" dirty="0">
              <a:latin typeface="Arial Rounded MT Bold" panose="020F0704030504030204" pitchFamily="34" charset="0"/>
            </a:endParaRPr>
          </a:p>
        </p:txBody>
      </p:sp>
      <p:sp>
        <p:nvSpPr>
          <p:cNvPr id="8" name="Isosceles Triangle 7"/>
          <p:cNvSpPr/>
          <p:nvPr/>
        </p:nvSpPr>
        <p:spPr>
          <a:xfrm rot="20528170">
            <a:off x="1723467" y="5184266"/>
            <a:ext cx="1696024" cy="1412776"/>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Rounded MT Bold" panose="020F0704030504030204" pitchFamily="34" charset="0"/>
              </a:rPr>
              <a:t>Clues</a:t>
            </a:r>
            <a:r>
              <a:rPr lang="en-GB" dirty="0" smtClean="0"/>
              <a:t> </a:t>
            </a:r>
            <a:endParaRPr lang="en-GB" dirty="0"/>
          </a:p>
        </p:txBody>
      </p:sp>
      <p:sp>
        <p:nvSpPr>
          <p:cNvPr id="13" name="Isosceles Triangle 12"/>
          <p:cNvSpPr/>
          <p:nvPr/>
        </p:nvSpPr>
        <p:spPr>
          <a:xfrm rot="733082">
            <a:off x="5567374" y="5154767"/>
            <a:ext cx="1972166" cy="1451690"/>
          </a:xfrm>
          <a:prstGeom prst="triangl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Arial Rounded MT Bold" panose="020F0704030504030204" pitchFamily="34" charset="0"/>
              </a:rPr>
              <a:t>Photos</a:t>
            </a:r>
            <a:r>
              <a:rPr lang="en-GB" dirty="0" smtClean="0"/>
              <a:t> </a:t>
            </a:r>
            <a:endParaRPr lang="en-GB" dirty="0"/>
          </a:p>
        </p:txBody>
      </p:sp>
    </p:spTree>
    <p:extLst>
      <p:ext uri="{BB962C8B-B14F-4D97-AF65-F5344CB8AC3E}">
        <p14:creationId xmlns:p14="http://schemas.microsoft.com/office/powerpoint/2010/main" val="2832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p:spPr>
        <p:txBody>
          <a:bodyPr>
            <a:normAutofit fontScale="90000"/>
          </a:bodyPr>
          <a:lstStyle/>
          <a:p>
            <a:r>
              <a:rPr lang="en-GB" sz="4000" dirty="0" smtClean="0"/>
              <a:t/>
            </a:r>
            <a:br>
              <a:rPr lang="en-GB" sz="4000" dirty="0" smtClean="0"/>
            </a:br>
            <a:r>
              <a:rPr lang="en-GB" sz="4000" dirty="0" smtClean="0">
                <a:latin typeface="Arial Rounded MT Bold" panose="020F0704030504030204" pitchFamily="34" charset="0"/>
              </a:rPr>
              <a:t>To answer challenges to the </a:t>
            </a:r>
            <a:r>
              <a:rPr lang="en-GB" sz="4000" dirty="0" err="1" smtClean="0">
                <a:latin typeface="Arial Rounded MT Bold" panose="020F0704030504030204" pitchFamily="34" charset="0"/>
              </a:rPr>
              <a:t>Kalam</a:t>
            </a:r>
            <a:r>
              <a:rPr lang="en-GB" sz="4000" dirty="0" smtClean="0">
                <a:latin typeface="Arial Rounded MT Bold" panose="020F0704030504030204" pitchFamily="34" charset="0"/>
              </a:rPr>
              <a:t> cosmological argument. Craig developed the defence</a:t>
            </a:r>
            <a:r>
              <a:rPr lang="en-GB" dirty="0" smtClean="0"/>
              <a:t/>
            </a:r>
            <a:br>
              <a:rPr lang="en-GB" dirty="0" smtClean="0"/>
            </a:br>
            <a:endParaRPr lang="en-GB" dirty="0"/>
          </a:p>
        </p:txBody>
      </p:sp>
      <p:sp>
        <p:nvSpPr>
          <p:cNvPr id="3" name="Content Placeholder 2"/>
          <p:cNvSpPr>
            <a:spLocks noGrp="1"/>
          </p:cNvSpPr>
          <p:nvPr>
            <p:ph idx="1"/>
          </p:nvPr>
        </p:nvSpPr>
        <p:spPr>
          <a:xfrm>
            <a:off x="0" y="1412776"/>
            <a:ext cx="9144000" cy="4713387"/>
          </a:xfrm>
          <a:solidFill>
            <a:schemeClr val="accent5">
              <a:lumMod val="20000"/>
              <a:lumOff val="80000"/>
            </a:schemeClr>
          </a:solidFill>
        </p:spPr>
        <p:txBody>
          <a:bodyPr>
            <a:normAutofit fontScale="62500" lnSpcReduction="20000"/>
          </a:bodyPr>
          <a:lstStyle/>
          <a:p>
            <a:pPr marL="0" indent="0">
              <a:buNone/>
            </a:pPr>
            <a:endParaRPr lang="en-GB" sz="4500" dirty="0" smtClean="0">
              <a:latin typeface="Arial Rounded MT Bold" panose="020F0704030504030204" pitchFamily="34" charset="0"/>
            </a:endParaRPr>
          </a:p>
          <a:p>
            <a:pPr marL="0" indent="0">
              <a:buNone/>
            </a:pPr>
            <a:r>
              <a:rPr lang="en-GB" sz="4500" dirty="0" smtClean="0">
                <a:latin typeface="Arial Rounded MT Bold" panose="020F0704030504030204" pitchFamily="34" charset="0"/>
              </a:rPr>
              <a:t>An actual infinite cannot exist </a:t>
            </a:r>
          </a:p>
          <a:p>
            <a:r>
              <a:rPr lang="en-GB" dirty="0" smtClean="0">
                <a:latin typeface="Arial Rounded MT Bold" panose="020F0704030504030204" pitchFamily="34" charset="0"/>
              </a:rPr>
              <a:t>(</a:t>
            </a:r>
            <a:r>
              <a:rPr lang="en-GB" sz="4500" dirty="0" smtClean="0">
                <a:latin typeface="Arial Rounded MT Bold" panose="020F0704030504030204" pitchFamily="34" charset="0"/>
              </a:rPr>
              <a:t>Craig</a:t>
            </a:r>
            <a:r>
              <a:rPr lang="en-GB" dirty="0" smtClean="0">
                <a:latin typeface="Arial Rounded MT Bold" panose="020F0704030504030204" pitchFamily="34" charset="0"/>
              </a:rPr>
              <a:t> offers the following illustration. Imagine a hotel in which there actually are infinitely many rooms. Each room is filled. Now a new guest arrives and asks for a room. The hotel proprietor then "makes room" for the new guest in room number #1 by simply moving the guest in room #1 to room #2, the guest in room #2 to room #3, and so on, ad infinitum. Surely this is absurd? But where did we go wrong? We went wrong, Craig thinks, when we supposed that there could - even in principle - be a hotel that actually has infinitely many rooms.</a:t>
            </a:r>
          </a:p>
          <a:p>
            <a:endParaRPr lang="en-GB" dirty="0" smtClean="0">
              <a:latin typeface="Arial Rounded MT Bold" panose="020F0704030504030204" pitchFamily="34" charset="0"/>
            </a:endParaRPr>
          </a:p>
          <a:p>
            <a:r>
              <a:rPr lang="en-GB" dirty="0" smtClean="0">
                <a:latin typeface="Arial Rounded MT Bold" panose="020F0704030504030204" pitchFamily="34" charset="0"/>
              </a:rPr>
              <a:t>Now suppose that the universe has no beginning. Then it seems that the past must consist in a series of events that is actually, and not merely potentially, infinite. But this is absurd for the same reason that a library with infinitely many books, or a hotel with infinitely many rooms, is absurd. So the universe must have a beginning.)</a:t>
            </a:r>
          </a:p>
          <a:p>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1307" y="1397358"/>
            <a:ext cx="2573288" cy="917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755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FFFF00"/>
          </a:solidFill>
        </p:spPr>
        <p:txBody>
          <a:bodyPr>
            <a:normAutofit fontScale="90000"/>
          </a:bodyPr>
          <a:lstStyle/>
          <a:p>
            <a:r>
              <a:rPr lang="en-GB" sz="3100" dirty="0" smtClean="0">
                <a:latin typeface="Arial Rounded MT Bold" panose="020F0704030504030204" pitchFamily="34" charset="0"/>
              </a:rPr>
              <a:t>A beginning less temporal series of events in actual infinite. </a:t>
            </a:r>
            <a:r>
              <a:rPr lang="en-GB" sz="3100" b="1" dirty="0" smtClean="0">
                <a:latin typeface="Arial Rounded MT Bold" panose="020F0704030504030204" pitchFamily="34" charset="0"/>
              </a:rPr>
              <a:t>Craig</a:t>
            </a:r>
            <a:r>
              <a:rPr lang="en-GB" sz="3100" dirty="0" smtClean="0">
                <a:latin typeface="Arial Rounded MT Bold" panose="020F0704030504030204" pitchFamily="34" charset="0"/>
              </a:rPr>
              <a:t> thinks that the idea of an actually infinite series of past events would still be absurd</a:t>
            </a:r>
            <a:r>
              <a:rPr lang="en-GB" sz="3600"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600200"/>
            <a:ext cx="9036496" cy="4277072"/>
          </a:xfrm>
          <a:solidFill>
            <a:schemeClr val="accent5">
              <a:lumMod val="40000"/>
              <a:lumOff val="60000"/>
            </a:schemeClr>
          </a:solidFill>
        </p:spPr>
        <p:txBody>
          <a:bodyPr>
            <a:normAutofit fontScale="62500" lnSpcReduction="20000"/>
          </a:bodyPr>
          <a:lstStyle/>
          <a:p>
            <a:pPr marL="0" indent="0">
              <a:buNone/>
            </a:pPr>
            <a:r>
              <a:rPr lang="en-GB" sz="4400" dirty="0" smtClean="0">
                <a:latin typeface="Arial Rounded MT Bold" panose="020F0704030504030204" pitchFamily="34" charset="0"/>
              </a:rPr>
              <a:t>His argument goes like this:</a:t>
            </a:r>
          </a:p>
          <a:p>
            <a:endParaRPr lang="en-GB" sz="4400" dirty="0" smtClean="0">
              <a:latin typeface="Arial Rounded MT Bold" panose="020F0704030504030204" pitchFamily="34" charset="0"/>
            </a:endParaRPr>
          </a:p>
          <a:p>
            <a:pPr marL="571500" indent="-571500">
              <a:buFont typeface="+mj-lt"/>
              <a:buAutoNum type="romanLcPeriod"/>
            </a:pPr>
            <a:r>
              <a:rPr lang="en-GB" sz="4400" dirty="0" smtClean="0">
                <a:latin typeface="Arial Rounded MT Bold" panose="020F0704030504030204" pitchFamily="34" charset="0"/>
              </a:rPr>
              <a:t>        The temporal series of past events is a collection formed by </a:t>
            </a:r>
            <a:r>
              <a:rPr lang="en-GB" sz="4400" b="1" dirty="0" smtClean="0">
                <a:latin typeface="Arial Rounded MT Bold" panose="020F0704030504030204" pitchFamily="34" charset="0"/>
              </a:rPr>
              <a:t>successive addition</a:t>
            </a:r>
            <a:r>
              <a:rPr lang="en-GB" sz="4400" dirty="0" smtClean="0">
                <a:latin typeface="Arial Rounded MT Bold" panose="020F0704030504030204" pitchFamily="34" charset="0"/>
              </a:rPr>
              <a:t>.</a:t>
            </a:r>
          </a:p>
          <a:p>
            <a:pPr marL="571500" indent="-571500">
              <a:buFont typeface="+mj-lt"/>
              <a:buAutoNum type="romanLcPeriod"/>
            </a:pPr>
            <a:r>
              <a:rPr lang="en-GB" sz="4400" dirty="0" smtClean="0">
                <a:latin typeface="Arial Rounded MT Bold" panose="020F0704030504030204" pitchFamily="34" charset="0"/>
              </a:rPr>
              <a:t>        A collection formed by successive addition cannot be actually infinite.</a:t>
            </a:r>
          </a:p>
          <a:p>
            <a:pPr marL="571500" indent="-571500">
              <a:buFont typeface="+mj-lt"/>
              <a:buAutoNum type="romanLcPeriod"/>
            </a:pPr>
            <a:r>
              <a:rPr lang="en-GB" sz="4400" dirty="0" smtClean="0">
                <a:latin typeface="Arial Rounded MT Bold" panose="020F0704030504030204" pitchFamily="34" charset="0"/>
              </a:rPr>
              <a:t>        Therefore, the temporal series of past events cannot be actually infinite.</a:t>
            </a:r>
          </a:p>
          <a:p>
            <a:pPr marL="571500" indent="-571500">
              <a:buFont typeface="+mj-lt"/>
              <a:buAutoNum type="romanLcPeriod"/>
            </a:pPr>
            <a:r>
              <a:rPr lang="en-GB" sz="4400" dirty="0" smtClean="0">
                <a:latin typeface="Arial Rounded MT Bold" panose="020F0704030504030204" pitchFamily="34" charset="0"/>
              </a:rPr>
              <a:t>Therefore a beginning less temporal series of events cannot exist.</a:t>
            </a:r>
          </a:p>
          <a:p>
            <a:pPr lvl="2"/>
            <a:endParaRPr lang="en-GB" dirty="0"/>
          </a:p>
        </p:txBody>
      </p:sp>
      <p:sp>
        <p:nvSpPr>
          <p:cNvPr id="4" name="TextBox 3"/>
          <p:cNvSpPr txBox="1"/>
          <p:nvPr/>
        </p:nvSpPr>
        <p:spPr>
          <a:xfrm>
            <a:off x="31548" y="6021288"/>
            <a:ext cx="8856984" cy="461665"/>
          </a:xfrm>
          <a:prstGeom prst="rect">
            <a:avLst/>
          </a:prstGeom>
          <a:solidFill>
            <a:schemeClr val="accent6">
              <a:lumMod val="20000"/>
              <a:lumOff val="80000"/>
            </a:schemeClr>
          </a:solidFill>
        </p:spPr>
        <p:txBody>
          <a:bodyPr wrap="square" rtlCol="0">
            <a:spAutoFit/>
          </a:bodyPr>
          <a:lstStyle/>
          <a:p>
            <a:pPr algn="ctr"/>
            <a:r>
              <a:rPr lang="en-GB" sz="2400" dirty="0" smtClean="0">
                <a:latin typeface="Arial Rounded MT Bold" panose="020F0704030504030204" pitchFamily="34" charset="0"/>
                <a:hlinkClick r:id="rId2"/>
              </a:rPr>
              <a:t>Can </a:t>
            </a:r>
            <a:r>
              <a:rPr lang="en-GB" sz="2400" dirty="0" err="1" smtClean="0">
                <a:latin typeface="Arial Rounded MT Bold" panose="020F0704030504030204" pitchFamily="34" charset="0"/>
                <a:hlinkClick r:id="rId2"/>
              </a:rPr>
              <a:t>Craigs’s</a:t>
            </a:r>
            <a:r>
              <a:rPr lang="en-GB" sz="2400" dirty="0" smtClean="0">
                <a:latin typeface="Arial Rounded MT Bold" panose="020F0704030504030204" pitchFamily="34" charset="0"/>
                <a:hlinkClick r:id="rId2"/>
              </a:rPr>
              <a:t> </a:t>
            </a:r>
            <a:r>
              <a:rPr lang="en-GB" sz="2400" dirty="0" err="1" smtClean="0">
                <a:latin typeface="Arial Rounded MT Bold" panose="020F0704030504030204" pitchFamily="34" charset="0"/>
                <a:hlinkClick r:id="rId2"/>
              </a:rPr>
              <a:t>Kalam</a:t>
            </a:r>
            <a:r>
              <a:rPr lang="en-GB" sz="2400" dirty="0" smtClean="0">
                <a:latin typeface="Arial Rounded MT Bold" panose="020F0704030504030204" pitchFamily="34" charset="0"/>
                <a:hlinkClick r:id="rId2"/>
              </a:rPr>
              <a:t> argument confusing? </a:t>
            </a:r>
            <a:endParaRPr lang="en-GB" sz="2400" dirty="0">
              <a:latin typeface="Arial Rounded MT Bold" panose="020F0704030504030204" pitchFamily="34" charset="0"/>
            </a:endParaRPr>
          </a:p>
        </p:txBody>
      </p:sp>
      <p:sp>
        <p:nvSpPr>
          <p:cNvPr id="5" name="Plus 4"/>
          <p:cNvSpPr/>
          <p:nvPr/>
        </p:nvSpPr>
        <p:spPr>
          <a:xfrm>
            <a:off x="8086133" y="2420888"/>
            <a:ext cx="792088" cy="64807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280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normAutofit fontScale="90000"/>
          </a:bodyPr>
          <a:lstStyle/>
          <a:p>
            <a:r>
              <a:rPr lang="en-GB" dirty="0">
                <a:latin typeface="Arial Rounded MT Bold" panose="020F0704030504030204" pitchFamily="34" charset="0"/>
                <a:hlinkClick r:id="rId2"/>
              </a:rPr>
              <a:t>Applying the argument</a:t>
            </a:r>
            <a:r>
              <a:rPr lang="en-GB" dirty="0">
                <a:hlinkClick r:id="rId2"/>
              </a:rPr>
              <a:t/>
            </a:r>
            <a:br>
              <a:rPr lang="en-GB" dirty="0">
                <a:hlinkClick r:id="rId2"/>
              </a:rPr>
            </a:br>
            <a:endParaRPr lang="en-GB" dirty="0"/>
          </a:p>
        </p:txBody>
      </p:sp>
      <p:sp>
        <p:nvSpPr>
          <p:cNvPr id="6" name="Content Placeholder 5"/>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Apply </a:t>
            </a:r>
            <a:r>
              <a:rPr lang="en-GB" dirty="0">
                <a:latin typeface="Arial Rounded MT Bold" panose="020F0704030504030204" pitchFamily="34" charset="0"/>
              </a:rPr>
              <a:t>the Cosmological Argument to the photograph and answer the </a:t>
            </a:r>
            <a:r>
              <a:rPr lang="en-GB" dirty="0" smtClean="0">
                <a:latin typeface="Arial Rounded MT Bold" panose="020F0704030504030204" pitchFamily="34" charset="0"/>
              </a:rPr>
              <a:t>questions</a:t>
            </a:r>
            <a:endParaRPr lang="en-GB" dirty="0">
              <a:latin typeface="Arial Rounded MT Bold" panose="020F0704030504030204" pitchFamily="34" charset="0"/>
            </a:endParaRPr>
          </a:p>
        </p:txBody>
      </p:sp>
    </p:spTree>
    <p:extLst>
      <p:ext uri="{BB962C8B-B14F-4D97-AF65-F5344CB8AC3E}">
        <p14:creationId xmlns:p14="http://schemas.microsoft.com/office/powerpoint/2010/main" val="58644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hlinkClick r:id="rId2"/>
              </a:rPr>
              <a:t>Rank the Philosopher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dirty="0">
                <a:latin typeface="Arial Rounded MT Bold" panose="020F0704030504030204" pitchFamily="34" charset="0"/>
              </a:rPr>
              <a:t>Click on a Philosopher to read their views and then rank them according to how convincing you think they are.</a:t>
            </a:r>
          </a:p>
          <a:p>
            <a:endParaRPr lang="en-GB" dirty="0"/>
          </a:p>
        </p:txBody>
      </p:sp>
    </p:spTree>
    <p:extLst>
      <p:ext uri="{BB962C8B-B14F-4D97-AF65-F5344CB8AC3E}">
        <p14:creationId xmlns:p14="http://schemas.microsoft.com/office/powerpoint/2010/main" val="1312709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a:latin typeface="Arial Rounded MT Bold" panose="020F0704030504030204" pitchFamily="34" charset="0"/>
                <a:hlinkClick r:id="rId2"/>
              </a:rPr>
              <a:t>For and against</a:t>
            </a:r>
            <a:r>
              <a:rPr lang="en-GB" dirty="0">
                <a:hlinkClick r:id="rId2"/>
              </a:rPr>
              <a:t/>
            </a:r>
            <a:br>
              <a:rPr lang="en-GB" dirty="0">
                <a:hlinkClick r:id="rId2"/>
              </a:rPr>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r>
              <a:rPr lang="en-GB" dirty="0">
                <a:latin typeface="Arial Rounded MT Bold" panose="020F0704030504030204" pitchFamily="34" charset="0"/>
              </a:rPr>
              <a:t>Read the statements and then decide whether they are for or against the cosmological argument by dragging them to a side of the scale.</a:t>
            </a:r>
          </a:p>
        </p:txBody>
      </p:sp>
    </p:spTree>
    <p:extLst>
      <p:ext uri="{BB962C8B-B14F-4D97-AF65-F5344CB8AC3E}">
        <p14:creationId xmlns:p14="http://schemas.microsoft.com/office/powerpoint/2010/main" val="2680995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Hume and Kant criticism’s</a:t>
            </a:r>
            <a:endParaRPr lang="en-GB" dirty="0">
              <a:latin typeface="Arial Rounded MT Bold" panose="020F0704030504030204" pitchFamily="34" charset="0"/>
            </a:endParaRPr>
          </a:p>
        </p:txBody>
      </p:sp>
      <p:sp>
        <p:nvSpPr>
          <p:cNvPr id="3" name="Content Placeholder 2"/>
          <p:cNvSpPr>
            <a:spLocks noGrp="1"/>
          </p:cNvSpPr>
          <p:nvPr>
            <p:ph idx="1"/>
          </p:nvPr>
        </p:nvSpPr>
        <p:spPr>
          <a:xfrm>
            <a:off x="251520" y="1700808"/>
            <a:ext cx="8640960" cy="4968552"/>
          </a:xfrm>
          <a:solidFill>
            <a:schemeClr val="accent5">
              <a:lumMod val="20000"/>
              <a:lumOff val="80000"/>
            </a:schemeClr>
          </a:solidFill>
        </p:spPr>
        <p:txBody>
          <a:bodyPr>
            <a:normAutofit fontScale="47500" lnSpcReduction="20000"/>
          </a:bodyPr>
          <a:lstStyle/>
          <a:p>
            <a:r>
              <a:rPr lang="en-GB" sz="4200" b="1" dirty="0" smtClean="0">
                <a:latin typeface="Arial Rounded MT Bold" panose="020F0704030504030204" pitchFamily="34" charset="0"/>
              </a:rPr>
              <a:t>Hume</a:t>
            </a:r>
            <a:r>
              <a:rPr lang="en-GB" sz="3800" dirty="0" smtClean="0">
                <a:latin typeface="Arial Rounded MT Bold" panose="020F0704030504030204" pitchFamily="34" charset="0"/>
              </a:rPr>
              <a:t> maintained that we have no experience of universes being made and it is simply not possible to argue from causes within the universe to causes of the universe as a whole. There is a logical jump which the argument fails to recognise. </a:t>
            </a:r>
            <a:r>
              <a:rPr lang="en-GB" sz="4200" u="sng" dirty="0" smtClean="0">
                <a:latin typeface="Arial Rounded MT Bold" panose="020F0704030504030204" pitchFamily="34" charset="0"/>
              </a:rPr>
              <a:t>It is one thing to talk about causes that operate within the system of the universe, but it is an entirely different matter to speculate about whether the system as a whole is caused</a:t>
            </a:r>
            <a:r>
              <a:rPr lang="en-GB" sz="3800" dirty="0" smtClean="0">
                <a:latin typeface="Arial Rounded MT Bold" panose="020F0704030504030204" pitchFamily="34" charset="0"/>
              </a:rPr>
              <a:t>. </a:t>
            </a:r>
          </a:p>
          <a:p>
            <a:endParaRPr lang="en-GB" sz="3800" dirty="0" smtClean="0">
              <a:latin typeface="Arial Rounded MT Bold" panose="020F0704030504030204" pitchFamily="34" charset="0"/>
            </a:endParaRPr>
          </a:p>
          <a:p>
            <a:r>
              <a:rPr lang="en-GB" sz="3800" dirty="0" smtClean="0">
                <a:latin typeface="Arial Rounded MT Bold" panose="020F0704030504030204" pitchFamily="34" charset="0"/>
              </a:rPr>
              <a:t>Immanuel </a:t>
            </a:r>
            <a:r>
              <a:rPr lang="en-GB" sz="4200" b="1" dirty="0" smtClean="0">
                <a:latin typeface="Arial Rounded MT Bold" panose="020F0704030504030204" pitchFamily="34" charset="0"/>
              </a:rPr>
              <a:t>Kant</a:t>
            </a:r>
            <a:r>
              <a:rPr lang="en-GB" sz="3800" dirty="0" smtClean="0">
                <a:latin typeface="Arial Rounded MT Bold" panose="020F0704030504030204" pitchFamily="34" charset="0"/>
              </a:rPr>
              <a:t> rejected the argument outright not only because he maintained that the idea of a ‘Necessary Being’ was incoherent but also because </a:t>
            </a:r>
            <a:r>
              <a:rPr lang="en-GB" sz="4200" u="sng" dirty="0" smtClean="0">
                <a:latin typeface="Arial Rounded MT Bold" panose="020F0704030504030204" pitchFamily="34" charset="0"/>
              </a:rPr>
              <a:t>our knowledge is limited to the phenomenal world of space and time and it is not possible to speculate about what may or may not exist independently of space and time</a:t>
            </a:r>
            <a:r>
              <a:rPr lang="en-GB" sz="3800" dirty="0" smtClean="0">
                <a:latin typeface="Arial Rounded MT Bold" panose="020F0704030504030204" pitchFamily="34" charset="0"/>
              </a:rPr>
              <a:t>. </a:t>
            </a:r>
          </a:p>
          <a:p>
            <a:endParaRPr lang="en-GB" sz="3800" dirty="0" smtClean="0">
              <a:latin typeface="Arial Rounded MT Bold" panose="020F0704030504030204" pitchFamily="34" charset="0"/>
            </a:endParaRPr>
          </a:p>
          <a:p>
            <a:r>
              <a:rPr lang="en-GB" sz="3800" b="1" dirty="0" smtClean="0">
                <a:latin typeface="Arial Rounded MT Bold" panose="020F0704030504030204" pitchFamily="34" charset="0"/>
              </a:rPr>
              <a:t>Hume</a:t>
            </a:r>
            <a:r>
              <a:rPr lang="en-GB" sz="3800" dirty="0" smtClean="0">
                <a:latin typeface="Arial Rounded MT Bold" panose="020F0704030504030204" pitchFamily="34" charset="0"/>
              </a:rPr>
              <a:t> argued that it was illegitimate to move from saying that every event in the universe has a cause to the claim that the universe has a cause. </a:t>
            </a:r>
            <a:r>
              <a:rPr lang="en-GB" sz="3800" b="1" dirty="0" smtClean="0">
                <a:latin typeface="Arial Rounded MT Bold" panose="020F0704030504030204" pitchFamily="34" charset="0"/>
              </a:rPr>
              <a:t>Bertrand Russell </a:t>
            </a:r>
            <a:r>
              <a:rPr lang="en-GB" sz="3800" dirty="0" smtClean="0">
                <a:latin typeface="Arial Rounded MT Bold" panose="020F0704030504030204" pitchFamily="34" charset="0"/>
              </a:rPr>
              <a:t>made a similar point by remarking that this was like moving saying that </a:t>
            </a:r>
            <a:r>
              <a:rPr lang="en-GB" sz="3800" dirty="0">
                <a:latin typeface="Arial Rounded MT Bold" panose="020F0704030504030204" pitchFamily="34" charset="0"/>
              </a:rPr>
              <a:t> </a:t>
            </a:r>
            <a:r>
              <a:rPr lang="en-GB" sz="3800" dirty="0" smtClean="0">
                <a:latin typeface="Arial Rounded MT Bold" panose="020F0704030504030204" pitchFamily="34" charset="0"/>
              </a:rPr>
              <a:t>every human has a mother to saying therefore the human race has a mother. One cannot move from individual causes to the claim that the totality has a cause.</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a:latin typeface="Arial Rounded MT Bold" panose="020F0704030504030204" pitchFamily="34" charset="0"/>
                <a:hlinkClick r:id="rId2"/>
              </a:rPr>
              <a:t>Evaluating the argument</a:t>
            </a:r>
            <a:r>
              <a:rPr lang="en-GB" dirty="0">
                <a:latin typeface="Arial Rounded MT Bold" panose="020F0704030504030204" pitchFamily="34" charset="0"/>
              </a:rPr>
              <a:t/>
            </a:r>
            <a:br>
              <a:rPr lang="en-GB" dirty="0">
                <a:latin typeface="Arial Rounded MT Bold" panose="020F0704030504030204" pitchFamily="34" charset="0"/>
              </a:rPr>
            </a:b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a:bodyPr>
          <a:lstStyle/>
          <a:p>
            <a:r>
              <a:rPr lang="en-GB" dirty="0" smtClean="0">
                <a:latin typeface="Arial Rounded MT Bold" panose="020F0704030504030204" pitchFamily="34" charset="0"/>
              </a:rPr>
              <a:t>Read </a:t>
            </a:r>
            <a:r>
              <a:rPr lang="en-GB" dirty="0">
                <a:latin typeface="Arial Rounded MT Bold" panose="020F0704030504030204" pitchFamily="34" charset="0"/>
              </a:rPr>
              <a:t>the two opening paragraphs, written by students in answer to the following question: “Science has replaced the need for God as the explanation for why there is a universe.” To what extent do you agree?</a:t>
            </a:r>
          </a:p>
          <a:p>
            <a:r>
              <a:rPr lang="en-GB" dirty="0">
                <a:latin typeface="Arial Rounded MT Bold" panose="020F0704030504030204" pitchFamily="34" charset="0"/>
              </a:rPr>
              <a:t>Discuss their successes and failures. Which one is best? Why? Discuss your ideas before reading the commentary</a:t>
            </a:r>
          </a:p>
        </p:txBody>
      </p:sp>
    </p:spTree>
    <p:extLst>
      <p:ext uri="{BB962C8B-B14F-4D97-AF65-F5344CB8AC3E}">
        <p14:creationId xmlns:p14="http://schemas.microsoft.com/office/powerpoint/2010/main" val="9105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t/>
            </a:r>
            <a:br>
              <a:rPr lang="en-GB" dirty="0" smtClean="0"/>
            </a:br>
            <a:r>
              <a:rPr lang="en-GB" dirty="0" smtClean="0">
                <a:latin typeface="Arial Rounded MT Bold" panose="020F0704030504030204" pitchFamily="34" charset="0"/>
              </a:rPr>
              <a:t>Key </a:t>
            </a:r>
            <a:r>
              <a:rPr lang="en-GB" dirty="0">
                <a:latin typeface="Arial Rounded MT Bold" panose="020F0704030504030204" pitchFamily="34" charset="0"/>
              </a:rPr>
              <a:t>terms</a:t>
            </a:r>
            <a:r>
              <a:rPr lang="en-GB" dirty="0"/>
              <a:t/>
            </a:r>
            <a:br>
              <a:rPr lang="en-GB" dirty="0"/>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Match </a:t>
            </a:r>
            <a:r>
              <a:rPr lang="en-GB" dirty="0">
                <a:latin typeface="Arial Rounded MT Bold" panose="020F0704030504030204" pitchFamily="34" charset="0"/>
              </a:rPr>
              <a:t>up the key terms and definitions</a:t>
            </a:r>
          </a:p>
        </p:txBody>
      </p:sp>
    </p:spTree>
    <p:extLst>
      <p:ext uri="{BB962C8B-B14F-4D97-AF65-F5344CB8AC3E}">
        <p14:creationId xmlns:p14="http://schemas.microsoft.com/office/powerpoint/2010/main" val="293390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856984" cy="1143000"/>
          </a:xfrm>
          <a:solidFill>
            <a:srgbClr val="FFFF00"/>
          </a:solidFill>
        </p:spPr>
        <p:txBody>
          <a:bodyPr>
            <a:normAutofit fontScale="90000"/>
          </a:bodyPr>
          <a:lstStyle/>
          <a:p>
            <a:r>
              <a:rPr lang="en-GB" dirty="0" smtClean="0">
                <a:latin typeface="Arial Rounded MT Bold" panose="020F0704030504030204" pitchFamily="34" charset="0"/>
              </a:rPr>
              <a:t>Whether inductive arguments for God’s existence are persuasive</a:t>
            </a:r>
            <a:endParaRPr lang="en-GB" dirty="0">
              <a:latin typeface="Arial Rounded MT Bold" panose="020F0704030504030204" pitchFamily="34" charset="0"/>
            </a:endParaRPr>
          </a:p>
        </p:txBody>
      </p:sp>
      <p:sp>
        <p:nvSpPr>
          <p:cNvPr id="7" name="Content Placeholder 6"/>
          <p:cNvSpPr>
            <a:spLocks noGrp="1"/>
          </p:cNvSpPr>
          <p:nvPr>
            <p:ph sz="half" idx="1"/>
          </p:nvPr>
        </p:nvSpPr>
        <p:spPr>
          <a:xfrm>
            <a:off x="251520" y="1484784"/>
            <a:ext cx="4244280" cy="5256584"/>
          </a:xfrm>
          <a:solidFill>
            <a:srgbClr val="00FF99"/>
          </a:solidFill>
        </p:spPr>
        <p:txBody>
          <a:bodyPr>
            <a:normAutofit fontScale="92500" lnSpcReduction="20000"/>
          </a:bodyPr>
          <a:lstStyle/>
          <a:p>
            <a:pPr marL="0" indent="0" algn="ctr">
              <a:buNone/>
            </a:pPr>
            <a:r>
              <a:rPr lang="en-GB" b="1" dirty="0" smtClean="0">
                <a:latin typeface="Arial Rounded MT Bold" panose="020F0704030504030204" pitchFamily="34" charset="0"/>
              </a:rPr>
              <a:t>Strengths </a:t>
            </a:r>
          </a:p>
          <a:p>
            <a:pPr>
              <a:buFont typeface="Wingdings" panose="05000000000000000000" pitchFamily="2" charset="2"/>
              <a:buChar char="§"/>
            </a:pPr>
            <a:r>
              <a:rPr lang="en-GB" dirty="0" smtClean="0">
                <a:latin typeface="Arial Rounded MT Bold" panose="020F0704030504030204" pitchFamily="34" charset="0"/>
              </a:rPr>
              <a:t>Probability: posteriori, experience , testable, understandable </a:t>
            </a:r>
          </a:p>
          <a:p>
            <a:pPr>
              <a:buFont typeface="Wingdings" panose="05000000000000000000" pitchFamily="2" charset="2"/>
              <a:buChar char="§"/>
            </a:pPr>
            <a:r>
              <a:rPr lang="en-GB" dirty="0" smtClean="0">
                <a:latin typeface="Arial Rounded MT Bold" panose="020F0704030504030204" pitchFamily="34" charset="0"/>
              </a:rPr>
              <a:t>More than one correct answer, useful if you are unsure, flexible </a:t>
            </a:r>
          </a:p>
          <a:p>
            <a:pPr>
              <a:buFont typeface="Wingdings" panose="05000000000000000000" pitchFamily="2" charset="2"/>
              <a:buChar char="§"/>
            </a:pPr>
            <a:r>
              <a:rPr lang="en-GB" dirty="0" smtClean="0">
                <a:latin typeface="Arial Rounded MT Bold" panose="020F0704030504030204" pitchFamily="34" charset="0"/>
              </a:rPr>
              <a:t>Inductive arguments are the basis scientific theories, Philosophy/theological reasoning mirrors the work of science = validity  </a:t>
            </a:r>
            <a:endParaRPr lang="en-GB" dirty="0">
              <a:latin typeface="Arial Rounded MT Bold" panose="020F0704030504030204" pitchFamily="34" charset="0"/>
            </a:endParaRPr>
          </a:p>
        </p:txBody>
      </p:sp>
      <p:sp>
        <p:nvSpPr>
          <p:cNvPr id="8" name="Content Placeholder 7"/>
          <p:cNvSpPr>
            <a:spLocks noGrp="1"/>
          </p:cNvSpPr>
          <p:nvPr>
            <p:ph sz="half" idx="2"/>
          </p:nvPr>
        </p:nvSpPr>
        <p:spPr>
          <a:xfrm>
            <a:off x="4648200" y="1484784"/>
            <a:ext cx="4038600" cy="5184576"/>
          </a:xfrm>
          <a:solidFill>
            <a:srgbClr val="FF9966"/>
          </a:solidFill>
        </p:spPr>
        <p:txBody>
          <a:bodyPr>
            <a:normAutofit fontScale="92500" lnSpcReduction="20000"/>
          </a:bodyPr>
          <a:lstStyle/>
          <a:p>
            <a:pPr marL="0" indent="0" algn="ctr">
              <a:buNone/>
            </a:pPr>
            <a:r>
              <a:rPr lang="en-GB" b="1" dirty="0" smtClean="0">
                <a:latin typeface="Arial Rounded MT Bold" panose="020F0704030504030204" pitchFamily="34" charset="0"/>
              </a:rPr>
              <a:t>Weaknesses</a:t>
            </a:r>
          </a:p>
          <a:p>
            <a:pPr marL="0" indent="0">
              <a:buNone/>
            </a:pPr>
            <a:r>
              <a:rPr lang="en-GB" dirty="0" smtClean="0">
                <a:latin typeface="Arial Rounded MT Bold" panose="020F0704030504030204" pitchFamily="34" charset="0"/>
              </a:rPr>
              <a:t>The very flexibility means they can have weak arguments.</a:t>
            </a:r>
          </a:p>
          <a:p>
            <a:pPr marL="0" indent="0">
              <a:buNone/>
            </a:pPr>
            <a:r>
              <a:rPr lang="en-GB" dirty="0" smtClean="0">
                <a:latin typeface="Arial Rounded MT Bold" panose="020F0704030504030204" pitchFamily="34" charset="0"/>
              </a:rPr>
              <a:t>Can be challenged is there is alternative evidence.</a:t>
            </a:r>
          </a:p>
          <a:p>
            <a:pPr marL="0" indent="0">
              <a:buNone/>
            </a:pPr>
            <a:r>
              <a:rPr lang="en-GB" dirty="0" smtClean="0">
                <a:latin typeface="Arial Rounded MT Bold" panose="020F0704030504030204" pitchFamily="34" charset="0"/>
              </a:rPr>
              <a:t>Contradictions?</a:t>
            </a:r>
          </a:p>
          <a:p>
            <a:pPr marL="0" indent="0">
              <a:buNone/>
            </a:pPr>
            <a:r>
              <a:rPr lang="en-GB" dirty="0" smtClean="0">
                <a:latin typeface="Arial Rounded MT Bold" panose="020F0704030504030204" pitchFamily="34" charset="0"/>
              </a:rPr>
              <a:t>Inductive arguments, they are definite and therefore not enough to support religious belief.  </a:t>
            </a:r>
          </a:p>
          <a:p>
            <a:pPr marL="0" indent="0">
              <a:buNone/>
            </a:pPr>
            <a:endParaRPr lang="en-GB" dirty="0">
              <a:latin typeface="Arial Rounded MT Bold" panose="020F0704030504030204" pitchFamily="34" charset="0"/>
            </a:endParaRPr>
          </a:p>
        </p:txBody>
      </p:sp>
    </p:spTree>
    <p:extLst>
      <p:ext uri="{BB962C8B-B14F-4D97-AF65-F5344CB8AC3E}">
        <p14:creationId xmlns:p14="http://schemas.microsoft.com/office/powerpoint/2010/main" val="2603319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sz="3600" b="1" dirty="0" smtClean="0">
                <a:latin typeface="Arial Rounded MT Bold" panose="020F0704030504030204" pitchFamily="34" charset="0"/>
              </a:rPr>
              <a:t>The extent to which the </a:t>
            </a:r>
            <a:r>
              <a:rPr lang="en-GB" sz="3600" b="1" dirty="0" err="1" smtClean="0">
                <a:latin typeface="Arial Rounded MT Bold" panose="020F0704030504030204" pitchFamily="34" charset="0"/>
              </a:rPr>
              <a:t>Kalam</a:t>
            </a:r>
            <a:r>
              <a:rPr lang="en-GB" sz="3600" b="1" dirty="0" smtClean="0">
                <a:latin typeface="Arial Rounded MT Bold" panose="020F0704030504030204" pitchFamily="34" charset="0"/>
              </a:rPr>
              <a:t> Cosmological argument is convincing </a:t>
            </a:r>
            <a:endParaRPr lang="en-GB" sz="3600" b="1" dirty="0">
              <a:latin typeface="Arial Rounded MT Bold" panose="020F0704030504030204" pitchFamily="34" charset="0"/>
            </a:endParaRPr>
          </a:p>
        </p:txBody>
      </p:sp>
      <p:sp>
        <p:nvSpPr>
          <p:cNvPr id="4" name="Content Placeholder 3"/>
          <p:cNvSpPr>
            <a:spLocks noGrp="1"/>
          </p:cNvSpPr>
          <p:nvPr>
            <p:ph sz="half" idx="1"/>
          </p:nvPr>
        </p:nvSpPr>
        <p:spPr>
          <a:solidFill>
            <a:schemeClr val="accent4">
              <a:lumMod val="20000"/>
              <a:lumOff val="80000"/>
            </a:schemeClr>
          </a:solidFill>
        </p:spPr>
        <p:txBody>
          <a:bodyPr/>
          <a:lstStyle/>
          <a:p>
            <a:pPr marL="0" indent="0">
              <a:buNone/>
            </a:pPr>
            <a:r>
              <a:rPr lang="en-GB" b="1" dirty="0" smtClean="0">
                <a:latin typeface="Arial Rounded MT Bold" panose="020F0704030504030204" pitchFamily="34" charset="0"/>
              </a:rPr>
              <a:t>Craig</a:t>
            </a:r>
            <a:r>
              <a:rPr lang="en-GB" dirty="0" smtClean="0">
                <a:latin typeface="Arial Rounded MT Bold" panose="020F0704030504030204" pitchFamily="34" charset="0"/>
              </a:rPr>
              <a:t> modern and has access scientific information. Contemporary views have a starting point. </a:t>
            </a:r>
          </a:p>
          <a:p>
            <a:pPr marL="0" indent="0">
              <a:buNone/>
            </a:pPr>
            <a:r>
              <a:rPr lang="en-GB" dirty="0" smtClean="0">
                <a:latin typeface="Arial Rounded MT Bold" panose="020F0704030504030204" pitchFamily="34" charset="0"/>
              </a:rPr>
              <a:t>The universe has a starting point is a scientific fact which lends itself to </a:t>
            </a:r>
            <a:r>
              <a:rPr lang="en-GB" b="1" dirty="0" smtClean="0">
                <a:latin typeface="Arial Rounded MT Bold" panose="020F0704030504030204" pitchFamily="34" charset="0"/>
              </a:rPr>
              <a:t>Craig</a:t>
            </a:r>
            <a:r>
              <a:rPr lang="en-GB" dirty="0" smtClean="0">
                <a:latin typeface="Arial Rounded MT Bold" panose="020F0704030504030204" pitchFamily="34" charset="0"/>
              </a:rPr>
              <a:t>.</a:t>
            </a:r>
          </a:p>
          <a:p>
            <a:pPr marL="0" indent="0">
              <a:buNone/>
            </a:pPr>
            <a:endParaRPr lang="en-GB" dirty="0">
              <a:latin typeface="Arial Rounded MT Bold" panose="020F0704030504030204" pitchFamily="34" charset="0"/>
            </a:endParaRPr>
          </a:p>
        </p:txBody>
      </p:sp>
      <p:sp>
        <p:nvSpPr>
          <p:cNvPr id="5" name="Content Placeholder 4"/>
          <p:cNvSpPr>
            <a:spLocks noGrp="1"/>
          </p:cNvSpPr>
          <p:nvPr>
            <p:ph sz="half" idx="2"/>
          </p:nvPr>
        </p:nvSpPr>
        <p:spPr>
          <a:solidFill>
            <a:schemeClr val="accent4">
              <a:lumMod val="20000"/>
              <a:lumOff val="80000"/>
            </a:schemeClr>
          </a:solidFill>
        </p:spPr>
        <p:txBody>
          <a:bodyPr/>
          <a:lstStyle/>
          <a:p>
            <a:r>
              <a:rPr lang="en-GB" dirty="0" smtClean="0">
                <a:latin typeface="Arial Rounded MT Bold" panose="020F0704030504030204" pitchFamily="34" charset="0"/>
              </a:rPr>
              <a:t>The cause of the universe must be a choice of a personal being, the cause cannot be explained with physical laws, convincing as it fits a theological creation story.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34757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solidFill>
            <a:srgbClr val="FFFF00"/>
          </a:solidFill>
        </p:spPr>
        <p:txBody>
          <a:bodyPr>
            <a:normAutofit fontScale="90000"/>
          </a:bodyPr>
          <a:lstStyle/>
          <a:p>
            <a:r>
              <a:rPr lang="en-GB" b="1" dirty="0" smtClean="0">
                <a:latin typeface="Arial Rounded MT Bold" panose="020F0704030504030204" pitchFamily="34" charset="0"/>
                <a:hlinkClick r:id="rId2"/>
              </a:rPr>
              <a:t>What are Inductive arguments?</a:t>
            </a:r>
            <a:endParaRPr lang="en-GB" b="1" dirty="0">
              <a:latin typeface="Arial Rounded MT Bold" panose="020F0704030504030204" pitchFamily="34" charset="0"/>
            </a:endParaRPr>
          </a:p>
        </p:txBody>
      </p:sp>
      <p:sp>
        <p:nvSpPr>
          <p:cNvPr id="6" name="Content Placeholder 5"/>
          <p:cNvSpPr>
            <a:spLocks noGrp="1"/>
          </p:cNvSpPr>
          <p:nvPr>
            <p:ph idx="1"/>
          </p:nvPr>
        </p:nvSpPr>
        <p:spPr>
          <a:solidFill>
            <a:schemeClr val="accent5">
              <a:lumMod val="20000"/>
              <a:lumOff val="80000"/>
            </a:schemeClr>
          </a:solidFill>
        </p:spPr>
        <p:txBody>
          <a:bodyPr/>
          <a:lstStyle/>
          <a:p>
            <a:r>
              <a:rPr lang="en-GB" dirty="0" smtClean="0">
                <a:latin typeface="Arial Rounded MT Bold" panose="020F0704030504030204" pitchFamily="34" charset="0"/>
                <a:hlinkClick r:id="rId3"/>
              </a:rPr>
              <a:t>You have </a:t>
            </a:r>
            <a:r>
              <a:rPr lang="en-GB" b="1" dirty="0" smtClean="0">
                <a:latin typeface="Arial Rounded MT Bold" panose="020F0704030504030204" pitchFamily="34" charset="0"/>
                <a:hlinkClick r:id="rId3"/>
              </a:rPr>
              <a:t>induct</a:t>
            </a:r>
            <a:r>
              <a:rPr lang="en-GB" dirty="0" smtClean="0">
                <a:latin typeface="Arial Rounded MT Bold" panose="020F0704030504030204" pitchFamily="34" charset="0"/>
                <a:hlinkClick r:id="rId3"/>
              </a:rPr>
              <a:t> a judgement, based on evidence and experiences</a:t>
            </a:r>
            <a:r>
              <a:rPr lang="en-GB" dirty="0" smtClean="0">
                <a:latin typeface="Arial Rounded MT Bold" panose="020F0704030504030204" pitchFamily="34" charset="0"/>
              </a:rPr>
              <a:t>. Your conclusion reached via inductive proof. We use </a:t>
            </a:r>
            <a:r>
              <a:rPr lang="en-GB" b="1" dirty="0" smtClean="0">
                <a:latin typeface="Arial Rounded MT Bold" panose="020F0704030504030204" pitchFamily="34" charset="0"/>
              </a:rPr>
              <a:t>empirical</a:t>
            </a:r>
            <a:r>
              <a:rPr lang="en-GB" dirty="0" smtClean="0">
                <a:latin typeface="Arial Rounded MT Bold" panose="020F0704030504030204" pitchFamily="34" charset="0"/>
              </a:rPr>
              <a:t> proof to come up with logical reasoning. </a:t>
            </a:r>
            <a:r>
              <a:rPr lang="en-GB" dirty="0" smtClean="0">
                <a:latin typeface="Arial Rounded MT Bold" panose="020F0704030504030204" pitchFamily="34" charset="0"/>
                <a:hlinkClick r:id="rId4" action="ppaction://hlinkfile"/>
              </a:rPr>
              <a:t>The inductive proofs are </a:t>
            </a:r>
            <a:r>
              <a:rPr lang="en-GB" b="1" dirty="0" smtClean="0">
                <a:latin typeface="Arial Rounded MT Bold" panose="020F0704030504030204" pitchFamily="34" charset="0"/>
                <a:hlinkClick r:id="rId4" action="ppaction://hlinkfile"/>
              </a:rPr>
              <a:t>a posteriori </a:t>
            </a:r>
            <a:r>
              <a:rPr lang="en-GB" dirty="0" smtClean="0">
                <a:latin typeface="Arial Rounded MT Bold" panose="020F0704030504030204" pitchFamily="34" charset="0"/>
                <a:hlinkClick r:id="rId4" action="ppaction://hlinkfile"/>
              </a:rPr>
              <a:t>as they require evidence and experience.</a:t>
            </a:r>
            <a:r>
              <a:rPr lang="en-GB" dirty="0" smtClean="0">
                <a:latin typeface="Arial Rounded MT Bold" panose="020F0704030504030204" pitchFamily="34" charset="0"/>
              </a:rPr>
              <a:t> </a:t>
            </a:r>
            <a:r>
              <a:rPr lang="en-GB" dirty="0" smtClean="0">
                <a:latin typeface="Arial Rounded MT Bold" panose="020F0704030504030204" pitchFamily="34" charset="0"/>
                <a:hlinkClick r:id="rId5"/>
              </a:rPr>
              <a:t>This applies to Cosmological and Teleological arguments for the existence of God. </a:t>
            </a:r>
            <a:endParaRPr lang="en-GB" dirty="0">
              <a:latin typeface="Arial Rounded MT Bold" panose="020F0704030504030204" pitchFamily="34" charset="0"/>
            </a:endParaRPr>
          </a:p>
        </p:txBody>
      </p:sp>
    </p:spTree>
    <p:extLst>
      <p:ext uri="{BB962C8B-B14F-4D97-AF65-F5344CB8AC3E}">
        <p14:creationId xmlns:p14="http://schemas.microsoft.com/office/powerpoint/2010/main" val="57199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lstStyle/>
          <a:p>
            <a:r>
              <a:rPr lang="en-GB" dirty="0">
                <a:latin typeface="Arial Rounded MT Bold" panose="020F0704030504030204" pitchFamily="34" charset="0"/>
                <a:hlinkClick r:id="rId2"/>
              </a:rPr>
              <a:t>Test yourself</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Name </a:t>
            </a:r>
            <a:r>
              <a:rPr lang="en-GB" dirty="0">
                <a:latin typeface="Arial Rounded MT Bold" panose="020F0704030504030204" pitchFamily="34" charset="0"/>
              </a:rPr>
              <a:t>4 philosophers/scholars connected with the cosmological arguments AND state whether each supports or challenges the argument.</a:t>
            </a:r>
          </a:p>
          <a:p>
            <a:pPr marL="0" indent="0">
              <a:buNone/>
            </a:pPr>
            <a:r>
              <a:rPr lang="en-GB" dirty="0"/>
              <a:t/>
            </a:r>
            <a:br>
              <a:rPr lang="en-GB" dirty="0"/>
            </a:br>
            <a:endParaRPr lang="en-GB" dirty="0"/>
          </a:p>
        </p:txBody>
      </p:sp>
    </p:spTree>
    <p:extLst>
      <p:ext uri="{BB962C8B-B14F-4D97-AF65-F5344CB8AC3E}">
        <p14:creationId xmlns:p14="http://schemas.microsoft.com/office/powerpoint/2010/main" val="200080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hlinkClick r:id="rId2"/>
              </a:rPr>
              <a:t>Keyword Test </a:t>
            </a:r>
            <a:endParaRPr lang="en-GB" dirty="0">
              <a:latin typeface="Arial Rounded MT Bold" panose="020F0704030504030204" pitchFamily="34" charset="0"/>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1160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a:solidFill>
            <a:srgbClr val="FFFF00"/>
          </a:solidFill>
        </p:spPr>
        <p:txBody>
          <a:bodyPr/>
          <a:lstStyle/>
          <a:p>
            <a:r>
              <a:rPr lang="en-GB" dirty="0" smtClean="0">
                <a:latin typeface="Arial Rounded MT Bold" panose="020F0704030504030204" pitchFamily="34" charset="0"/>
              </a:rPr>
              <a:t>St Thomas Aquinas</a:t>
            </a:r>
            <a:endParaRPr lang="en-GB" dirty="0">
              <a:latin typeface="Arial Rounded MT Bold" panose="020F0704030504030204" pitchFamily="34" charset="0"/>
            </a:endParaRPr>
          </a:p>
        </p:txBody>
      </p:sp>
      <p:sp>
        <p:nvSpPr>
          <p:cNvPr id="3" name="Content Placeholder 2"/>
          <p:cNvSpPr>
            <a:spLocks noGrp="1"/>
          </p:cNvSpPr>
          <p:nvPr>
            <p:ph idx="1"/>
          </p:nvPr>
        </p:nvSpPr>
        <p:spPr>
          <a:xfrm>
            <a:off x="3275856" y="1412777"/>
            <a:ext cx="5410944" cy="4968552"/>
          </a:xfrm>
          <a:solidFill>
            <a:schemeClr val="accent3">
              <a:lumMod val="20000"/>
              <a:lumOff val="80000"/>
            </a:schemeClr>
          </a:solidFill>
        </p:spPr>
        <p:txBody>
          <a:bodyPr>
            <a:normAutofit fontScale="92500"/>
          </a:bodyPr>
          <a:lstStyle/>
          <a:p>
            <a:pPr marL="0" indent="0">
              <a:buNone/>
            </a:pPr>
            <a:r>
              <a:rPr lang="en-GB" sz="2400" b="1" dirty="0" smtClean="0">
                <a:latin typeface="Arial Rounded MT Bold" panose="020F0704030504030204" pitchFamily="34" charset="0"/>
              </a:rPr>
              <a:t>St Thomas Aquinas </a:t>
            </a:r>
            <a:r>
              <a:rPr lang="en-GB" sz="2400" dirty="0" smtClean="0">
                <a:latin typeface="Arial Rounded MT Bold" panose="020F0704030504030204" pitchFamily="34" charset="0"/>
              </a:rPr>
              <a:t>believed that the universe had a beginning, he argued that, as </a:t>
            </a:r>
            <a:r>
              <a:rPr lang="en-GB" sz="2400" b="1" dirty="0" smtClean="0">
                <a:latin typeface="Arial Rounded MT Bold" panose="020F0704030504030204" pitchFamily="34" charset="0"/>
              </a:rPr>
              <a:t>things cannot cause themselves to come into existence</a:t>
            </a:r>
            <a:r>
              <a:rPr lang="en-GB" sz="2400" dirty="0" smtClean="0">
                <a:latin typeface="Arial Rounded MT Bold" panose="020F0704030504030204" pitchFamily="34" charset="0"/>
              </a:rPr>
              <a:t>, then the </a:t>
            </a:r>
            <a:r>
              <a:rPr lang="en-GB" sz="2400" b="1" dirty="0" smtClean="0">
                <a:latin typeface="Arial Rounded MT Bold" panose="020F0704030504030204" pitchFamily="34" charset="0"/>
              </a:rPr>
              <a:t>universe must have been caused to exist by something outside the universe</a:t>
            </a:r>
            <a:r>
              <a:rPr lang="en-GB" sz="2400" dirty="0" smtClean="0">
                <a:latin typeface="Arial Rounded MT Bold" panose="020F0704030504030204" pitchFamily="34" charset="0"/>
              </a:rPr>
              <a:t>. Aquinas argued that the first cause of the universe was God. If God had not caused the universe to begin, then there would be no universe and therefore we would not exist, then </a:t>
            </a:r>
            <a:r>
              <a:rPr lang="en-GB" sz="2400" b="1" dirty="0" smtClean="0">
                <a:latin typeface="Arial Rounded MT Bold" panose="020F0704030504030204" pitchFamily="34" charset="0"/>
              </a:rPr>
              <a:t>it must have had a creator to begin it all, and the creator is God.</a:t>
            </a:r>
          </a:p>
          <a:p>
            <a:endParaRPr lang="en-GB" sz="2400" dirty="0" smtClean="0"/>
          </a:p>
        </p:txBody>
      </p:sp>
      <p:pic>
        <p:nvPicPr>
          <p:cNvPr id="4098" name="Picture 2" descr="http://upload.wikimedia.org/wikipedia/commons/e/e3/St-thomas-aquinas.jpg"/>
          <p:cNvPicPr>
            <a:picLocks noChangeAspect="1" noChangeArrowheads="1"/>
          </p:cNvPicPr>
          <p:nvPr/>
        </p:nvPicPr>
        <p:blipFill>
          <a:blip r:embed="rId3" cstate="print"/>
          <a:srcRect/>
          <a:stretch>
            <a:fillRect/>
          </a:stretch>
        </p:blipFill>
        <p:spPr bwMode="auto">
          <a:xfrm>
            <a:off x="539552" y="1340767"/>
            <a:ext cx="2088232" cy="29102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864096"/>
          </a:xfrm>
          <a:solidFill>
            <a:srgbClr val="FFFF00"/>
          </a:solidFill>
        </p:spPr>
        <p:txBody>
          <a:bodyPr>
            <a:noAutofit/>
          </a:bodyPr>
          <a:lstStyle/>
          <a:p>
            <a:r>
              <a:rPr lang="en-GB" sz="2800" dirty="0" smtClean="0">
                <a:latin typeface="Arial Rounded MT Bold" panose="020F0704030504030204" pitchFamily="34" charset="0"/>
              </a:rPr>
              <a:t/>
            </a:r>
            <a:br>
              <a:rPr lang="en-GB" sz="2800" dirty="0" smtClean="0">
                <a:latin typeface="Arial Rounded MT Bold" panose="020F0704030504030204" pitchFamily="34" charset="0"/>
              </a:rPr>
            </a:br>
            <a:r>
              <a:rPr lang="en-GB" sz="2800" b="1" dirty="0" smtClean="0">
                <a:latin typeface="Arial Rounded MT Bold" panose="020F0704030504030204" pitchFamily="34" charset="0"/>
              </a:rPr>
              <a:t>Aquinas: </a:t>
            </a:r>
            <a:r>
              <a:rPr lang="en-GB" sz="2800" dirty="0" smtClean="0">
                <a:latin typeface="Arial Rounded MT Bold" panose="020F0704030504030204" pitchFamily="34" charset="0"/>
              </a:rPr>
              <a:t>Movement/motion = first way- </a:t>
            </a:r>
            <a:r>
              <a:rPr lang="en-GB" sz="2800" b="1" dirty="0" smtClean="0">
                <a:latin typeface="Arial Rounded MT Bold" panose="020F0704030504030204" pitchFamily="34" charset="0"/>
              </a:rPr>
              <a:t>The unmoved mover. (Aristotle)</a:t>
            </a:r>
            <a:br>
              <a:rPr lang="en-GB" sz="2800" b="1" dirty="0" smtClean="0">
                <a:latin typeface="Arial Rounded MT Bold" panose="020F0704030504030204" pitchFamily="34" charset="0"/>
              </a:rPr>
            </a:br>
            <a:endParaRPr lang="en-GB" sz="2800" dirty="0">
              <a:latin typeface="Arial Rounded MT Bold" panose="020F0704030504030204" pitchFamily="34" charset="0"/>
            </a:endParaRPr>
          </a:p>
        </p:txBody>
      </p:sp>
      <p:sp>
        <p:nvSpPr>
          <p:cNvPr id="3" name="Content Placeholder 2"/>
          <p:cNvSpPr>
            <a:spLocks noGrp="1"/>
          </p:cNvSpPr>
          <p:nvPr>
            <p:ph idx="1"/>
          </p:nvPr>
        </p:nvSpPr>
        <p:spPr>
          <a:xfrm>
            <a:off x="179512" y="1052736"/>
            <a:ext cx="8680964" cy="3456384"/>
          </a:xfrm>
          <a:solidFill>
            <a:schemeClr val="accent6">
              <a:lumMod val="40000"/>
              <a:lumOff val="60000"/>
            </a:schemeClr>
          </a:solidFill>
        </p:spPr>
        <p:txBody>
          <a:bodyPr>
            <a:normAutofit lnSpcReduction="10000"/>
          </a:bodyPr>
          <a:lstStyle/>
          <a:p>
            <a:r>
              <a:rPr lang="en-GB" sz="2000" dirty="0" smtClean="0">
                <a:latin typeface="Arial Rounded MT Bold" panose="020F0704030504030204" pitchFamily="34" charset="0"/>
              </a:rPr>
              <a:t>Everything in existence is </a:t>
            </a:r>
            <a:r>
              <a:rPr lang="en-GB" sz="2000" b="1" dirty="0" smtClean="0">
                <a:latin typeface="Arial Rounded MT Bold" panose="020F0704030504030204" pitchFamily="34" charset="0"/>
              </a:rPr>
              <a:t>in motion or has the potential to change, ‘potentiality’</a:t>
            </a:r>
            <a:r>
              <a:rPr lang="en-GB" sz="2000" dirty="0" smtClean="0">
                <a:latin typeface="Arial Rounded MT Bold" panose="020F0704030504030204" pitchFamily="34" charset="0"/>
              </a:rPr>
              <a:t>. Aquinas said “</a:t>
            </a:r>
            <a:r>
              <a:rPr lang="en-GB" sz="2000" b="1" dirty="0" smtClean="0">
                <a:latin typeface="Arial Rounded MT Bold" panose="020F0704030504030204" pitchFamily="34" charset="0"/>
              </a:rPr>
              <a:t>all change is caused by something</a:t>
            </a:r>
            <a:r>
              <a:rPr lang="en-GB" sz="2000" dirty="0" smtClean="0">
                <a:latin typeface="Arial Rounded MT Bold" panose="020F0704030504030204" pitchFamily="34" charset="0"/>
              </a:rPr>
              <a:t>” because nothing can move of  its own accord, there has to be a </a:t>
            </a:r>
            <a:r>
              <a:rPr lang="en-GB" sz="2000" b="1" dirty="0" smtClean="0">
                <a:latin typeface="Arial Rounded MT Bold" panose="020F0704030504030204" pitchFamily="34" charset="0"/>
              </a:rPr>
              <a:t>prime mover</a:t>
            </a:r>
            <a:r>
              <a:rPr lang="en-GB" sz="2000" dirty="0" smtClean="0">
                <a:latin typeface="Arial Rounded MT Bold" panose="020F0704030504030204" pitchFamily="34" charset="0"/>
              </a:rPr>
              <a:t>. The change can only happen </a:t>
            </a:r>
            <a:r>
              <a:rPr lang="en-GB" sz="2000" b="1" dirty="0" smtClean="0">
                <a:latin typeface="Arial Rounded MT Bold" panose="020F0704030504030204" pitchFamily="34" charset="0"/>
              </a:rPr>
              <a:t>State of actuality </a:t>
            </a:r>
            <a:r>
              <a:rPr lang="en-GB" sz="2000" dirty="0" smtClean="0">
                <a:latin typeface="Arial Rounded MT Bold" panose="020F0704030504030204" pitchFamily="34" charset="0"/>
              </a:rPr>
              <a:t>is acted on the third party </a:t>
            </a:r>
            <a:r>
              <a:rPr lang="en-GB" sz="2000" b="1" dirty="0" smtClean="0">
                <a:latin typeface="Arial Rounded MT Bold" panose="020F0704030504030204" pitchFamily="34" charset="0"/>
              </a:rPr>
              <a:t>efficient cause</a:t>
            </a:r>
            <a:r>
              <a:rPr lang="en-GB" sz="2000" dirty="0" smtClean="0">
                <a:latin typeface="Arial Rounded MT Bold" panose="020F0704030504030204" pitchFamily="34" charset="0"/>
              </a:rPr>
              <a:t>.</a:t>
            </a:r>
          </a:p>
          <a:p>
            <a:pPr>
              <a:buNone/>
            </a:pPr>
            <a:r>
              <a:rPr lang="en-GB" sz="2000" dirty="0" smtClean="0"/>
              <a:t>   </a:t>
            </a:r>
          </a:p>
          <a:p>
            <a:pPr>
              <a:buNone/>
            </a:pPr>
            <a:r>
              <a:rPr lang="en-GB" sz="2000" dirty="0" smtClean="0">
                <a:latin typeface="Arial Rounded MT Bold" panose="020F0704030504030204" pitchFamily="34" charset="0"/>
              </a:rPr>
              <a:t>    </a:t>
            </a:r>
            <a:r>
              <a:rPr lang="en-GB" sz="2000" b="1" dirty="0" smtClean="0">
                <a:latin typeface="Arial Rounded MT Bold" panose="020F0704030504030204" pitchFamily="34" charset="0"/>
              </a:rPr>
              <a:t>Aquinas: </a:t>
            </a:r>
            <a:r>
              <a:rPr lang="en-GB" sz="2000" dirty="0" smtClean="0">
                <a:latin typeface="Arial Rounded MT Bold" panose="020F0704030504030204" pitchFamily="34" charset="0"/>
              </a:rPr>
              <a:t>the fire that makes wood hot must already have the property of hotness within itself, in turn to make the wood hot. Were it to have any other state (coldness) within itself then it would be impossible to make the wood hot. </a:t>
            </a:r>
            <a:endParaRPr lang="en-GB" sz="2000" dirty="0" smtClean="0"/>
          </a:p>
          <a:p>
            <a:pPr>
              <a:buNone/>
            </a:pPr>
            <a:r>
              <a:rPr lang="en-GB" sz="1800" b="1" dirty="0" smtClean="0">
                <a:latin typeface="Arial Rounded MT Bold" panose="020F0704030504030204" pitchFamily="34" charset="0"/>
              </a:rPr>
              <a:t>     </a:t>
            </a:r>
            <a:r>
              <a:rPr lang="en-GB" sz="1800" dirty="0" smtClean="0"/>
              <a:t>        </a:t>
            </a:r>
            <a:endParaRPr lang="en-GB" sz="1800" dirty="0"/>
          </a:p>
        </p:txBody>
      </p:sp>
      <p:sp>
        <p:nvSpPr>
          <p:cNvPr id="5" name="TextBox 4"/>
          <p:cNvSpPr txBox="1"/>
          <p:nvPr/>
        </p:nvSpPr>
        <p:spPr>
          <a:xfrm>
            <a:off x="467544" y="4653136"/>
            <a:ext cx="8392932" cy="1200329"/>
          </a:xfrm>
          <a:prstGeom prst="rect">
            <a:avLst/>
          </a:prstGeom>
          <a:solidFill>
            <a:schemeClr val="tx2">
              <a:lumMod val="40000"/>
              <a:lumOff val="60000"/>
            </a:schemeClr>
          </a:solidFill>
        </p:spPr>
        <p:txBody>
          <a:bodyPr wrap="square" rtlCol="0">
            <a:spAutoFit/>
          </a:bodyPr>
          <a:lstStyle/>
          <a:p>
            <a:pPr algn="ctr"/>
            <a:r>
              <a:rPr lang="en-GB" sz="2400" dirty="0" smtClean="0">
                <a:latin typeface="Arial Rounded MT Bold" panose="020F0704030504030204" pitchFamily="34" charset="0"/>
              </a:rPr>
              <a:t>Why do you think the idea of an efficient cause is so important to the arguments of both Aristotle and Aquinas ?</a:t>
            </a:r>
            <a:endParaRPr lang="en-GB" sz="2400" dirty="0">
              <a:latin typeface="Arial Rounded MT Bold" panose="020F0704030504030204" pitchFamily="34" charset="0"/>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471" t="4424" r="12861" b="9222"/>
          <a:stretch/>
        </p:blipFill>
        <p:spPr bwMode="auto">
          <a:xfrm>
            <a:off x="8172400" y="3284984"/>
            <a:ext cx="886566" cy="1121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a:solidFill>
            <a:srgbClr val="FFFF00"/>
          </a:solidFill>
        </p:spPr>
        <p:txBody>
          <a:bodyPr>
            <a:normAutofit fontScale="90000"/>
          </a:bodyPr>
          <a:lstStyle/>
          <a:p>
            <a:pPr algn="l"/>
            <a:r>
              <a:rPr lang="en-GB" sz="3600" dirty="0" smtClean="0">
                <a:latin typeface="Arial Rounded MT Bold" panose="020F0704030504030204" pitchFamily="34" charset="0"/>
              </a:rPr>
              <a:t/>
            </a:r>
            <a:br>
              <a:rPr lang="en-GB" sz="3600" dirty="0" smtClean="0">
                <a:latin typeface="Arial Rounded MT Bold" panose="020F0704030504030204" pitchFamily="34" charset="0"/>
              </a:rPr>
            </a:br>
            <a:r>
              <a:rPr lang="en-GB" sz="3600" b="1" dirty="0" smtClean="0">
                <a:latin typeface="Arial Rounded MT Bold" panose="020F0704030504030204" pitchFamily="34" charset="0"/>
              </a:rPr>
              <a:t>Aquinas: The Second Way, The uncaused causer.</a:t>
            </a:r>
            <a:r>
              <a:rPr lang="en-GB" dirty="0" smtClean="0">
                <a:latin typeface="Arial Rounded MT Bold" panose="020F0704030504030204" pitchFamily="34" charset="0"/>
              </a:rPr>
              <a:t/>
            </a:r>
            <a:br>
              <a:rPr lang="en-GB" dirty="0" smtClean="0">
                <a:latin typeface="Arial Rounded MT Bold" panose="020F0704030504030204" pitchFamily="34" charset="0"/>
              </a:rPr>
            </a:br>
            <a:endParaRPr lang="en-GB" dirty="0">
              <a:latin typeface="Arial Rounded MT Bold" panose="020F0704030504030204" pitchFamily="34" charset="0"/>
            </a:endParaRPr>
          </a:p>
        </p:txBody>
      </p:sp>
      <p:sp>
        <p:nvSpPr>
          <p:cNvPr id="3" name="Content Placeholder 2"/>
          <p:cNvSpPr>
            <a:spLocks noGrp="1"/>
          </p:cNvSpPr>
          <p:nvPr>
            <p:ph idx="1"/>
          </p:nvPr>
        </p:nvSpPr>
        <p:spPr>
          <a:xfrm>
            <a:off x="0" y="1384592"/>
            <a:ext cx="9144000" cy="1684368"/>
          </a:xfrm>
          <a:solidFill>
            <a:srgbClr val="FFC000"/>
          </a:solidFill>
        </p:spPr>
        <p:txBody>
          <a:bodyPr>
            <a:noAutofit/>
          </a:bodyPr>
          <a:lstStyle/>
          <a:p>
            <a:pPr>
              <a:buNone/>
            </a:pPr>
            <a:r>
              <a:rPr lang="en-GB" sz="2000" dirty="0" smtClean="0">
                <a:latin typeface="Arial Rounded MT Bold" panose="020F0704030504030204" pitchFamily="34" charset="0"/>
              </a:rPr>
              <a:t>Whatever happens is accused by something else, It would be illogical to say something can cause itself because that means it was there before it began. Everything is observable in nature is subject to law. What is the first cause? Impossible for anything in Universe to cause itself. </a:t>
            </a:r>
            <a:r>
              <a:rPr lang="en-GB" sz="2000" b="1" dirty="0" smtClean="0">
                <a:latin typeface="Arial Rounded MT Bold" panose="020F0704030504030204" pitchFamily="34" charset="0"/>
              </a:rPr>
              <a:t>There needs to be a first cause that is God</a:t>
            </a:r>
            <a:r>
              <a:rPr lang="en-GB" sz="2000" dirty="0" smtClean="0">
                <a:latin typeface="Arial Rounded MT Bold" panose="020F0704030504030204" pitchFamily="34" charset="0"/>
              </a:rPr>
              <a:t>. </a:t>
            </a:r>
          </a:p>
        </p:txBody>
      </p:sp>
      <p:pic>
        <p:nvPicPr>
          <p:cNvPr id="4" name="Picture 6" descr="http://2.bp.blogspot.com/-Djt6YxMNRC0/TrWICa5ocAI/AAAAAAAAANU/5hZXeQYNqEY/s1600/photo_thing14.jpg"/>
          <p:cNvPicPr>
            <a:picLocks noChangeAspect="1" noChangeArrowheads="1"/>
          </p:cNvPicPr>
          <p:nvPr/>
        </p:nvPicPr>
        <p:blipFill>
          <a:blip r:embed="rId2" cstate="print"/>
          <a:srcRect/>
          <a:stretch>
            <a:fillRect/>
          </a:stretch>
        </p:blipFill>
        <p:spPr bwMode="auto">
          <a:xfrm>
            <a:off x="323528" y="4762693"/>
            <a:ext cx="2067221" cy="1932403"/>
          </a:xfrm>
          <a:prstGeom prst="rect">
            <a:avLst/>
          </a:prstGeom>
          <a:noFill/>
        </p:spPr>
      </p:pic>
      <p:cxnSp>
        <p:nvCxnSpPr>
          <p:cNvPr id="6" name="Straight Arrow Connector 5"/>
          <p:cNvCxnSpPr/>
          <p:nvPr/>
        </p:nvCxnSpPr>
        <p:spPr>
          <a:xfrm>
            <a:off x="1547664" y="6379302"/>
            <a:ext cx="2808312" cy="315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55976" y="6379302"/>
            <a:ext cx="4788024" cy="369332"/>
          </a:xfrm>
          <a:prstGeom prst="rect">
            <a:avLst/>
          </a:prstGeom>
          <a:solidFill>
            <a:schemeClr val="accent4">
              <a:lumMod val="40000"/>
              <a:lumOff val="60000"/>
            </a:schemeClr>
          </a:solidFill>
        </p:spPr>
        <p:txBody>
          <a:bodyPr wrap="square" rtlCol="0">
            <a:spAutoFit/>
          </a:bodyPr>
          <a:lstStyle/>
          <a:p>
            <a:r>
              <a:rPr lang="en-GB" dirty="0" smtClean="0">
                <a:latin typeface="Arial Rounded MT Bold" panose="020F0704030504030204" pitchFamily="34" charset="0"/>
              </a:rPr>
              <a:t>The first domino is the </a:t>
            </a:r>
            <a:r>
              <a:rPr lang="en-GB" b="1" dirty="0" smtClean="0">
                <a:latin typeface="Arial Rounded MT Bold" panose="020F0704030504030204" pitchFamily="34" charset="0"/>
              </a:rPr>
              <a:t>efficient cause </a:t>
            </a:r>
            <a:endParaRPr lang="en-GB" b="1" dirty="0">
              <a:latin typeface="Arial Rounded MT Bold" panose="020F0704030504030204" pitchFamily="34" charset="0"/>
            </a:endParaRPr>
          </a:p>
        </p:txBody>
      </p:sp>
      <p:cxnSp>
        <p:nvCxnSpPr>
          <p:cNvPr id="13" name="Straight Arrow Connector 12"/>
          <p:cNvCxnSpPr>
            <a:stCxn id="10" idx="0"/>
          </p:cNvCxnSpPr>
          <p:nvPr/>
        </p:nvCxnSpPr>
        <p:spPr>
          <a:xfrm flipV="1">
            <a:off x="6749988" y="6093296"/>
            <a:ext cx="0" cy="286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355976" y="5534561"/>
            <a:ext cx="4788024" cy="646331"/>
          </a:xfrm>
          <a:prstGeom prst="rect">
            <a:avLst/>
          </a:prstGeom>
          <a:solidFill>
            <a:schemeClr val="accent5">
              <a:lumMod val="40000"/>
              <a:lumOff val="60000"/>
            </a:schemeClr>
          </a:solidFill>
        </p:spPr>
        <p:txBody>
          <a:bodyPr wrap="square" rtlCol="0">
            <a:spAutoFit/>
          </a:bodyPr>
          <a:lstStyle/>
          <a:p>
            <a:r>
              <a:rPr lang="en-GB" dirty="0" smtClean="0">
                <a:latin typeface="Arial Rounded MT Bold" panose="020F0704030504030204" pitchFamily="34" charset="0"/>
              </a:rPr>
              <a:t>The </a:t>
            </a:r>
            <a:r>
              <a:rPr lang="en-GB" b="1" dirty="0" smtClean="0">
                <a:latin typeface="Arial Rounded MT Bold" panose="020F0704030504030204" pitchFamily="34" charset="0"/>
              </a:rPr>
              <a:t>efficient cause </a:t>
            </a:r>
            <a:r>
              <a:rPr lang="en-GB" dirty="0" smtClean="0">
                <a:latin typeface="Arial Rounded MT Bold" panose="020F0704030504030204" pitchFamily="34" charset="0"/>
              </a:rPr>
              <a:t>the second domino </a:t>
            </a:r>
            <a:r>
              <a:rPr lang="en-GB" b="1" dirty="0" smtClean="0">
                <a:latin typeface="Arial Rounded MT Bold" panose="020F0704030504030204" pitchFamily="34" charset="0"/>
              </a:rPr>
              <a:t>intermediate cause </a:t>
            </a:r>
            <a:endParaRPr lang="en-GB" b="1" dirty="0">
              <a:latin typeface="Arial Rounded MT Bold" panose="020F0704030504030204" pitchFamily="34" charset="0"/>
            </a:endParaRPr>
          </a:p>
        </p:txBody>
      </p:sp>
      <p:cxnSp>
        <p:nvCxnSpPr>
          <p:cNvPr id="16" name="Straight Arrow Connector 15"/>
          <p:cNvCxnSpPr/>
          <p:nvPr/>
        </p:nvCxnSpPr>
        <p:spPr>
          <a:xfrm flipV="1">
            <a:off x="1619672" y="4947214"/>
            <a:ext cx="2592288" cy="910512"/>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619672" y="6037197"/>
            <a:ext cx="2736304" cy="5609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355976" y="4624048"/>
            <a:ext cx="4788024" cy="646331"/>
          </a:xfrm>
          <a:prstGeom prst="rect">
            <a:avLst/>
          </a:prstGeom>
          <a:solidFill>
            <a:schemeClr val="accent3">
              <a:lumMod val="40000"/>
              <a:lumOff val="60000"/>
            </a:schemeClr>
          </a:solidFill>
        </p:spPr>
        <p:txBody>
          <a:bodyPr wrap="square" rtlCol="0">
            <a:spAutoFit/>
          </a:bodyPr>
          <a:lstStyle/>
          <a:p>
            <a:r>
              <a:rPr lang="en-GB" dirty="0" smtClean="0">
                <a:latin typeface="Arial Rounded MT Bold" panose="020F0704030504030204" pitchFamily="34" charset="0"/>
              </a:rPr>
              <a:t>The one to fall and in turn the third is called the </a:t>
            </a:r>
            <a:r>
              <a:rPr lang="en-GB" b="1" dirty="0" smtClean="0">
                <a:latin typeface="Arial Rounded MT Bold" panose="020F0704030504030204" pitchFamily="34" charset="0"/>
              </a:rPr>
              <a:t>Ultimate cause </a:t>
            </a:r>
            <a:endParaRPr lang="en-GB" b="1" dirty="0">
              <a:latin typeface="Arial Rounded MT Bold" panose="020F0704030504030204" pitchFamily="34" charset="0"/>
            </a:endParaRPr>
          </a:p>
        </p:txBody>
      </p:sp>
      <p:sp>
        <p:nvSpPr>
          <p:cNvPr id="21" name="Rounded Rectangle 20"/>
          <p:cNvSpPr/>
          <p:nvPr/>
        </p:nvSpPr>
        <p:spPr>
          <a:xfrm>
            <a:off x="41126" y="3140969"/>
            <a:ext cx="8995370" cy="118900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Rounded MT Bold" panose="020F0704030504030204" pitchFamily="34" charset="0"/>
              </a:rPr>
              <a:t>Ed Miller </a:t>
            </a:r>
            <a:r>
              <a:rPr lang="en-GB" dirty="0" smtClean="0">
                <a:solidFill>
                  <a:schemeClr val="tx1"/>
                </a:solidFill>
                <a:latin typeface="Arial Rounded MT Bold" panose="020F0704030504030204" pitchFamily="34" charset="0"/>
              </a:rPr>
              <a:t>‘</a:t>
            </a:r>
            <a:r>
              <a:rPr lang="en-GB" b="1" dirty="0" smtClean="0">
                <a:solidFill>
                  <a:schemeClr val="tx1"/>
                </a:solidFill>
                <a:latin typeface="Arial Rounded MT Bold" panose="020F0704030504030204" pitchFamily="34" charset="0"/>
              </a:rPr>
              <a:t>Questions that matter</a:t>
            </a:r>
            <a:r>
              <a:rPr lang="en-GB" dirty="0" smtClean="0">
                <a:solidFill>
                  <a:schemeClr val="tx1"/>
                </a:solidFill>
                <a:latin typeface="Arial Rounded MT Bold" panose="020F0704030504030204" pitchFamily="34" charset="0"/>
              </a:rPr>
              <a:t>’ </a:t>
            </a:r>
            <a:r>
              <a:rPr lang="en-GB" b="1" dirty="0" smtClean="0">
                <a:solidFill>
                  <a:schemeClr val="tx1"/>
                </a:solidFill>
                <a:latin typeface="Arial Rounded MT Bold" panose="020F0704030504030204" pitchFamily="34" charset="0"/>
              </a:rPr>
              <a:t>Aquinas</a:t>
            </a:r>
            <a:r>
              <a:rPr lang="en-GB" dirty="0" smtClean="0">
                <a:solidFill>
                  <a:schemeClr val="tx1"/>
                </a:solidFill>
                <a:latin typeface="Arial Rounded MT Bold" panose="020F0704030504030204" pitchFamily="34" charset="0"/>
              </a:rPr>
              <a:t> argues </a:t>
            </a:r>
            <a:r>
              <a:rPr lang="en-GB" b="1" u="sng" dirty="0" smtClean="0">
                <a:solidFill>
                  <a:schemeClr val="tx1"/>
                </a:solidFill>
                <a:latin typeface="Arial Rounded MT Bold" panose="020F0704030504030204" pitchFamily="34" charset="0"/>
              </a:rPr>
              <a:t>against</a:t>
            </a:r>
            <a:r>
              <a:rPr lang="en-GB" dirty="0" smtClean="0">
                <a:solidFill>
                  <a:schemeClr val="tx1"/>
                </a:solidFill>
                <a:latin typeface="Arial Rounded MT Bold" panose="020F0704030504030204" pitchFamily="34" charset="0"/>
              </a:rPr>
              <a:t> infinite series cause and effect its based on an upward being, on an assumption Ultimate cause = God (</a:t>
            </a:r>
            <a:r>
              <a:rPr lang="en-GB" b="1" dirty="0" smtClean="0">
                <a:solidFill>
                  <a:schemeClr val="tx1"/>
                </a:solidFill>
                <a:latin typeface="Arial Rounded MT Bold" panose="020F0704030504030204" pitchFamily="34" charset="0"/>
              </a:rPr>
              <a:t>Plato and Aristotle</a:t>
            </a:r>
            <a:r>
              <a:rPr lang="en-GB" dirty="0" smtClean="0">
                <a:solidFill>
                  <a:schemeClr val="tx1"/>
                </a:solidFill>
                <a:latin typeface="Arial Rounded MT Bold" panose="020F0704030504030204" pitchFamily="34" charset="0"/>
              </a:rPr>
              <a:t>)</a:t>
            </a:r>
            <a:endParaRPr lang="en-GB"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98824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a:solidFill>
            <a:srgbClr val="FFFF00"/>
          </a:solidFill>
        </p:spPr>
        <p:txBody>
          <a:bodyPr>
            <a:normAutofit fontScale="90000"/>
          </a:bodyPr>
          <a:lstStyle/>
          <a:p>
            <a:pPr algn="l"/>
            <a:r>
              <a:rPr lang="en-GB" b="1" dirty="0">
                <a:latin typeface="Arial Rounded MT Bold" panose="020F0704030504030204" pitchFamily="34" charset="0"/>
              </a:rPr>
              <a:t/>
            </a:r>
            <a:br>
              <a:rPr lang="en-GB" b="1" dirty="0">
                <a:latin typeface="Arial Rounded MT Bold" panose="020F0704030504030204" pitchFamily="34" charset="0"/>
              </a:rPr>
            </a:br>
            <a:r>
              <a:rPr lang="en-GB" b="1" dirty="0" smtClean="0">
                <a:latin typeface="Arial Rounded MT Bold" panose="020F0704030504030204" pitchFamily="34" charset="0"/>
              </a:rPr>
              <a:t>Aquinas: Third Way, Possibility and necessity.</a:t>
            </a:r>
            <a:br>
              <a:rPr lang="en-GB" b="1" dirty="0" smtClean="0">
                <a:latin typeface="Arial Rounded MT Bold" panose="020F0704030504030204" pitchFamily="34" charset="0"/>
              </a:rPr>
            </a:br>
            <a:endParaRPr lang="en-GB" b="1" dirty="0">
              <a:latin typeface="Arial Rounded MT Bold" panose="020F0704030504030204" pitchFamily="34" charset="0"/>
            </a:endParaRPr>
          </a:p>
        </p:txBody>
      </p:sp>
      <p:sp>
        <p:nvSpPr>
          <p:cNvPr id="3" name="Content Placeholder 2"/>
          <p:cNvSpPr>
            <a:spLocks noGrp="1"/>
          </p:cNvSpPr>
          <p:nvPr>
            <p:ph idx="1"/>
          </p:nvPr>
        </p:nvSpPr>
        <p:spPr>
          <a:xfrm>
            <a:off x="457200" y="1600201"/>
            <a:ext cx="8229600" cy="3052936"/>
          </a:xfrm>
          <a:solidFill>
            <a:schemeClr val="accent5">
              <a:lumMod val="20000"/>
              <a:lumOff val="80000"/>
            </a:schemeClr>
          </a:solidFill>
        </p:spPr>
        <p:txBody>
          <a:bodyPr/>
          <a:lstStyle/>
          <a:p>
            <a:r>
              <a:rPr lang="en-GB" b="1" dirty="0" smtClean="0">
                <a:latin typeface="Arial Rounded MT Bold" panose="020F0704030504030204" pitchFamily="34" charset="0"/>
              </a:rPr>
              <a:t>Third way necessary being </a:t>
            </a:r>
            <a:r>
              <a:rPr lang="en-GB" dirty="0" smtClean="0">
                <a:latin typeface="Arial Rounded MT Bold" panose="020F0704030504030204" pitchFamily="34" charset="0"/>
              </a:rPr>
              <a:t>– Nothing is permanent, everything is </a:t>
            </a:r>
            <a:r>
              <a:rPr lang="en-GB" b="1" u="sng" dirty="0" smtClean="0">
                <a:latin typeface="Arial Rounded MT Bold" panose="020F0704030504030204" pitchFamily="34" charset="0"/>
              </a:rPr>
              <a:t>contingent</a:t>
            </a:r>
            <a:r>
              <a:rPr lang="en-GB" u="sng" dirty="0" smtClean="0">
                <a:latin typeface="Arial Rounded MT Bold" panose="020F0704030504030204" pitchFamily="34" charset="0"/>
              </a:rPr>
              <a:t>; </a:t>
            </a:r>
            <a:r>
              <a:rPr lang="en-GB" dirty="0" smtClean="0">
                <a:latin typeface="Arial Rounded MT Bold" panose="020F0704030504030204" pitchFamily="34" charset="0"/>
              </a:rPr>
              <a:t>it exists but equally well not exist, there must be a </a:t>
            </a:r>
            <a:r>
              <a:rPr lang="en-GB" b="1" u="sng" dirty="0" smtClean="0">
                <a:latin typeface="Arial Rounded MT Bold" panose="020F0704030504030204" pitchFamily="34" charset="0"/>
              </a:rPr>
              <a:t>necessary</a:t>
            </a:r>
            <a:r>
              <a:rPr lang="en-GB" dirty="0" smtClean="0">
                <a:latin typeface="Arial Rounded MT Bold" panose="020F0704030504030204" pitchFamily="34" charset="0"/>
              </a:rPr>
              <a:t> </a:t>
            </a:r>
            <a:r>
              <a:rPr lang="en-GB" b="1" dirty="0" smtClean="0">
                <a:latin typeface="Arial Rounded MT Bold" panose="020F0704030504030204" pitchFamily="34" charset="0"/>
              </a:rPr>
              <a:t>being, which all the </a:t>
            </a:r>
            <a:r>
              <a:rPr lang="en-GB" b="1" u="sng" dirty="0" smtClean="0">
                <a:latin typeface="Arial Rounded MT Bold" panose="020F0704030504030204" pitchFamily="34" charset="0"/>
              </a:rPr>
              <a:t>contingent </a:t>
            </a:r>
            <a:r>
              <a:rPr lang="en-GB" b="1" dirty="0" smtClean="0">
                <a:latin typeface="Arial Rounded MT Bold" panose="020F0704030504030204" pitchFamily="34" charset="0"/>
              </a:rPr>
              <a:t>beings came from, that is God.</a:t>
            </a:r>
          </a:p>
          <a:p>
            <a:endParaRPr lang="en-GB" dirty="0"/>
          </a:p>
        </p:txBody>
      </p:sp>
      <p:sp>
        <p:nvSpPr>
          <p:cNvPr id="4" name="TextBox 3"/>
          <p:cNvSpPr txBox="1"/>
          <p:nvPr/>
        </p:nvSpPr>
        <p:spPr>
          <a:xfrm>
            <a:off x="3779912" y="5013176"/>
            <a:ext cx="4896544" cy="1384995"/>
          </a:xfrm>
          <a:prstGeom prst="rect">
            <a:avLst/>
          </a:prstGeom>
          <a:solidFill>
            <a:schemeClr val="accent6">
              <a:lumMod val="40000"/>
              <a:lumOff val="60000"/>
            </a:schemeClr>
          </a:solidFill>
        </p:spPr>
        <p:txBody>
          <a:bodyPr wrap="square" rtlCol="0">
            <a:spAutoFit/>
          </a:bodyPr>
          <a:lstStyle/>
          <a:p>
            <a:pPr algn="ctr"/>
            <a:r>
              <a:rPr lang="en-GB" sz="2800" dirty="0" smtClean="0">
                <a:latin typeface="Arial Rounded MT Bold" panose="020F0704030504030204" pitchFamily="34" charset="0"/>
              </a:rPr>
              <a:t>Without the existence of the parent, the child cannot come into existence </a:t>
            </a:r>
            <a:endParaRPr lang="en-GB" sz="2800" dirty="0">
              <a:latin typeface="Arial Rounded MT Bold" panose="020F0704030504030204" pitchFamily="34" charset="0"/>
            </a:endParaRPr>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98723">
            <a:off x="322071" y="4780635"/>
            <a:ext cx="2971223"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28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a:latin typeface="Arial Rounded MT Bold" panose="020F0704030504030204" pitchFamily="34" charset="0"/>
                <a:hlinkClick r:id="rId2"/>
              </a:rPr>
              <a:t>Creator God?</a:t>
            </a:r>
            <a:r>
              <a:rPr lang="en-GB" dirty="0"/>
              <a:t/>
            </a:r>
            <a:br>
              <a:rPr lang="en-GB" dirty="0"/>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pPr marL="0" indent="0" algn="ctr">
              <a:buNone/>
            </a:pPr>
            <a:r>
              <a:rPr lang="en-GB" dirty="0">
                <a:latin typeface="Arial Rounded MT Bold" panose="020F0704030504030204" pitchFamily="34" charset="0"/>
              </a:rPr>
              <a:t>How convincing are these arguments?</a:t>
            </a:r>
          </a:p>
          <a:p>
            <a:endParaRPr lang="en-GB" dirty="0"/>
          </a:p>
        </p:txBody>
      </p:sp>
    </p:spTree>
    <p:extLst>
      <p:ext uri="{BB962C8B-B14F-4D97-AF65-F5344CB8AC3E}">
        <p14:creationId xmlns:p14="http://schemas.microsoft.com/office/powerpoint/2010/main" val="224808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556792"/>
          </a:xfrm>
          <a:solidFill>
            <a:srgbClr val="FFFF00"/>
          </a:solidFill>
        </p:spPr>
        <p:txBody>
          <a:bodyPr>
            <a:noAutofit/>
          </a:bodyPr>
          <a:lstStyle/>
          <a:p>
            <a:r>
              <a:rPr lang="en-GB" sz="3600" dirty="0" smtClean="0">
                <a:latin typeface="Arial Rounded MT Bold" panose="020F0704030504030204" pitchFamily="34" charset="0"/>
              </a:rPr>
              <a:t>The </a:t>
            </a:r>
            <a:r>
              <a:rPr lang="en-GB" sz="3600" b="1" dirty="0" err="1" smtClean="0">
                <a:latin typeface="Arial Rounded MT Bold" panose="020F0704030504030204" pitchFamily="34" charset="0"/>
              </a:rPr>
              <a:t>Kalam</a:t>
            </a:r>
            <a:r>
              <a:rPr lang="en-GB" sz="3600" b="1" dirty="0" smtClean="0">
                <a:latin typeface="Arial Rounded MT Bold" panose="020F0704030504030204" pitchFamily="34" charset="0"/>
              </a:rPr>
              <a:t> cosmological argument </a:t>
            </a:r>
            <a:r>
              <a:rPr lang="en-GB" sz="3600" dirty="0" smtClean="0">
                <a:latin typeface="Arial Rounded MT Bold" panose="020F0704030504030204" pitchFamily="34" charset="0"/>
              </a:rPr>
              <a:t>– origins Islamic Scholars but championed </a:t>
            </a:r>
            <a:r>
              <a:rPr lang="en-GB" sz="3600" b="1" dirty="0" smtClean="0">
                <a:latin typeface="Arial Rounded MT Bold" panose="020F0704030504030204" pitchFamily="34" charset="0"/>
              </a:rPr>
              <a:t>Craig (1993)</a:t>
            </a:r>
            <a:endParaRPr lang="en-GB" sz="3600" b="1" dirty="0">
              <a:latin typeface="Arial Rounded MT Bold" panose="020F0704030504030204" pitchFamily="34" charset="0"/>
            </a:endParaRPr>
          </a:p>
        </p:txBody>
      </p:sp>
      <p:sp>
        <p:nvSpPr>
          <p:cNvPr id="3" name="Content Placeholder 2"/>
          <p:cNvSpPr>
            <a:spLocks noGrp="1"/>
          </p:cNvSpPr>
          <p:nvPr>
            <p:ph idx="1"/>
          </p:nvPr>
        </p:nvSpPr>
        <p:spPr>
          <a:xfrm>
            <a:off x="107504" y="1600200"/>
            <a:ext cx="8856984" cy="4525963"/>
          </a:xfrm>
          <a:solidFill>
            <a:schemeClr val="accent5">
              <a:lumMod val="20000"/>
              <a:lumOff val="80000"/>
            </a:schemeClr>
          </a:solidFill>
        </p:spPr>
        <p:txBody>
          <a:bodyPr>
            <a:normAutofit/>
          </a:bodyPr>
          <a:lstStyle/>
          <a:p>
            <a:pPr marL="514350" indent="-514350">
              <a:buFont typeface="+mj-lt"/>
              <a:buAutoNum type="arabicPeriod"/>
            </a:pPr>
            <a:r>
              <a:rPr lang="en-GB" sz="2800" dirty="0" smtClean="0">
                <a:latin typeface="Arial Rounded MT Bold" panose="020F0704030504030204" pitchFamily="34" charset="0"/>
              </a:rPr>
              <a:t>Everything begins to exist has a cause of its existence </a:t>
            </a:r>
          </a:p>
          <a:p>
            <a:pPr marL="514350" indent="-514350">
              <a:buFont typeface="+mj-lt"/>
              <a:buAutoNum type="arabicPeriod"/>
            </a:pPr>
            <a:r>
              <a:rPr lang="en-GB" sz="2800" dirty="0" smtClean="0">
                <a:latin typeface="Arial Rounded MT Bold" panose="020F0704030504030204" pitchFamily="34" charset="0"/>
              </a:rPr>
              <a:t>The Universe began to exist </a:t>
            </a:r>
          </a:p>
          <a:p>
            <a:pPr marL="514350" indent="-514350">
              <a:buFont typeface="+mj-lt"/>
              <a:buAutoNum type="arabicPeriod"/>
            </a:pPr>
            <a:r>
              <a:rPr lang="en-GB" sz="2800" dirty="0" smtClean="0">
                <a:latin typeface="Arial Rounded MT Bold" panose="020F0704030504030204" pitchFamily="34" charset="0"/>
              </a:rPr>
              <a:t>The Universe has a cause of existence </a:t>
            </a:r>
          </a:p>
          <a:p>
            <a:pPr marL="514350" indent="-514350">
              <a:buFont typeface="+mj-lt"/>
              <a:buAutoNum type="arabicPeriod"/>
            </a:pPr>
            <a:r>
              <a:rPr lang="en-GB" sz="2800" dirty="0" smtClean="0">
                <a:latin typeface="Arial Rounded MT Bold" panose="020F0704030504030204" pitchFamily="34" charset="0"/>
              </a:rPr>
              <a:t>Since no scientific explanation about the origin of universe , the cause must be personal . </a:t>
            </a:r>
          </a:p>
          <a:p>
            <a:pPr marL="0" indent="0">
              <a:buNone/>
            </a:pPr>
            <a:endParaRPr lang="en-GB" dirty="0"/>
          </a:p>
        </p:txBody>
      </p:sp>
    </p:spTree>
    <p:extLst>
      <p:ext uri="{BB962C8B-B14F-4D97-AF65-F5344CB8AC3E}">
        <p14:creationId xmlns:p14="http://schemas.microsoft.com/office/powerpoint/2010/main" val="740631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A8A95E8F-AD3E-4807-9D9A-3FC017FE9A04}">
  <ds:schemaRefs/>
</ds:datastoreItem>
</file>

<file path=docProps/app.xml><?xml version="1.0" encoding="utf-8"?>
<Properties xmlns="http://schemas.openxmlformats.org/officeDocument/2006/extended-properties" xmlns:vt="http://schemas.openxmlformats.org/officeDocument/2006/docPropsVTypes">
  <Template/>
  <TotalTime>557</TotalTime>
  <Words>1470</Words>
  <Application>Microsoft Office PowerPoint</Application>
  <PresentationFormat>On-screen Show (4:3)</PresentationFormat>
  <Paragraphs>87</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Rounded MT Bold</vt:lpstr>
      <vt:lpstr>Calibri</vt:lpstr>
      <vt:lpstr>Wingdings</vt:lpstr>
      <vt:lpstr>Office Theme</vt:lpstr>
      <vt:lpstr>What are Inductive arguments?</vt:lpstr>
      <vt:lpstr>What are Inductive arguments?</vt:lpstr>
      <vt:lpstr>Keyword Test </vt:lpstr>
      <vt:lpstr>St Thomas Aquinas</vt:lpstr>
      <vt:lpstr> Aquinas: Movement/motion = first way- The unmoved mover. (Aristotle) </vt:lpstr>
      <vt:lpstr> Aquinas: The Second Way, The uncaused causer. </vt:lpstr>
      <vt:lpstr> Aquinas: Third Way, Possibility and necessity. </vt:lpstr>
      <vt:lpstr>Creator God? </vt:lpstr>
      <vt:lpstr>The Kalam cosmological argument – origins Islamic Scholars but championed Craig (1993)</vt:lpstr>
      <vt:lpstr> To answer challenges to the Kalam cosmological argument. Craig developed the defence </vt:lpstr>
      <vt:lpstr>A beginning less temporal series of events in actual infinite. Craig thinks that the idea of an actually infinite series of past events would still be absurd. </vt:lpstr>
      <vt:lpstr>Applying the argument </vt:lpstr>
      <vt:lpstr>Rank the Philosopher  </vt:lpstr>
      <vt:lpstr>For and against </vt:lpstr>
      <vt:lpstr>Hume and Kant criticism’s</vt:lpstr>
      <vt:lpstr>Evaluating the argument </vt:lpstr>
      <vt:lpstr> Key terms </vt:lpstr>
      <vt:lpstr>Whether inductive arguments for God’s existence are persuasive</vt:lpstr>
      <vt:lpstr>The extent to which the Kalam Cosmological argument is convincing </vt:lpstr>
      <vt:lpstr>Test yourself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Cosmological Argument</dc:title>
  <dc:creator>Guest</dc:creator>
  <cp:lastModifiedBy>Rahima Choudhury</cp:lastModifiedBy>
  <cp:revision>55</cp:revision>
  <cp:lastPrinted>2012-12-11T09:05:31Z</cp:lastPrinted>
  <dcterms:created xsi:type="dcterms:W3CDTF">2012-12-10T21:25:16Z</dcterms:created>
  <dcterms:modified xsi:type="dcterms:W3CDTF">2019-03-11T07:47:34Z</dcterms:modified>
</cp:coreProperties>
</file>