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handoutMasterIdLst>
    <p:handoutMasterId r:id="rId45"/>
  </p:handoutMasterIdLst>
  <p:sldIdLst>
    <p:sldId id="256" r:id="rId4"/>
    <p:sldId id="290" r:id="rId5"/>
    <p:sldId id="287" r:id="rId6"/>
    <p:sldId id="288" r:id="rId7"/>
    <p:sldId id="291" r:id="rId8"/>
    <p:sldId id="303" r:id="rId9"/>
    <p:sldId id="304" r:id="rId10"/>
    <p:sldId id="305" r:id="rId11"/>
    <p:sldId id="306" r:id="rId12"/>
    <p:sldId id="307" r:id="rId13"/>
    <p:sldId id="308" r:id="rId14"/>
    <p:sldId id="311" r:id="rId15"/>
    <p:sldId id="313" r:id="rId16"/>
    <p:sldId id="314" r:id="rId17"/>
    <p:sldId id="315" r:id="rId18"/>
    <p:sldId id="316" r:id="rId19"/>
    <p:sldId id="317" r:id="rId20"/>
    <p:sldId id="318" r:id="rId21"/>
    <p:sldId id="319" r:id="rId22"/>
    <p:sldId id="322" r:id="rId23"/>
    <p:sldId id="323" r:id="rId24"/>
    <p:sldId id="324" r:id="rId25"/>
    <p:sldId id="325" r:id="rId26"/>
    <p:sldId id="326" r:id="rId27"/>
    <p:sldId id="327" r:id="rId28"/>
    <p:sldId id="328" r:id="rId29"/>
    <p:sldId id="329" r:id="rId30"/>
    <p:sldId id="330" r:id="rId31"/>
    <p:sldId id="331" r:id="rId32"/>
    <p:sldId id="339" r:id="rId33"/>
    <p:sldId id="340" r:id="rId34"/>
    <p:sldId id="349" r:id="rId35"/>
    <p:sldId id="350" r:id="rId36"/>
    <p:sldId id="351" r:id="rId37"/>
    <p:sldId id="357" r:id="rId38"/>
    <p:sldId id="358" r:id="rId39"/>
    <p:sldId id="334" r:id="rId40"/>
    <p:sldId id="337" r:id="rId41"/>
    <p:sldId id="310" r:id="rId42"/>
    <p:sldId id="309"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6B6DB8B-BA12-479A-A5EE-5BB58BC66B4B}" type="datetimeFigureOut">
              <a:rPr lang="en-GB" smtClean="0"/>
              <a:t>14/05/2019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8993F28-0710-431D-BC30-08BD8266588C}" type="slidenum">
              <a:rPr lang="en-GB" smtClean="0"/>
              <a:t>‹#›</a:t>
            </a:fld>
            <a:endParaRPr lang="en-GB"/>
          </a:p>
        </p:txBody>
      </p:sp>
    </p:spTree>
    <p:extLst>
      <p:ext uri="{BB962C8B-B14F-4D97-AF65-F5344CB8AC3E}">
        <p14:creationId xmlns:p14="http://schemas.microsoft.com/office/powerpoint/2010/main" val="3968332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ED9B23-2ED6-4AEB-9489-8EA875745B4B}" type="datetimeFigureOut">
              <a:rPr lang="en-GB" smtClean="0"/>
              <a:t>14/05/2019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30544A-8684-41C6-9431-EBC5ECD92CCC}" type="slidenum">
              <a:rPr lang="en-GB" smtClean="0"/>
              <a:t>‹#›</a:t>
            </a:fld>
            <a:endParaRPr lang="en-GB"/>
          </a:p>
        </p:txBody>
      </p:sp>
    </p:spTree>
    <p:extLst>
      <p:ext uri="{BB962C8B-B14F-4D97-AF65-F5344CB8AC3E}">
        <p14:creationId xmlns:p14="http://schemas.microsoft.com/office/powerpoint/2010/main" val="10342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5</a:t>
            </a:fld>
            <a:endParaRPr lang="en-GB"/>
          </a:p>
        </p:txBody>
      </p:sp>
    </p:spTree>
    <p:extLst>
      <p:ext uri="{BB962C8B-B14F-4D97-AF65-F5344CB8AC3E}">
        <p14:creationId xmlns:p14="http://schemas.microsoft.com/office/powerpoint/2010/main" val="11369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9</a:t>
            </a:fld>
            <a:endParaRPr lang="en-GB"/>
          </a:p>
        </p:txBody>
      </p:sp>
    </p:spTree>
    <p:extLst>
      <p:ext uri="{BB962C8B-B14F-4D97-AF65-F5344CB8AC3E}">
        <p14:creationId xmlns:p14="http://schemas.microsoft.com/office/powerpoint/2010/main" val="76144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10</a:t>
            </a:fld>
            <a:endParaRPr lang="en-GB"/>
          </a:p>
        </p:txBody>
      </p:sp>
    </p:spTree>
    <p:extLst>
      <p:ext uri="{BB962C8B-B14F-4D97-AF65-F5344CB8AC3E}">
        <p14:creationId xmlns:p14="http://schemas.microsoft.com/office/powerpoint/2010/main" val="209828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11</a:t>
            </a:fld>
            <a:endParaRPr lang="en-GB"/>
          </a:p>
        </p:txBody>
      </p:sp>
    </p:spTree>
    <p:extLst>
      <p:ext uri="{BB962C8B-B14F-4D97-AF65-F5344CB8AC3E}">
        <p14:creationId xmlns:p14="http://schemas.microsoft.com/office/powerpoint/2010/main" val="394368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39</a:t>
            </a:fld>
            <a:endParaRPr lang="en-GB"/>
          </a:p>
        </p:txBody>
      </p:sp>
    </p:spTree>
    <p:extLst>
      <p:ext uri="{BB962C8B-B14F-4D97-AF65-F5344CB8AC3E}">
        <p14:creationId xmlns:p14="http://schemas.microsoft.com/office/powerpoint/2010/main" val="268673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pPr/>
              <a:t>40</a:t>
            </a:fld>
            <a:endParaRPr lang="en-GB"/>
          </a:p>
        </p:txBody>
      </p:sp>
    </p:spTree>
    <p:extLst>
      <p:ext uri="{BB962C8B-B14F-4D97-AF65-F5344CB8AC3E}">
        <p14:creationId xmlns:p14="http://schemas.microsoft.com/office/powerpoint/2010/main" val="72818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7718DB-9F64-4490-A8F2-357DE74B2737}"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117808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7718DB-9F64-4490-A8F2-357DE74B2737}"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121623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7718DB-9F64-4490-A8F2-357DE74B2737}"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266060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ED4B66-CBC7-4BED-AF49-2A76AE3DD38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9855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1F87AF-E266-4F4D-A907-036AA7D8F25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744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F241D4-CE2C-4A7E-804C-B51D1DE117D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3242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BCD9B8-DF45-40AE-A2DC-D0FDD968EB4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077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EB15A3A-0A05-49AD-9551-F508BC917F1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6032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D93757-15C7-4FEC-AEAF-4F8295CB82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3075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6FE2729-841B-4A3F-A207-84AE241E6CC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6234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9E8DC9-B39D-4A7B-AE3D-5250F0569CC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854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7718DB-9F64-4490-A8F2-357DE74B2737}"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160307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BB12C7-BA4C-4D16-8832-2FB4ABF5285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1919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4DDE0F-49A0-4CF1-A6C1-397DFB94FF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5506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87429B-38E4-4B76-BC6D-25440DF5E2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39150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6ED4B66-CBC7-4BED-AF49-2A76AE3DD38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30563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1F87AF-E266-4F4D-A907-036AA7D8F25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0148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F241D4-CE2C-4A7E-804C-B51D1DE117D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00334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1BCD9B8-DF45-40AE-A2DC-D0FDD968EB4D}"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5599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EB15A3A-0A05-49AD-9551-F508BC917F1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16203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FD93757-15C7-4FEC-AEAF-4F8295CB821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5806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6FE2729-841B-4A3F-A207-84AE241E6CC3}"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7063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718DB-9F64-4490-A8F2-357DE74B2737}"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838214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D9E8DC9-B39D-4A7B-AE3D-5250F0569CC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3292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CBB12C7-BA4C-4D16-8832-2FB4ABF5285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74410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4DDE0F-49A0-4CF1-A6C1-397DFB94FFFD}"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471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B87429B-38E4-4B76-BC6D-25440DF5E24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4684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7718DB-9F64-4490-A8F2-357DE74B2737}"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334118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7718DB-9F64-4490-A8F2-357DE74B2737}" type="datetimeFigureOut">
              <a:rPr lang="en-GB" smtClean="0"/>
              <a:t>14/05/2019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123645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7718DB-9F64-4490-A8F2-357DE74B2737}"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281324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18DB-9F64-4490-A8F2-357DE74B2737}"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139284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18DB-9F64-4490-A8F2-357DE74B2737}"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213632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18DB-9F64-4490-A8F2-357DE74B2737}"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914C0-3D5D-4228-A0EC-C16F38D74EDB}" type="slidenum">
              <a:rPr lang="en-GB" smtClean="0"/>
              <a:t>‹#›</a:t>
            </a:fld>
            <a:endParaRPr lang="en-GB"/>
          </a:p>
        </p:txBody>
      </p:sp>
    </p:spTree>
    <p:extLst>
      <p:ext uri="{BB962C8B-B14F-4D97-AF65-F5344CB8AC3E}">
        <p14:creationId xmlns:p14="http://schemas.microsoft.com/office/powerpoint/2010/main" val="422659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718DB-9F64-4490-A8F2-357DE74B2737}" type="datetimeFigureOut">
              <a:rPr lang="en-GB" smtClean="0"/>
              <a:t>14/05/2019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914C0-3D5D-4228-A0EC-C16F38D74EDB}" type="slidenum">
              <a:rPr lang="en-GB" smtClean="0"/>
              <a:t>‹#›</a:t>
            </a:fld>
            <a:endParaRPr lang="en-GB"/>
          </a:p>
        </p:txBody>
      </p:sp>
    </p:spTree>
    <p:extLst>
      <p:ext uri="{BB962C8B-B14F-4D97-AF65-F5344CB8AC3E}">
        <p14:creationId xmlns:p14="http://schemas.microsoft.com/office/powerpoint/2010/main" val="164685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F737518-7D8E-47D6-B794-882B88B54C26}" type="slidenum">
              <a:rPr lang="en-GB">
                <a:solidFill>
                  <a:prstClr val="black">
                    <a:tint val="75000"/>
                  </a:prstClr>
                </a:solidFill>
                <a:latin typeface="Arial" charset="0"/>
              </a:rPr>
              <a:pPr fontAlgn="base">
                <a:spcBef>
                  <a:spcPct val="0"/>
                </a:spcBef>
                <a:spcAft>
                  <a:spcPct val="0"/>
                </a:spcAft>
                <a:defRPr/>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534897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718DB-9F64-4490-A8F2-357DE74B2737}" type="datetimeFigureOut">
              <a:rPr lang="en-GB" smtClean="0"/>
              <a:t>14/05/2019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914C0-3D5D-4228-A0EC-C16F38D74EDB}" type="slidenum">
              <a:rPr lang="en-GB" smtClean="0"/>
              <a:t>‹#›</a:t>
            </a:fld>
            <a:endParaRPr lang="en-GB"/>
          </a:p>
        </p:txBody>
      </p:sp>
    </p:spTree>
    <p:extLst>
      <p:ext uri="{BB962C8B-B14F-4D97-AF65-F5344CB8AC3E}">
        <p14:creationId xmlns:p14="http://schemas.microsoft.com/office/powerpoint/2010/main" val="2284053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crime&amp;source=images&amp;cd=&amp;cad=rja&amp;docid=vwGUxKtLSf3IcM&amp;tbnid=lWhOogJ3_k8m8M:&amp;ved=0CAUQjRw&amp;url=http://en.wikipedia.org/wiki/File:Crime_Time.jpg&amp;ei=6s8HUeKQHrGS0QX4tIGACg&amp;psig=AFQjCNFQXSQ_E5Kl9_FS1SsgsHSCJX2_Xw&amp;ust=1359552874812215"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uk/url?sa=i&amp;rct=j&amp;q=crime&amp;source=images&amp;cd=&amp;cad=rja&amp;docid=yhW2cINT0XgvTM&amp;tbnid=e2hHamqGiY7eCM:&amp;ved=0CAUQjRw&amp;url=http://www.belfasttelegraph.co.uk/news/local-national/northern-ireland/racial-hate-crime-legislation-urged-16259866.html&amp;ei=6s8HUeKQHrGS0QX4tIGACg&amp;psig=AFQjCNFQXSQ_E5Kl9_FS1SsgsHSCJX2_Xw&amp;ust=135955287481221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bc.co.uk/news/uk-16522447"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uk/url?sa=i&amp;rct=j&amp;q=community+service&amp;source=images&amp;cd=&amp;cad=rja&amp;docid=KEELUi3e3DDT_M&amp;tbnid=7IKaOwfqi0z7HM:&amp;ved=0CAUQjRw&amp;url=http://www.guardian.co.uk/edinburgh/2010/dec/01/edinburgh-criminals-community-service-clearing-snow&amp;ei=5oacUZrIGY7s0gWR0IFw&amp;psig=AFQjCNFiIP0x3ODsF_LVh50mtEXub4R1cw&amp;ust=1369299035281744" TargetMode="External"/><Relationship Id="rId2" Type="http://schemas.openxmlformats.org/officeDocument/2006/relationships/hyperlink" Target="https://www.futurelearn.com/courses/crime-justice-society/0/steps/10855" TargetMode="Externa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GtIPwjvPVAhXEXhQKHVfFDJAQjRwIBw&amp;url=http://www.telegraph.co.uk/education/expateducation/8530207/Schools-in-Sweden-cant-be-beaten-corporal-punishment-around-the-world.html&amp;psig=AFQjCNG-BXQ3U9dAqfLRW_qHTOiuU_Qq-w&amp;ust=1503775608192918" TargetMode="External"/><Relationship Id="rId2" Type="http://schemas.openxmlformats.org/officeDocument/2006/relationships/hyperlink" Target="https://www.youtube.com/watch?v=uxCjwElQRNo" TargetMode="Externa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uk/url?sa=i&amp;rct=j&amp;q=&amp;esrc=s&amp;source=images&amp;cd=&amp;cad=rja&amp;uact=8&amp;ved=0ahUKEwjGtIPwjvPVAhXEXhQKHVfFDJAQjRwIBw&amp;url=http://www.telegraph.co.uk/education/expateducation/8530207/Schools-in-Sweden-cant-be-beaten-corporal-punishment-around-the-world.html&amp;psig=AFQjCNG-BXQ3U9dAqfLRW_qHTOiuU_Qq-w&amp;ust=1503775608192918"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youtube.com/watch?v=zs0j2mBFtNw" TargetMode="External"/><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s://www.youtube.com/watch?v=iWSkdx-XwWY"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resources.dynamic-learning.co.uk/Titles/AQAGCSE91RSATL_9781471886270/9804af07-0e94-49ff-a1f6-2dbaf00a385e/Resources/AQAG91SA_4990.mp3"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471" y="764704"/>
            <a:ext cx="8510344" cy="646331"/>
          </a:xfrm>
          <a:prstGeom prst="rect">
            <a:avLst/>
          </a:prstGeom>
          <a:solidFill>
            <a:srgbClr val="FFFF00"/>
          </a:solidFill>
          <a:ln>
            <a:solidFill>
              <a:schemeClr val="tx1"/>
            </a:solidFill>
          </a:ln>
        </p:spPr>
        <p:txBody>
          <a:bodyPr wrap="square" rtlCol="0">
            <a:spAutoFit/>
          </a:bodyPr>
          <a:lstStyle/>
          <a:p>
            <a:pPr algn="ctr"/>
            <a:r>
              <a:rPr lang="en-GB" sz="3600" b="1" u="sng" dirty="0" smtClean="0"/>
              <a:t>Crime and Punishment</a:t>
            </a:r>
            <a:endParaRPr lang="en-GB" sz="3600" b="1" u="sng" dirty="0"/>
          </a:p>
        </p:txBody>
      </p:sp>
      <p:pic>
        <p:nvPicPr>
          <p:cNvPr id="3074" name="Picture 2" descr="http://upload.wikimedia.org/wikipedia/en/6/6e/Crime_Tim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74" y="4806153"/>
            <a:ext cx="181148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Td98UIbtOS08HS2uHImRt6P4GdZLzyOuGlRbmsSI09C5js-lYk:cdn.belfasttelegraph.co.uk/multimedia/dynamic/00738/N_Ireland_News_10-1_738361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671" y="4863710"/>
            <a:ext cx="1800199"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0032" y="116631"/>
            <a:ext cx="3695755" cy="461665"/>
          </a:xfrm>
          <a:prstGeom prst="rect">
            <a:avLst/>
          </a:prstGeom>
          <a:noFill/>
        </p:spPr>
        <p:txBody>
          <a:bodyPr wrap="none" rtlCol="0">
            <a:spAutoFit/>
          </a:bodyPr>
          <a:lstStyle/>
          <a:p>
            <a:fld id="{6678AF81-95C1-43EC-96C4-DCC50A60CEEB}" type="datetime2">
              <a:rPr lang="en-GB" sz="2400" b="1" u="sng" smtClean="0"/>
              <a:t>Tuesday, 14 May 2019</a:t>
            </a:fld>
            <a:endParaRPr lang="en-GB" b="1" u="sng" dirty="0"/>
          </a:p>
        </p:txBody>
      </p:sp>
    </p:spTree>
    <p:extLst>
      <p:ext uri="{BB962C8B-B14F-4D97-AF65-F5344CB8AC3E}">
        <p14:creationId xmlns:p14="http://schemas.microsoft.com/office/powerpoint/2010/main" val="7966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5" name="Picture 4">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4" name="Title 1"/>
          <p:cNvSpPr txBox="1">
            <a:spLocks/>
          </p:cNvSpPr>
          <p:nvPr/>
        </p:nvSpPr>
        <p:spPr>
          <a:xfrm>
            <a:off x="20136" y="868430"/>
            <a:ext cx="8961506" cy="634619"/>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200" b="1" dirty="0">
                <a:solidFill>
                  <a:schemeClr val="tx2"/>
                </a:solidFill>
                <a:latin typeface="OpenDyslexic" panose="00000500000000000000" pitchFamily="50" charset="0"/>
              </a:rPr>
              <a:t>What is meant by the phrase ‘</a:t>
            </a:r>
            <a:r>
              <a:rPr lang="en-GB" sz="2200" b="1" dirty="0">
                <a:solidFill>
                  <a:srgbClr val="FF0000"/>
                </a:solidFill>
                <a:latin typeface="OpenDyslexic" panose="00000500000000000000" pitchFamily="50" charset="0"/>
              </a:rPr>
              <a:t>crime against the person</a:t>
            </a:r>
            <a:r>
              <a:rPr lang="en-GB" sz="2200" b="1" dirty="0">
                <a:solidFill>
                  <a:schemeClr val="tx2"/>
                </a:solidFill>
                <a:latin typeface="OpenDyslexic" panose="00000500000000000000" pitchFamily="50" charset="0"/>
              </a:rPr>
              <a:t>’? </a:t>
            </a:r>
            <a:r>
              <a:rPr lang="en-GB" sz="2200" b="1" dirty="0" smtClean="0">
                <a:solidFill>
                  <a:schemeClr val="tx2"/>
                </a:solidFill>
                <a:latin typeface="OpenDyslexic" panose="00000500000000000000" pitchFamily="50" charset="0"/>
              </a:rPr>
              <a:t> </a:t>
            </a:r>
            <a:endParaRPr lang="en-GB" sz="2200" b="1" dirty="0">
              <a:solidFill>
                <a:schemeClr val="tx2"/>
              </a:solidFill>
              <a:latin typeface="OpenDyslexic" panose="00000500000000000000" pitchFamily="50" charset="0"/>
            </a:endParaRPr>
          </a:p>
        </p:txBody>
      </p:sp>
      <p:pic>
        <p:nvPicPr>
          <p:cNvPr id="16" name="Picture 2" descr="Image result for mak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941" y="2155235"/>
            <a:ext cx="1021503" cy="102150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8300" y="5400389"/>
            <a:ext cx="8230275" cy="369332"/>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dirty="0" smtClean="0">
                <a:solidFill>
                  <a:schemeClr val="tx2"/>
                </a:solidFill>
                <a:latin typeface="OpenDyslexic" panose="00000500000000000000" pitchFamily="50" charset="0"/>
              </a:rPr>
              <a:t>Give </a:t>
            </a:r>
            <a:r>
              <a:rPr lang="en-GB" dirty="0">
                <a:solidFill>
                  <a:schemeClr val="tx2"/>
                </a:solidFill>
                <a:latin typeface="OpenDyslexic" panose="00000500000000000000" pitchFamily="50" charset="0"/>
              </a:rPr>
              <a:t>two examples of a crime against the person.</a:t>
            </a:r>
          </a:p>
        </p:txBody>
      </p:sp>
      <p:sp>
        <p:nvSpPr>
          <p:cNvPr id="20" name="Content Placeholder 40"/>
          <p:cNvSpPr txBox="1">
            <a:spLocks/>
          </p:cNvSpPr>
          <p:nvPr/>
        </p:nvSpPr>
        <p:spPr>
          <a:xfrm>
            <a:off x="211267" y="4392777"/>
            <a:ext cx="8864342" cy="4421081"/>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None/>
            </a:pPr>
            <a:r>
              <a:rPr lang="en-GB" sz="2000" b="1" dirty="0">
                <a:latin typeface="OpenDyslexic" panose="00000500000000000000" pitchFamily="50" charset="0"/>
              </a:rPr>
              <a:t>U</a:t>
            </a:r>
            <a:r>
              <a:rPr lang="en-GB" sz="2000" b="1" dirty="0" smtClean="0">
                <a:latin typeface="OpenDyslexic" panose="00000500000000000000" pitchFamily="50" charset="0"/>
              </a:rPr>
              <a:t>sually </a:t>
            </a:r>
            <a:r>
              <a:rPr lang="en-GB" sz="2000" b="1" dirty="0">
                <a:latin typeface="OpenDyslexic" panose="00000500000000000000" pitchFamily="50" charset="0"/>
              </a:rPr>
              <a:t>refers to a </a:t>
            </a:r>
            <a:r>
              <a:rPr lang="en-GB" sz="2000" b="1" dirty="0" smtClean="0">
                <a:latin typeface="OpenDyslexic" panose="00000500000000000000" pitchFamily="50" charset="0"/>
              </a:rPr>
              <a:t>crime which </a:t>
            </a:r>
            <a:r>
              <a:rPr lang="en-GB" sz="2000" b="1" dirty="0">
                <a:latin typeface="OpenDyslexic" panose="00000500000000000000" pitchFamily="50" charset="0"/>
              </a:rPr>
              <a:t>is committed by direct physical harm or force being applied to </a:t>
            </a:r>
            <a:r>
              <a:rPr lang="en-GB" sz="2000" b="1" dirty="0" smtClean="0">
                <a:latin typeface="OpenDyslexic" panose="00000500000000000000" pitchFamily="50" charset="0"/>
              </a:rPr>
              <a:t>another person.</a:t>
            </a:r>
            <a:endParaRPr lang="en-GB" sz="2000" b="1" dirty="0">
              <a:latin typeface="OpenDyslexic" panose="00000500000000000000" pitchFamily="50" charset="0"/>
            </a:endParaRPr>
          </a:p>
        </p:txBody>
      </p:sp>
      <p:sp>
        <p:nvSpPr>
          <p:cNvPr id="15" name="Rectangle 14"/>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21" name="Rectangle 20"/>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22" name="Rectangle 21"/>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2" name="Picture 2" descr="Image result for crime against the per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8" y="1616182"/>
            <a:ext cx="7225230" cy="266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5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5" name="Picture 4">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4" name="Title 1"/>
          <p:cNvSpPr txBox="1">
            <a:spLocks/>
          </p:cNvSpPr>
          <p:nvPr/>
        </p:nvSpPr>
        <p:spPr>
          <a:xfrm>
            <a:off x="20136" y="868430"/>
            <a:ext cx="8961506" cy="634619"/>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solidFill>
                  <a:schemeClr val="tx2"/>
                </a:solidFill>
                <a:latin typeface="OpenDyslexic" panose="00000500000000000000" pitchFamily="50" charset="0"/>
              </a:rPr>
              <a:t>What is meant by ‘</a:t>
            </a:r>
            <a:r>
              <a:rPr lang="en-GB" sz="2200" b="1" dirty="0">
                <a:solidFill>
                  <a:srgbClr val="FF0000"/>
                </a:solidFill>
                <a:latin typeface="OpenDyslexic" panose="00000500000000000000" pitchFamily="50" charset="0"/>
              </a:rPr>
              <a:t>crime against the state</a:t>
            </a:r>
            <a:r>
              <a:rPr lang="en-GB" sz="2200" b="1" dirty="0">
                <a:solidFill>
                  <a:schemeClr val="tx2"/>
                </a:solidFill>
                <a:latin typeface="OpenDyslexic" panose="00000500000000000000" pitchFamily="50" charset="0"/>
              </a:rPr>
              <a:t>’?</a:t>
            </a:r>
          </a:p>
        </p:txBody>
      </p:sp>
      <p:pic>
        <p:nvPicPr>
          <p:cNvPr id="16" name="Picture 2" descr="Image result for mak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941" y="2155235"/>
            <a:ext cx="1021503" cy="102150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8300" y="5400388"/>
            <a:ext cx="8230275" cy="369332"/>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dirty="0" smtClean="0">
                <a:solidFill>
                  <a:schemeClr val="tx2"/>
                </a:solidFill>
                <a:latin typeface="OpenDyslexic" panose="00000500000000000000" pitchFamily="50" charset="0"/>
              </a:rPr>
              <a:t>Give </a:t>
            </a:r>
            <a:r>
              <a:rPr lang="en-GB" dirty="0">
                <a:solidFill>
                  <a:schemeClr val="tx2"/>
                </a:solidFill>
                <a:latin typeface="OpenDyslexic" panose="00000500000000000000" pitchFamily="50" charset="0"/>
              </a:rPr>
              <a:t>two examples of ‘crime against </a:t>
            </a:r>
            <a:r>
              <a:rPr lang="en-GB" dirty="0" smtClean="0">
                <a:solidFill>
                  <a:schemeClr val="tx2"/>
                </a:solidFill>
                <a:latin typeface="OpenDyslexic" panose="00000500000000000000" pitchFamily="50" charset="0"/>
              </a:rPr>
              <a:t>state’.</a:t>
            </a:r>
            <a:endParaRPr lang="en-GB" dirty="0">
              <a:solidFill>
                <a:schemeClr val="tx2"/>
              </a:solidFill>
              <a:latin typeface="OpenDyslexic" panose="00000500000000000000" pitchFamily="50" charset="0"/>
            </a:endParaRPr>
          </a:p>
        </p:txBody>
      </p:sp>
      <p:sp>
        <p:nvSpPr>
          <p:cNvPr id="20" name="Content Placeholder 40"/>
          <p:cNvSpPr txBox="1">
            <a:spLocks/>
          </p:cNvSpPr>
          <p:nvPr/>
        </p:nvSpPr>
        <p:spPr>
          <a:xfrm>
            <a:off x="211267" y="4445785"/>
            <a:ext cx="8864342" cy="4421081"/>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None/>
            </a:pPr>
            <a:r>
              <a:rPr lang="en-GB" sz="2200" b="1" dirty="0">
                <a:latin typeface="OpenDyslexic" panose="00000500000000000000" pitchFamily="50" charset="0"/>
              </a:rPr>
              <a:t>Crimes against </a:t>
            </a:r>
            <a:r>
              <a:rPr lang="en-GB" sz="2200" b="1" dirty="0" smtClean="0">
                <a:latin typeface="OpenDyslexic" panose="00000500000000000000" pitchFamily="50" charset="0"/>
              </a:rPr>
              <a:t>the state is betraying </a:t>
            </a:r>
            <a:r>
              <a:rPr lang="en-GB" sz="2200" b="1" dirty="0">
                <a:latin typeface="OpenDyslexic" panose="00000500000000000000" pitchFamily="50" charset="0"/>
              </a:rPr>
              <a:t>a nation by acts considered dangerous to its security</a:t>
            </a:r>
          </a:p>
        </p:txBody>
      </p:sp>
      <p:sp>
        <p:nvSpPr>
          <p:cNvPr id="15" name="Rectangle 14"/>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21" name="Rectangle 20"/>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22" name="Rectangle 21"/>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4098" name="Picture 2" descr="Image result for selling military secrets to a foreign power is one exa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 y="1620820"/>
            <a:ext cx="7456488" cy="248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10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
            <a:ext cx="8928992" cy="1550456"/>
          </a:xfrm>
          <a:solidFill>
            <a:srgbClr val="FFFF00"/>
          </a:solidFill>
        </p:spPr>
        <p:txBody>
          <a:bodyPr>
            <a:noAutofit/>
          </a:bodyPr>
          <a:lstStyle/>
          <a:p>
            <a:r>
              <a:rPr lang="en-GB" sz="3200" b="1" dirty="0" err="1" smtClean="0">
                <a:latin typeface="OpenDyslexic"/>
              </a:rPr>
              <a:t>Shari’ah</a:t>
            </a:r>
            <a:r>
              <a:rPr lang="en-GB" sz="3200" b="1" dirty="0" smtClean="0">
                <a:latin typeface="OpenDyslexic"/>
              </a:rPr>
              <a:t> law: Four categories of </a:t>
            </a:r>
            <a:r>
              <a:rPr lang="en-GB" sz="3200" b="1" dirty="0" smtClean="0">
                <a:latin typeface="OpenDyslexic"/>
              </a:rPr>
              <a:t>crime </a:t>
            </a:r>
            <a:br>
              <a:rPr lang="en-GB" sz="3200" b="1" dirty="0" smtClean="0">
                <a:latin typeface="OpenDyslexic"/>
              </a:rPr>
            </a:br>
            <a:r>
              <a:rPr lang="en-GB" b="1" dirty="0" smtClean="0">
                <a:latin typeface="OpenDyslexic"/>
              </a:rPr>
              <a:t>HAAJ</a:t>
            </a:r>
            <a:endParaRPr lang="en-GB" b="1" dirty="0">
              <a:latin typeface="OpenDyslexic"/>
            </a:endParaRPr>
          </a:p>
        </p:txBody>
      </p:sp>
      <p:sp>
        <p:nvSpPr>
          <p:cNvPr id="3" name="Content Placeholder 2"/>
          <p:cNvSpPr>
            <a:spLocks noGrp="1"/>
          </p:cNvSpPr>
          <p:nvPr>
            <p:ph idx="1"/>
          </p:nvPr>
        </p:nvSpPr>
        <p:spPr>
          <a:xfrm>
            <a:off x="1858963" y="1678146"/>
            <a:ext cx="2694432" cy="2909475"/>
          </a:xfrm>
          <a:solidFill>
            <a:srgbClr val="FFC000"/>
          </a:solidFill>
        </p:spPr>
        <p:txBody>
          <a:bodyPr>
            <a:noAutofit/>
          </a:bodyPr>
          <a:lstStyle/>
          <a:p>
            <a:pPr marL="0" indent="0" algn="ctr">
              <a:buNone/>
            </a:pPr>
            <a:r>
              <a:rPr lang="en-GB" sz="2000" b="1" u="sng" dirty="0" smtClean="0">
                <a:latin typeface="OpenDyslexic"/>
              </a:rPr>
              <a:t>Unforgivable crimes </a:t>
            </a:r>
            <a:r>
              <a:rPr lang="en-GB" sz="2000" b="1" dirty="0" smtClean="0">
                <a:latin typeface="OpenDyslexic"/>
              </a:rPr>
              <a:t>(</a:t>
            </a:r>
            <a:r>
              <a:rPr lang="en-GB" sz="2000" b="1" u="sng" dirty="0" err="1" smtClean="0">
                <a:latin typeface="OpenDyslexic"/>
              </a:rPr>
              <a:t>Hadud</a:t>
            </a:r>
            <a:r>
              <a:rPr lang="en-GB" sz="2000" b="1" u="sng" dirty="0" smtClean="0">
                <a:latin typeface="OpenDyslexic"/>
              </a:rPr>
              <a:t>)</a:t>
            </a:r>
            <a:r>
              <a:rPr lang="en-GB" sz="2000" b="1" dirty="0" smtClean="0">
                <a:latin typeface="OpenDyslexic"/>
              </a:rPr>
              <a:t>: </a:t>
            </a:r>
            <a:r>
              <a:rPr lang="en-GB" sz="1800" b="1" dirty="0" smtClean="0">
                <a:latin typeface="OpenDyslexic"/>
              </a:rPr>
              <a:t>crimes such as adultery, theft, drinking alcohol  or taking drugs, rebellion against the state, prohibited in </a:t>
            </a:r>
            <a:r>
              <a:rPr lang="en-GB" sz="1800" b="1" dirty="0" err="1" smtClean="0">
                <a:latin typeface="OpenDyslexic"/>
              </a:rPr>
              <a:t>Qu’ran</a:t>
            </a:r>
            <a:endParaRPr lang="en-GB" sz="1800" b="1" dirty="0">
              <a:latin typeface="OpenDyslexic"/>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8859"/>
            <a:ext cx="1858963"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8304" y="1678146"/>
            <a:ext cx="4169664" cy="2092881"/>
          </a:xfrm>
          <a:prstGeom prst="rect">
            <a:avLst/>
          </a:prstGeom>
          <a:solidFill>
            <a:srgbClr val="92D050"/>
          </a:solidFill>
        </p:spPr>
        <p:txBody>
          <a:bodyPr wrap="square" rtlCol="0">
            <a:spAutoFit/>
          </a:bodyPr>
          <a:lstStyle/>
          <a:p>
            <a:r>
              <a:rPr lang="en-GB" sz="2000" b="1" u="sng" dirty="0" smtClean="0">
                <a:latin typeface="OpenDyslexic"/>
              </a:rPr>
              <a:t>Forgivable crimes (Al </a:t>
            </a:r>
            <a:r>
              <a:rPr lang="en-GB" sz="2000" b="1" u="sng" dirty="0" err="1" smtClean="0">
                <a:latin typeface="OpenDyslexic"/>
              </a:rPr>
              <a:t>Jynayaat</a:t>
            </a:r>
            <a:r>
              <a:rPr lang="en-GB" sz="2000" b="1" u="sng" dirty="0" smtClean="0">
                <a:latin typeface="OpenDyslexic"/>
              </a:rPr>
              <a:t>)</a:t>
            </a:r>
            <a:r>
              <a:rPr lang="en-GB" sz="2000" b="1" dirty="0" smtClean="0">
                <a:latin typeface="OpenDyslexic"/>
              </a:rPr>
              <a:t> </a:t>
            </a:r>
            <a:r>
              <a:rPr lang="en-GB" b="1" dirty="0" smtClean="0">
                <a:latin typeface="OpenDyslexic"/>
              </a:rPr>
              <a:t>crimes against the crimes of the individual such as bodily harm and murder for which the victim or their family can gain credit by showing mercy </a:t>
            </a:r>
            <a:endParaRPr lang="en-GB" b="1" dirty="0">
              <a:latin typeface="OpenDyslexic"/>
            </a:endParaRPr>
          </a:p>
        </p:txBody>
      </p:sp>
      <p:sp>
        <p:nvSpPr>
          <p:cNvPr id="6" name="TextBox 5"/>
          <p:cNvSpPr txBox="1"/>
          <p:nvPr/>
        </p:nvSpPr>
        <p:spPr>
          <a:xfrm>
            <a:off x="707136" y="4715311"/>
            <a:ext cx="4169664" cy="1815882"/>
          </a:xfrm>
          <a:prstGeom prst="rect">
            <a:avLst/>
          </a:prstGeom>
          <a:solidFill>
            <a:srgbClr val="FFFF00"/>
          </a:solidFill>
        </p:spPr>
        <p:txBody>
          <a:bodyPr wrap="square" rtlCol="0">
            <a:spAutoFit/>
          </a:bodyPr>
          <a:lstStyle/>
          <a:p>
            <a:r>
              <a:rPr lang="en-GB" sz="2000" b="1" u="sng" dirty="0" smtClean="0">
                <a:latin typeface="OpenDyslexic"/>
              </a:rPr>
              <a:t>Crimes against state law (Al </a:t>
            </a:r>
            <a:r>
              <a:rPr lang="en-GB" sz="2000" b="1" u="sng" dirty="0" err="1" smtClean="0">
                <a:latin typeface="OpenDyslexic"/>
              </a:rPr>
              <a:t>Mukhalafat</a:t>
            </a:r>
            <a:r>
              <a:rPr lang="en-GB" sz="2000" b="1" u="sng" dirty="0" smtClean="0">
                <a:latin typeface="OpenDyslexic"/>
              </a:rPr>
              <a:t>)</a:t>
            </a:r>
            <a:r>
              <a:rPr lang="en-GB" sz="2000" b="1" dirty="0" smtClean="0">
                <a:latin typeface="OpenDyslexic"/>
              </a:rPr>
              <a:t> </a:t>
            </a:r>
            <a:r>
              <a:rPr lang="en-GB" b="1" dirty="0" smtClean="0">
                <a:latin typeface="OpenDyslexic"/>
              </a:rPr>
              <a:t>crimes against a law of the state (rather than the </a:t>
            </a:r>
            <a:r>
              <a:rPr lang="en-GB" b="1" dirty="0" err="1" smtClean="0">
                <a:latin typeface="OpenDyslexic"/>
              </a:rPr>
              <a:t>Qu’ran</a:t>
            </a:r>
            <a:r>
              <a:rPr lang="en-GB" b="1" dirty="0" smtClean="0">
                <a:latin typeface="OpenDyslexic"/>
              </a:rPr>
              <a:t>) such as parking offences and speeding </a:t>
            </a:r>
            <a:endParaRPr lang="en-GB" b="1" dirty="0">
              <a:latin typeface="OpenDyslexic"/>
            </a:endParaRPr>
          </a:p>
        </p:txBody>
      </p:sp>
      <p:sp>
        <p:nvSpPr>
          <p:cNvPr id="7" name="Content Placeholder 2"/>
          <p:cNvSpPr txBox="1">
            <a:spLocks/>
          </p:cNvSpPr>
          <p:nvPr/>
        </p:nvSpPr>
        <p:spPr>
          <a:xfrm>
            <a:off x="4986211" y="3826715"/>
            <a:ext cx="2694432" cy="2909475"/>
          </a:xfrm>
          <a:prstGeom prst="rect">
            <a:avLst/>
          </a:prstGeom>
          <a:solidFill>
            <a:schemeClr val="accent4">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000" b="1" dirty="0" smtClean="0">
                <a:latin typeface="OpenDyslexic"/>
              </a:rPr>
              <a:t>Community crimes (</a:t>
            </a:r>
            <a:r>
              <a:rPr lang="en-GB" sz="2000" b="1" u="sng" dirty="0" smtClean="0">
                <a:latin typeface="OpenDyslexic"/>
              </a:rPr>
              <a:t>Al-</a:t>
            </a:r>
            <a:r>
              <a:rPr lang="en-GB" sz="2000" b="1" u="sng" dirty="0" err="1" smtClean="0">
                <a:latin typeface="OpenDyslexic"/>
              </a:rPr>
              <a:t>Ta’azir</a:t>
            </a:r>
            <a:r>
              <a:rPr lang="en-GB" sz="2000" b="1" u="sng" dirty="0" smtClean="0">
                <a:latin typeface="OpenDyslexic"/>
              </a:rPr>
              <a:t>)</a:t>
            </a:r>
            <a:r>
              <a:rPr lang="en-GB" sz="2000" b="1" dirty="0" smtClean="0">
                <a:latin typeface="OpenDyslexic"/>
              </a:rPr>
              <a:t>: </a:t>
            </a:r>
            <a:r>
              <a:rPr lang="en-GB" sz="1800" b="1" dirty="0" smtClean="0">
                <a:latin typeface="OpenDyslexic"/>
              </a:rPr>
              <a:t>crimes that affect the community such as fraud and anti-social behaviour</a:t>
            </a:r>
            <a:endParaRPr lang="en-GB" sz="1800" b="1" dirty="0">
              <a:latin typeface="OpenDyslexic"/>
            </a:endParaRPr>
          </a:p>
        </p:txBody>
      </p:sp>
    </p:spTree>
    <p:extLst>
      <p:ext uri="{BB962C8B-B14F-4D97-AF65-F5344CB8AC3E}">
        <p14:creationId xmlns:p14="http://schemas.microsoft.com/office/powerpoint/2010/main" val="232225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a:bodyPr>
          <a:lstStyle/>
          <a:p>
            <a:pPr lvl="0"/>
            <a:r>
              <a:rPr lang="en-US" sz="2400" b="1" dirty="0" smtClean="0">
                <a:latin typeface="OpenDyslexic" panose="00000500000000000000" pitchFamily="50" charset="0"/>
                <a:ea typeface="MS Mincho" panose="02020609040205080304" pitchFamily="49" charset="-128"/>
              </a:rPr>
              <a:t>1. What is a crime?</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963169" y="1950720"/>
            <a:ext cx="3300360" cy="17134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 a) </a:t>
            </a:r>
            <a:r>
              <a:rPr lang="en-GB" sz="2400" b="1" dirty="0" smtClean="0">
                <a:solidFill>
                  <a:schemeClr val="tx1"/>
                </a:solidFill>
                <a:latin typeface="OpenDyslexic" panose="00000500000000000000" pitchFamily="50" charset="0"/>
                <a:ea typeface="MS Mincho" panose="02020609040205080304" pitchFamily="49" charset="-128"/>
              </a:rPr>
              <a:t>An action of wrongdoing</a:t>
            </a:r>
            <a:endParaRPr lang="en-GB" sz="2400" b="1" dirty="0">
              <a:solidFill>
                <a:schemeClr val="tx1"/>
              </a:solidFill>
              <a:latin typeface="OpenDyslexic" panose="00000500000000000000" pitchFamily="50" charset="0"/>
            </a:endParaRPr>
          </a:p>
        </p:txBody>
      </p:sp>
      <p:sp>
        <p:nvSpPr>
          <p:cNvPr id="9" name="Rounded Rectangle 8"/>
          <p:cNvSpPr/>
          <p:nvPr/>
        </p:nvSpPr>
        <p:spPr>
          <a:xfrm>
            <a:off x="5021706" y="4042657"/>
            <a:ext cx="3183115" cy="17607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d) </a:t>
            </a:r>
            <a:r>
              <a:rPr lang="en-GB" sz="2400" b="1" dirty="0" smtClean="0">
                <a:solidFill>
                  <a:schemeClr val="tx1"/>
                </a:solidFill>
                <a:latin typeface="OpenDyslexic" panose="00000500000000000000" pitchFamily="50" charset="0"/>
                <a:ea typeface="MS Mincho" panose="02020609040205080304" pitchFamily="49" charset="-128"/>
              </a:rPr>
              <a:t>An action which breaks the law</a:t>
            </a:r>
            <a:endParaRPr lang="en-GB" sz="2400" b="1" dirty="0">
              <a:solidFill>
                <a:schemeClr val="tx1"/>
              </a:solidFill>
              <a:latin typeface="OpenDyslexic" panose="00000500000000000000" pitchFamily="50" charset="0"/>
            </a:endParaRPr>
          </a:p>
        </p:txBody>
      </p:sp>
      <p:sp>
        <p:nvSpPr>
          <p:cNvPr id="10" name="Rounded Rectangle 9"/>
          <p:cNvSpPr/>
          <p:nvPr/>
        </p:nvSpPr>
        <p:spPr>
          <a:xfrm>
            <a:off x="963169" y="4042658"/>
            <a:ext cx="3300359" cy="18460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c) </a:t>
            </a:r>
            <a:r>
              <a:rPr lang="en-GB" sz="2400" b="1" dirty="0" smtClean="0">
                <a:solidFill>
                  <a:schemeClr val="tx1"/>
                </a:solidFill>
                <a:latin typeface="OpenDyslexic" panose="00000500000000000000" pitchFamily="50" charset="0"/>
                <a:ea typeface="MS Mincho" panose="02020609040205080304" pitchFamily="49" charset="-128"/>
              </a:rPr>
              <a:t>An action a person can be punished for</a:t>
            </a:r>
            <a:endParaRPr lang="en-GB" sz="2400" b="1" dirty="0">
              <a:solidFill>
                <a:schemeClr val="tx1"/>
              </a:solidFill>
              <a:latin typeface="OpenDyslexic" panose="00000500000000000000" pitchFamily="50" charset="0"/>
            </a:endParaRPr>
          </a:p>
        </p:txBody>
      </p:sp>
      <p:sp>
        <p:nvSpPr>
          <p:cNvPr id="11" name="Rounded Rectangle 10"/>
          <p:cNvSpPr/>
          <p:nvPr/>
        </p:nvSpPr>
        <p:spPr>
          <a:xfrm>
            <a:off x="5021706" y="1840992"/>
            <a:ext cx="3061589" cy="18231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a:solidFill>
                  <a:schemeClr val="tx1"/>
                </a:solidFill>
                <a:latin typeface="OpenDyslexic" panose="00000500000000000000" pitchFamily="50" charset="0"/>
                <a:ea typeface="MS Mincho" panose="02020609040205080304" pitchFamily="49" charset="-128"/>
              </a:rPr>
              <a:t>b) </a:t>
            </a:r>
            <a:r>
              <a:rPr lang="en-GB" sz="2000" b="1" dirty="0" smtClean="0">
                <a:solidFill>
                  <a:schemeClr val="tx1"/>
                </a:solidFill>
                <a:latin typeface="OpenDyslexic" panose="00000500000000000000" pitchFamily="50" charset="0"/>
                <a:ea typeface="MS Mincho" panose="02020609040205080304" pitchFamily="49" charset="-128"/>
              </a:rPr>
              <a:t>An action which breaks the rules</a:t>
            </a:r>
            <a:endParaRPr lang="en-GB" sz="20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30084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of these is NOT a type of crime in Britain?</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60705" y="1865376"/>
            <a:ext cx="3202824" cy="1798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 a) </a:t>
            </a:r>
            <a:r>
              <a:rPr lang="en-GB" sz="2800" b="1" dirty="0" smtClean="0">
                <a:solidFill>
                  <a:schemeClr val="tx1"/>
                </a:solidFill>
                <a:latin typeface="OpenDyslexic" panose="00000500000000000000" pitchFamily="50" charset="0"/>
                <a:ea typeface="MS Mincho" panose="02020609040205080304" pitchFamily="49" charset="-128"/>
              </a:rPr>
              <a:t>Crime against the person</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2976245" cy="19314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t>
            </a:r>
            <a:r>
              <a:rPr lang="en-GB" sz="2800" b="1" dirty="0" smtClean="0">
                <a:solidFill>
                  <a:schemeClr val="tx1"/>
                </a:solidFill>
                <a:latin typeface="OpenDyslexic" panose="00000500000000000000" pitchFamily="50" charset="0"/>
                <a:ea typeface="MS Mincho" panose="02020609040205080304" pitchFamily="49" charset="-128"/>
              </a:rPr>
              <a:t>Crime against humanity</a:t>
            </a:r>
            <a:endParaRPr lang="en-GB" sz="2800" b="1" dirty="0">
              <a:solidFill>
                <a:schemeClr val="tx1"/>
              </a:solidFill>
              <a:latin typeface="OpenDyslexic" panose="00000500000000000000" pitchFamily="50" charset="0"/>
            </a:endParaRPr>
          </a:p>
        </p:txBody>
      </p:sp>
      <p:sp>
        <p:nvSpPr>
          <p:cNvPr id="10" name="Rounded Rectangle 9"/>
          <p:cNvSpPr/>
          <p:nvPr/>
        </p:nvSpPr>
        <p:spPr>
          <a:xfrm>
            <a:off x="1170433" y="4042658"/>
            <a:ext cx="3093096" cy="19314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c) </a:t>
            </a:r>
            <a:r>
              <a:rPr lang="en-GB" sz="2800" b="1" dirty="0" smtClean="0">
                <a:solidFill>
                  <a:schemeClr val="tx1"/>
                </a:solidFill>
                <a:latin typeface="OpenDyslexic" panose="00000500000000000000" pitchFamily="50" charset="0"/>
                <a:ea typeface="MS Mincho" panose="02020609040205080304" pitchFamily="49" charset="-128"/>
              </a:rPr>
              <a:t>Crime against property</a:t>
            </a:r>
            <a:endParaRPr lang="en-GB" sz="2800" b="1" dirty="0">
              <a:solidFill>
                <a:schemeClr val="tx1"/>
              </a:solidFill>
              <a:latin typeface="OpenDyslexic" panose="00000500000000000000" pitchFamily="50" charset="0"/>
            </a:endParaRPr>
          </a:p>
        </p:txBody>
      </p:sp>
      <p:sp>
        <p:nvSpPr>
          <p:cNvPr id="11" name="Rounded Rectangle 10"/>
          <p:cNvSpPr/>
          <p:nvPr/>
        </p:nvSpPr>
        <p:spPr>
          <a:xfrm>
            <a:off x="5021706" y="1719072"/>
            <a:ext cx="2976245" cy="19450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t>
            </a:r>
            <a:r>
              <a:rPr lang="en-GB" sz="2800" b="1" dirty="0" smtClean="0">
                <a:solidFill>
                  <a:schemeClr val="tx1"/>
                </a:solidFill>
                <a:latin typeface="OpenDyslexic" panose="00000500000000000000" pitchFamily="50" charset="0"/>
                <a:ea typeface="MS Mincho" panose="02020609040205080304" pitchFamily="49" charset="-128"/>
              </a:rPr>
              <a:t>Crime against the state</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38829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a:bodyPr>
          <a:lstStyle/>
          <a:p>
            <a:pPr lvl="0"/>
            <a:r>
              <a:rPr lang="en-US" sz="2400" b="1" dirty="0" smtClean="0">
                <a:latin typeface="OpenDyslexic" panose="00000500000000000000" pitchFamily="50" charset="0"/>
                <a:ea typeface="MS Mincho" panose="02020609040205080304" pitchFamily="49" charset="-128"/>
              </a:rPr>
              <a:t>1. What are </a:t>
            </a:r>
            <a:r>
              <a:rPr lang="en-GB" sz="2400" b="1" dirty="0">
                <a:latin typeface="OpenDyslexic"/>
              </a:rPr>
              <a:t>Community </a:t>
            </a:r>
            <a:r>
              <a:rPr lang="en-GB" sz="2400" b="1" dirty="0" smtClean="0">
                <a:latin typeface="OpenDyslexic"/>
              </a:rPr>
              <a:t>crimes?</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60705" y="1865376"/>
            <a:ext cx="3202824" cy="1798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smtClean="0">
                <a:solidFill>
                  <a:schemeClr val="tx1"/>
                </a:solidFill>
                <a:latin typeface="OpenDyslexic" panose="00000500000000000000" pitchFamily="50" charset="0"/>
                <a:ea typeface="MS Mincho" panose="02020609040205080304" pitchFamily="49" charset="-128"/>
              </a:rPr>
              <a:t> </a:t>
            </a:r>
            <a:r>
              <a:rPr lang="en-GB" sz="2800" b="1" dirty="0">
                <a:solidFill>
                  <a:schemeClr val="tx1"/>
                </a:solidFill>
                <a:latin typeface="OpenDyslexic" panose="00000500000000000000" pitchFamily="50" charset="0"/>
                <a:ea typeface="MS Mincho" panose="02020609040205080304" pitchFamily="49" charset="-128"/>
              </a:rPr>
              <a:t>a) </a:t>
            </a:r>
            <a:r>
              <a:rPr lang="en-GB" sz="2800" b="1" dirty="0" err="1">
                <a:solidFill>
                  <a:schemeClr val="tx1"/>
                </a:solidFill>
                <a:latin typeface="OpenDyslexic" panose="00000500000000000000" pitchFamily="50" charset="0"/>
                <a:ea typeface="MS Mincho" panose="02020609040205080304" pitchFamily="49" charset="-128"/>
              </a:rPr>
              <a:t>Hadud</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2976245" cy="19314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Al-</a:t>
            </a:r>
            <a:r>
              <a:rPr lang="en-GB" sz="2800" b="1" dirty="0" err="1">
                <a:solidFill>
                  <a:schemeClr val="tx1"/>
                </a:solidFill>
                <a:latin typeface="OpenDyslexic" panose="00000500000000000000" pitchFamily="50" charset="0"/>
                <a:ea typeface="MS Mincho" panose="02020609040205080304" pitchFamily="49" charset="-128"/>
              </a:rPr>
              <a:t>Ta’azir</a:t>
            </a:r>
            <a:endParaRPr lang="en-GB" sz="2800" b="1" dirty="0">
              <a:solidFill>
                <a:schemeClr val="tx1"/>
              </a:solidFill>
              <a:latin typeface="OpenDyslexic" panose="00000500000000000000" pitchFamily="50" charset="0"/>
            </a:endParaRPr>
          </a:p>
        </p:txBody>
      </p:sp>
      <p:sp>
        <p:nvSpPr>
          <p:cNvPr id="10" name="Rounded Rectangle 9"/>
          <p:cNvSpPr/>
          <p:nvPr/>
        </p:nvSpPr>
        <p:spPr>
          <a:xfrm>
            <a:off x="1170433" y="4042658"/>
            <a:ext cx="3093096" cy="19314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c) Al </a:t>
            </a:r>
            <a:r>
              <a:rPr lang="en-GB" sz="2800" b="1" dirty="0" err="1">
                <a:solidFill>
                  <a:schemeClr val="tx1"/>
                </a:solidFill>
                <a:latin typeface="OpenDyslexic" panose="00000500000000000000" pitchFamily="50" charset="0"/>
                <a:ea typeface="MS Mincho" panose="02020609040205080304" pitchFamily="49" charset="-128"/>
              </a:rPr>
              <a:t>Mukhalafat</a:t>
            </a:r>
            <a:endParaRPr lang="en-GB" sz="2800" b="1" dirty="0">
              <a:solidFill>
                <a:schemeClr val="tx1"/>
              </a:solidFill>
              <a:latin typeface="OpenDyslexic" panose="00000500000000000000" pitchFamily="50" charset="0"/>
            </a:endParaRPr>
          </a:p>
        </p:txBody>
      </p:sp>
      <p:sp>
        <p:nvSpPr>
          <p:cNvPr id="11" name="Rounded Rectangle 10"/>
          <p:cNvSpPr/>
          <p:nvPr/>
        </p:nvSpPr>
        <p:spPr>
          <a:xfrm>
            <a:off x="5021706" y="1719072"/>
            <a:ext cx="2976245" cy="19450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Al </a:t>
            </a:r>
            <a:r>
              <a:rPr lang="en-GB" sz="2800" b="1" dirty="0" err="1">
                <a:solidFill>
                  <a:schemeClr val="tx1"/>
                </a:solidFill>
                <a:latin typeface="OpenDyslexic" panose="00000500000000000000" pitchFamily="50" charset="0"/>
                <a:ea typeface="MS Mincho" panose="02020609040205080304" pitchFamily="49" charset="-128"/>
              </a:rPr>
              <a:t>Jynayaat</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31938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What is the </a:t>
            </a:r>
            <a:r>
              <a:rPr lang="en-GB" sz="2400" b="1" u="sng" dirty="0">
                <a:latin typeface="OpenDyslexic"/>
              </a:rPr>
              <a:t>Unforgivable </a:t>
            </a:r>
            <a:r>
              <a:rPr lang="en-GB" sz="2400" b="1" u="sng" dirty="0" smtClean="0">
                <a:latin typeface="OpenDyslexic"/>
              </a:rPr>
              <a:t>crimes?</a:t>
            </a:r>
            <a:r>
              <a:rPr lang="en-US" sz="2400" b="1" dirty="0" smtClean="0">
                <a:latin typeface="OpenDyslexic" panose="00000500000000000000" pitchFamily="50" charset="0"/>
                <a:ea typeface="MS Mincho" panose="02020609040205080304" pitchFamily="49" charset="-128"/>
              </a:rPr>
              <a:t> </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60705" y="1865376"/>
            <a:ext cx="3202824" cy="1798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smtClean="0">
                <a:solidFill>
                  <a:schemeClr val="tx1"/>
                </a:solidFill>
                <a:latin typeface="OpenDyslexic" panose="00000500000000000000" pitchFamily="50" charset="0"/>
                <a:ea typeface="MS Mincho" panose="02020609040205080304" pitchFamily="49" charset="-128"/>
              </a:rPr>
              <a:t> </a:t>
            </a:r>
            <a:r>
              <a:rPr lang="en-GB" sz="2800" b="1" dirty="0">
                <a:solidFill>
                  <a:schemeClr val="tx1"/>
                </a:solidFill>
                <a:latin typeface="OpenDyslexic" panose="00000500000000000000" pitchFamily="50" charset="0"/>
                <a:ea typeface="MS Mincho" panose="02020609040205080304" pitchFamily="49" charset="-128"/>
              </a:rPr>
              <a:t>a) </a:t>
            </a:r>
            <a:r>
              <a:rPr lang="en-GB" sz="2800" b="1" dirty="0" err="1">
                <a:solidFill>
                  <a:schemeClr val="tx1"/>
                </a:solidFill>
                <a:latin typeface="OpenDyslexic" panose="00000500000000000000" pitchFamily="50" charset="0"/>
                <a:ea typeface="MS Mincho" panose="02020609040205080304" pitchFamily="49" charset="-128"/>
              </a:rPr>
              <a:t>Hadud</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2976245" cy="19314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Al-</a:t>
            </a:r>
            <a:r>
              <a:rPr lang="en-GB" sz="2800" b="1" dirty="0" err="1">
                <a:solidFill>
                  <a:schemeClr val="tx1"/>
                </a:solidFill>
                <a:latin typeface="OpenDyslexic" panose="00000500000000000000" pitchFamily="50" charset="0"/>
                <a:ea typeface="MS Mincho" panose="02020609040205080304" pitchFamily="49" charset="-128"/>
              </a:rPr>
              <a:t>Ta’azir</a:t>
            </a:r>
            <a:endParaRPr lang="en-GB" sz="2800" b="1" dirty="0">
              <a:solidFill>
                <a:schemeClr val="tx1"/>
              </a:solidFill>
              <a:latin typeface="OpenDyslexic" panose="00000500000000000000" pitchFamily="50" charset="0"/>
            </a:endParaRPr>
          </a:p>
        </p:txBody>
      </p:sp>
      <p:sp>
        <p:nvSpPr>
          <p:cNvPr id="10" name="Rounded Rectangle 9"/>
          <p:cNvSpPr/>
          <p:nvPr/>
        </p:nvSpPr>
        <p:spPr>
          <a:xfrm>
            <a:off x="1170433" y="4042658"/>
            <a:ext cx="3093096" cy="19314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c) Al </a:t>
            </a:r>
            <a:r>
              <a:rPr lang="en-GB" sz="2800" b="1" dirty="0" err="1">
                <a:solidFill>
                  <a:schemeClr val="tx1"/>
                </a:solidFill>
                <a:latin typeface="OpenDyslexic" panose="00000500000000000000" pitchFamily="50" charset="0"/>
                <a:ea typeface="MS Mincho" panose="02020609040205080304" pitchFamily="49" charset="-128"/>
              </a:rPr>
              <a:t>Mukhalafat</a:t>
            </a:r>
            <a:endParaRPr lang="en-GB" sz="2800" b="1" dirty="0">
              <a:solidFill>
                <a:schemeClr val="tx1"/>
              </a:solidFill>
              <a:latin typeface="OpenDyslexic" panose="00000500000000000000" pitchFamily="50" charset="0"/>
            </a:endParaRPr>
          </a:p>
        </p:txBody>
      </p:sp>
      <p:sp>
        <p:nvSpPr>
          <p:cNvPr id="11" name="Rounded Rectangle 10"/>
          <p:cNvSpPr/>
          <p:nvPr/>
        </p:nvSpPr>
        <p:spPr>
          <a:xfrm>
            <a:off x="5021706" y="1719072"/>
            <a:ext cx="2976245" cy="19450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Al </a:t>
            </a:r>
            <a:r>
              <a:rPr lang="en-GB" sz="2800" b="1" dirty="0" err="1">
                <a:solidFill>
                  <a:schemeClr val="tx1"/>
                </a:solidFill>
                <a:latin typeface="OpenDyslexic" panose="00000500000000000000" pitchFamily="50" charset="0"/>
                <a:ea typeface="MS Mincho" panose="02020609040205080304" pitchFamily="49" charset="-128"/>
              </a:rPr>
              <a:t>Jynayaat</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3379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a:bodyPr>
          <a:lstStyle/>
          <a:p>
            <a:pPr lvl="0"/>
            <a:r>
              <a:rPr lang="en-US" sz="2400" b="1" dirty="0" smtClean="0">
                <a:latin typeface="OpenDyslexic" panose="00000500000000000000" pitchFamily="50" charset="0"/>
                <a:ea typeface="MS Mincho" panose="02020609040205080304" pitchFamily="49" charset="-128"/>
              </a:rPr>
              <a:t>1. What is the </a:t>
            </a:r>
            <a:r>
              <a:rPr lang="en-GB" sz="2400" b="1" u="sng" dirty="0">
                <a:latin typeface="OpenDyslexic"/>
              </a:rPr>
              <a:t>Forgivable </a:t>
            </a:r>
            <a:r>
              <a:rPr lang="en-GB" sz="2400" b="1" u="sng" dirty="0" smtClean="0">
                <a:latin typeface="OpenDyslexic"/>
              </a:rPr>
              <a:t>crimes?</a:t>
            </a:r>
            <a:r>
              <a:rPr lang="en-US" sz="2400" b="1" dirty="0" smtClean="0">
                <a:latin typeface="OpenDyslexic" panose="00000500000000000000" pitchFamily="50" charset="0"/>
                <a:ea typeface="MS Mincho" panose="02020609040205080304" pitchFamily="49" charset="-128"/>
              </a:rPr>
              <a:t> </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60705" y="1865376"/>
            <a:ext cx="3202824" cy="1798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smtClean="0">
                <a:solidFill>
                  <a:schemeClr val="tx1"/>
                </a:solidFill>
                <a:latin typeface="OpenDyslexic" panose="00000500000000000000" pitchFamily="50" charset="0"/>
                <a:ea typeface="MS Mincho" panose="02020609040205080304" pitchFamily="49" charset="-128"/>
              </a:rPr>
              <a:t> </a:t>
            </a:r>
            <a:r>
              <a:rPr lang="en-GB" sz="2800" b="1" dirty="0">
                <a:solidFill>
                  <a:schemeClr val="tx1"/>
                </a:solidFill>
                <a:latin typeface="OpenDyslexic" panose="00000500000000000000" pitchFamily="50" charset="0"/>
                <a:ea typeface="MS Mincho" panose="02020609040205080304" pitchFamily="49" charset="-128"/>
              </a:rPr>
              <a:t>a) </a:t>
            </a:r>
            <a:r>
              <a:rPr lang="en-GB" sz="2800" b="1" dirty="0" err="1">
                <a:solidFill>
                  <a:schemeClr val="tx1"/>
                </a:solidFill>
                <a:latin typeface="OpenDyslexic" panose="00000500000000000000" pitchFamily="50" charset="0"/>
                <a:ea typeface="MS Mincho" panose="02020609040205080304" pitchFamily="49" charset="-128"/>
              </a:rPr>
              <a:t>Hadud</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2976245" cy="19314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Al-</a:t>
            </a:r>
            <a:r>
              <a:rPr lang="en-GB" sz="2800" b="1" dirty="0" err="1">
                <a:solidFill>
                  <a:schemeClr val="tx1"/>
                </a:solidFill>
                <a:latin typeface="OpenDyslexic" panose="00000500000000000000" pitchFamily="50" charset="0"/>
                <a:ea typeface="MS Mincho" panose="02020609040205080304" pitchFamily="49" charset="-128"/>
              </a:rPr>
              <a:t>Ta’azir</a:t>
            </a:r>
            <a:endParaRPr lang="en-GB" sz="2800" b="1" dirty="0">
              <a:solidFill>
                <a:schemeClr val="tx1"/>
              </a:solidFill>
              <a:latin typeface="OpenDyslexic" panose="00000500000000000000" pitchFamily="50" charset="0"/>
            </a:endParaRPr>
          </a:p>
        </p:txBody>
      </p:sp>
      <p:sp>
        <p:nvSpPr>
          <p:cNvPr id="10" name="Rounded Rectangle 9"/>
          <p:cNvSpPr/>
          <p:nvPr/>
        </p:nvSpPr>
        <p:spPr>
          <a:xfrm>
            <a:off x="1170433" y="4042658"/>
            <a:ext cx="3093096" cy="19314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c) Al </a:t>
            </a:r>
            <a:r>
              <a:rPr lang="en-GB" sz="2800" b="1" dirty="0" err="1">
                <a:solidFill>
                  <a:schemeClr val="tx1"/>
                </a:solidFill>
                <a:latin typeface="OpenDyslexic" panose="00000500000000000000" pitchFamily="50" charset="0"/>
                <a:ea typeface="MS Mincho" panose="02020609040205080304" pitchFamily="49" charset="-128"/>
              </a:rPr>
              <a:t>Mukhalafat</a:t>
            </a:r>
            <a:endParaRPr lang="en-GB" sz="2800" b="1" dirty="0">
              <a:solidFill>
                <a:schemeClr val="tx1"/>
              </a:solidFill>
              <a:latin typeface="OpenDyslexic" panose="00000500000000000000" pitchFamily="50" charset="0"/>
            </a:endParaRPr>
          </a:p>
        </p:txBody>
      </p:sp>
      <p:sp>
        <p:nvSpPr>
          <p:cNvPr id="11" name="Rounded Rectangle 10"/>
          <p:cNvSpPr/>
          <p:nvPr/>
        </p:nvSpPr>
        <p:spPr>
          <a:xfrm>
            <a:off x="5021706" y="1719072"/>
            <a:ext cx="2976245" cy="19450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Al </a:t>
            </a:r>
            <a:r>
              <a:rPr lang="en-GB" sz="2800" b="1" dirty="0" err="1">
                <a:solidFill>
                  <a:schemeClr val="tx1"/>
                </a:solidFill>
                <a:latin typeface="OpenDyslexic" panose="00000500000000000000" pitchFamily="50" charset="0"/>
                <a:ea typeface="MS Mincho" panose="02020609040205080304" pitchFamily="49" charset="-128"/>
              </a:rPr>
              <a:t>Jynayaat</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8408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What is the </a:t>
            </a:r>
            <a:r>
              <a:rPr lang="en-GB" sz="2400" b="1" u="sng" dirty="0">
                <a:latin typeface="OpenDyslexic"/>
              </a:rPr>
              <a:t>Crimes against state law </a:t>
            </a:r>
            <a:r>
              <a:rPr lang="en-GB" sz="2400" b="1" u="sng" dirty="0" smtClean="0">
                <a:latin typeface="OpenDyslexic"/>
              </a:rPr>
              <a:t>?</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60705" y="1865376"/>
            <a:ext cx="3202824" cy="1798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smtClean="0">
                <a:solidFill>
                  <a:schemeClr val="tx1"/>
                </a:solidFill>
                <a:latin typeface="OpenDyslexic" panose="00000500000000000000" pitchFamily="50" charset="0"/>
                <a:ea typeface="MS Mincho" panose="02020609040205080304" pitchFamily="49" charset="-128"/>
              </a:rPr>
              <a:t> </a:t>
            </a:r>
            <a:r>
              <a:rPr lang="en-GB" sz="2800" b="1" dirty="0">
                <a:solidFill>
                  <a:schemeClr val="tx1"/>
                </a:solidFill>
                <a:latin typeface="OpenDyslexic" panose="00000500000000000000" pitchFamily="50" charset="0"/>
                <a:ea typeface="MS Mincho" panose="02020609040205080304" pitchFamily="49" charset="-128"/>
              </a:rPr>
              <a:t>a) </a:t>
            </a:r>
            <a:r>
              <a:rPr lang="en-GB" sz="2800" b="1" dirty="0" err="1">
                <a:solidFill>
                  <a:schemeClr val="tx1"/>
                </a:solidFill>
                <a:latin typeface="OpenDyslexic" panose="00000500000000000000" pitchFamily="50" charset="0"/>
                <a:ea typeface="MS Mincho" panose="02020609040205080304" pitchFamily="49" charset="-128"/>
              </a:rPr>
              <a:t>Hadud</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2976245" cy="19314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Al-</a:t>
            </a:r>
            <a:r>
              <a:rPr lang="en-GB" sz="2800" b="1" dirty="0" err="1">
                <a:solidFill>
                  <a:schemeClr val="tx1"/>
                </a:solidFill>
                <a:latin typeface="OpenDyslexic" panose="00000500000000000000" pitchFamily="50" charset="0"/>
                <a:ea typeface="MS Mincho" panose="02020609040205080304" pitchFamily="49" charset="-128"/>
              </a:rPr>
              <a:t>Ta’azir</a:t>
            </a:r>
            <a:endParaRPr lang="en-GB" sz="2800" b="1" dirty="0">
              <a:solidFill>
                <a:schemeClr val="tx1"/>
              </a:solidFill>
              <a:latin typeface="OpenDyslexic" panose="00000500000000000000" pitchFamily="50" charset="0"/>
            </a:endParaRPr>
          </a:p>
        </p:txBody>
      </p:sp>
      <p:sp>
        <p:nvSpPr>
          <p:cNvPr id="10" name="Rounded Rectangle 9"/>
          <p:cNvSpPr/>
          <p:nvPr/>
        </p:nvSpPr>
        <p:spPr>
          <a:xfrm>
            <a:off x="1170433" y="4042658"/>
            <a:ext cx="3093096" cy="19314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c) Al </a:t>
            </a:r>
            <a:r>
              <a:rPr lang="en-GB" sz="2800" b="1" dirty="0" err="1">
                <a:solidFill>
                  <a:schemeClr val="tx1"/>
                </a:solidFill>
                <a:latin typeface="OpenDyslexic" panose="00000500000000000000" pitchFamily="50" charset="0"/>
                <a:ea typeface="MS Mincho" panose="02020609040205080304" pitchFamily="49" charset="-128"/>
              </a:rPr>
              <a:t>Mukhalafat</a:t>
            </a:r>
            <a:endParaRPr lang="en-GB" sz="2800" b="1" dirty="0">
              <a:solidFill>
                <a:schemeClr val="tx1"/>
              </a:solidFill>
              <a:latin typeface="OpenDyslexic" panose="00000500000000000000" pitchFamily="50" charset="0"/>
            </a:endParaRPr>
          </a:p>
        </p:txBody>
      </p:sp>
      <p:sp>
        <p:nvSpPr>
          <p:cNvPr id="11" name="Rounded Rectangle 10"/>
          <p:cNvSpPr/>
          <p:nvPr/>
        </p:nvSpPr>
        <p:spPr>
          <a:xfrm>
            <a:off x="5021706" y="1719072"/>
            <a:ext cx="2976245" cy="19450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Al </a:t>
            </a:r>
            <a:r>
              <a:rPr lang="en-GB" sz="2800" b="1" dirty="0" err="1">
                <a:solidFill>
                  <a:schemeClr val="tx1"/>
                </a:solidFill>
                <a:latin typeface="OpenDyslexic" panose="00000500000000000000" pitchFamily="50" charset="0"/>
                <a:ea typeface="MS Mincho" panose="02020609040205080304" pitchFamily="49" charset="-128"/>
              </a:rPr>
              <a:t>Jynayaat</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27544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ppt_x"/>
                                          </p:val>
                                        </p:tav>
                                      </p:tavLst>
                                    </p:anim>
                                    <p:anim calcmode="lin" valueType="num">
                                      <p:cBhvr additive="base">
                                        <p:cTn id="15" dur="500"/>
                                        <p:tgtEl>
                                          <p:spTgt spid="11"/>
                                        </p:tgtEl>
                                        <p:attrNameLst>
                                          <p:attrName>ppt_y</p:attrName>
                                        </p:attrNameLst>
                                      </p:cBhvr>
                                      <p:tavLst>
                                        <p:tav tm="0">
                                          <p:val>
                                            <p:strVal val="ppt_y"/>
                                          </p:val>
                                        </p:tav>
                                        <p:tav tm="100000">
                                          <p:val>
                                            <p:strVal val="1+ppt_h/2"/>
                                          </p:val>
                                        </p:tav>
                                      </p:tavLst>
                                    </p:anim>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8963" y="1678146"/>
            <a:ext cx="2694432" cy="2909475"/>
          </a:xfrm>
          <a:solidFill>
            <a:srgbClr val="FFC000"/>
          </a:solidFill>
        </p:spPr>
        <p:txBody>
          <a:bodyPr>
            <a:noAutofit/>
          </a:bodyPr>
          <a:lstStyle/>
          <a:p>
            <a:pPr marL="0" indent="0" algn="ctr">
              <a:buNone/>
            </a:pPr>
            <a:r>
              <a:rPr lang="en-GB" sz="1800" b="1" u="sng" dirty="0" smtClean="0">
                <a:latin typeface="OpenDyslexic"/>
              </a:rPr>
              <a:t>Unforgivable crimes </a:t>
            </a:r>
            <a:r>
              <a:rPr lang="en-GB" sz="1800" b="1" dirty="0" smtClean="0">
                <a:latin typeface="OpenDyslexic"/>
              </a:rPr>
              <a:t>(</a:t>
            </a:r>
            <a:r>
              <a:rPr lang="en-GB" sz="1800" b="1" u="sng" dirty="0" err="1" smtClean="0">
                <a:latin typeface="OpenDyslexic"/>
              </a:rPr>
              <a:t>Hadud</a:t>
            </a:r>
            <a:r>
              <a:rPr lang="en-GB" sz="1800" b="1" u="sng" dirty="0" smtClean="0">
                <a:latin typeface="OpenDyslexic"/>
              </a:rPr>
              <a:t>)</a:t>
            </a:r>
            <a:r>
              <a:rPr lang="en-GB" sz="1800" b="1" dirty="0" smtClean="0">
                <a:latin typeface="OpenDyslexic"/>
              </a:rPr>
              <a:t>: crimes such as adultery, theft, drinking alcohol  or taking drugs, rebellion against the state, prohibited in </a:t>
            </a:r>
            <a:r>
              <a:rPr lang="en-GB" sz="1800" b="1" dirty="0" err="1" smtClean="0">
                <a:latin typeface="OpenDyslexic"/>
              </a:rPr>
              <a:t>Qu’ran</a:t>
            </a:r>
            <a:endParaRPr lang="en-GB" sz="1800" b="1" dirty="0">
              <a:latin typeface="OpenDyslexic"/>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8859"/>
            <a:ext cx="1858963"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8304" y="1678146"/>
            <a:ext cx="4169664" cy="2031325"/>
          </a:xfrm>
          <a:prstGeom prst="rect">
            <a:avLst/>
          </a:prstGeom>
          <a:solidFill>
            <a:srgbClr val="92D050"/>
          </a:solidFill>
        </p:spPr>
        <p:txBody>
          <a:bodyPr wrap="square" rtlCol="0">
            <a:spAutoFit/>
          </a:bodyPr>
          <a:lstStyle/>
          <a:p>
            <a:r>
              <a:rPr lang="en-GB" b="1" u="sng" dirty="0" smtClean="0">
                <a:latin typeface="OpenDyslexic"/>
              </a:rPr>
              <a:t>Forgivable crimes (Al </a:t>
            </a:r>
            <a:r>
              <a:rPr lang="en-GB" b="1" u="sng" dirty="0" err="1" smtClean="0">
                <a:latin typeface="OpenDyslexic"/>
              </a:rPr>
              <a:t>Jynayaat</a:t>
            </a:r>
            <a:r>
              <a:rPr lang="en-GB" b="1" u="sng" dirty="0" smtClean="0">
                <a:latin typeface="OpenDyslexic"/>
              </a:rPr>
              <a:t>)</a:t>
            </a:r>
            <a:r>
              <a:rPr lang="en-GB" b="1" dirty="0" smtClean="0">
                <a:latin typeface="OpenDyslexic"/>
              </a:rPr>
              <a:t> crimes against the crimes of the individual such as bodily harm and murder for which the victim or their family can gain credit by showing mercy </a:t>
            </a:r>
            <a:endParaRPr lang="en-GB" b="1" dirty="0">
              <a:latin typeface="OpenDyslexic"/>
            </a:endParaRPr>
          </a:p>
        </p:txBody>
      </p:sp>
      <p:sp>
        <p:nvSpPr>
          <p:cNvPr id="6" name="TextBox 5"/>
          <p:cNvSpPr txBox="1"/>
          <p:nvPr/>
        </p:nvSpPr>
        <p:spPr>
          <a:xfrm>
            <a:off x="707136" y="4715311"/>
            <a:ext cx="4169664" cy="1477328"/>
          </a:xfrm>
          <a:prstGeom prst="rect">
            <a:avLst/>
          </a:prstGeom>
          <a:solidFill>
            <a:srgbClr val="FFFF00"/>
          </a:solidFill>
        </p:spPr>
        <p:txBody>
          <a:bodyPr wrap="square" rtlCol="0">
            <a:spAutoFit/>
          </a:bodyPr>
          <a:lstStyle/>
          <a:p>
            <a:r>
              <a:rPr lang="en-GB" b="1" u="sng" dirty="0" smtClean="0">
                <a:latin typeface="OpenDyslexic"/>
              </a:rPr>
              <a:t>Crimes against state law (Al </a:t>
            </a:r>
            <a:r>
              <a:rPr lang="en-GB" b="1" u="sng" dirty="0" err="1" smtClean="0">
                <a:latin typeface="OpenDyslexic"/>
              </a:rPr>
              <a:t>Mukhalafat</a:t>
            </a:r>
            <a:r>
              <a:rPr lang="en-GB" b="1" u="sng" dirty="0" smtClean="0">
                <a:latin typeface="OpenDyslexic"/>
              </a:rPr>
              <a:t>)</a:t>
            </a:r>
            <a:r>
              <a:rPr lang="en-GB" b="1" dirty="0" smtClean="0">
                <a:latin typeface="OpenDyslexic"/>
              </a:rPr>
              <a:t> crimes against a law of the state (rather than the </a:t>
            </a:r>
            <a:r>
              <a:rPr lang="en-GB" b="1" dirty="0" err="1" smtClean="0">
                <a:latin typeface="OpenDyslexic"/>
              </a:rPr>
              <a:t>Qu’ran</a:t>
            </a:r>
            <a:r>
              <a:rPr lang="en-GB" b="1" dirty="0" smtClean="0">
                <a:latin typeface="OpenDyslexic"/>
              </a:rPr>
              <a:t>) such as parking offences and speeding </a:t>
            </a:r>
            <a:endParaRPr lang="en-GB" b="1" dirty="0">
              <a:latin typeface="OpenDyslexic"/>
            </a:endParaRPr>
          </a:p>
        </p:txBody>
      </p:sp>
      <p:sp>
        <p:nvSpPr>
          <p:cNvPr id="7" name="Content Placeholder 2"/>
          <p:cNvSpPr txBox="1">
            <a:spLocks/>
          </p:cNvSpPr>
          <p:nvPr/>
        </p:nvSpPr>
        <p:spPr>
          <a:xfrm>
            <a:off x="4986211" y="3826715"/>
            <a:ext cx="2694432" cy="2909475"/>
          </a:xfrm>
          <a:prstGeom prst="rect">
            <a:avLst/>
          </a:prstGeom>
          <a:solidFill>
            <a:schemeClr val="accent4">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dirty="0" smtClean="0">
                <a:latin typeface="OpenDyslexic"/>
              </a:rPr>
              <a:t>Community crimes (</a:t>
            </a:r>
            <a:r>
              <a:rPr lang="en-GB" sz="1800" b="1" u="sng" dirty="0" smtClean="0">
                <a:latin typeface="OpenDyslexic"/>
              </a:rPr>
              <a:t>Al-</a:t>
            </a:r>
            <a:r>
              <a:rPr lang="en-GB" sz="1800" b="1" u="sng" dirty="0" err="1" smtClean="0">
                <a:latin typeface="OpenDyslexic"/>
              </a:rPr>
              <a:t>Ta’azir</a:t>
            </a:r>
            <a:r>
              <a:rPr lang="en-GB" sz="1800" b="1" u="sng" dirty="0" smtClean="0">
                <a:latin typeface="OpenDyslexic"/>
              </a:rPr>
              <a:t>)</a:t>
            </a:r>
            <a:r>
              <a:rPr lang="en-GB" sz="1800" b="1" dirty="0" smtClean="0">
                <a:latin typeface="OpenDyslexic"/>
              </a:rPr>
              <a:t>: crimes that affect the community such as fraud and anti-social behaviour</a:t>
            </a:r>
            <a:endParaRPr lang="en-GB" sz="1800" b="1" dirty="0">
              <a:latin typeface="OpenDyslexic"/>
            </a:endParaRPr>
          </a:p>
        </p:txBody>
      </p:sp>
      <p:sp>
        <p:nvSpPr>
          <p:cNvPr id="5" name="Title 4"/>
          <p:cNvSpPr>
            <a:spLocks noGrp="1"/>
          </p:cNvSpPr>
          <p:nvPr>
            <p:ph type="title"/>
          </p:nvPr>
        </p:nvSpPr>
        <p:spPr/>
        <p:txBody>
          <a:bodyPr/>
          <a:lstStyle/>
          <a:p>
            <a:endParaRPr lang="en-GB"/>
          </a:p>
        </p:txBody>
      </p:sp>
      <p:sp>
        <p:nvSpPr>
          <p:cNvPr id="9" name="Title 1"/>
          <p:cNvSpPr txBox="1">
            <a:spLocks/>
          </p:cNvSpPr>
          <p:nvPr/>
        </p:nvSpPr>
        <p:spPr bwMode="auto">
          <a:xfrm>
            <a:off x="35496" y="1"/>
            <a:ext cx="8928992" cy="15504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b="1" smtClean="0">
                <a:latin typeface="OpenDyslexic"/>
              </a:rPr>
              <a:t>Shari’ah law: Four categories of crime </a:t>
            </a:r>
            <a:br>
              <a:rPr lang="en-GB" sz="3200" b="1" smtClean="0">
                <a:latin typeface="OpenDyslexic"/>
              </a:rPr>
            </a:br>
            <a:r>
              <a:rPr lang="en-GB" b="1" smtClean="0">
                <a:latin typeface="OpenDyslexic"/>
              </a:rPr>
              <a:t>HAAJ</a:t>
            </a:r>
            <a:endParaRPr lang="en-GB" b="1" dirty="0">
              <a:latin typeface="OpenDyslexic"/>
            </a:endParaRPr>
          </a:p>
        </p:txBody>
      </p:sp>
    </p:spTree>
    <p:extLst>
      <p:ext uri="{BB962C8B-B14F-4D97-AF65-F5344CB8AC3E}">
        <p14:creationId xmlns:p14="http://schemas.microsoft.com/office/powerpoint/2010/main" val="351228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latin typeface="Comic Sans MS" panose="030F0702030302020204" pitchFamily="66" charset="0"/>
                <a:hlinkClick r:id="rId2"/>
              </a:rPr>
              <a:t>What is </a:t>
            </a:r>
            <a:r>
              <a:rPr lang="en-GB" b="1" dirty="0" err="1" smtClean="0">
                <a:latin typeface="Comic Sans MS" panose="030F0702030302020204" pitchFamily="66" charset="0"/>
                <a:hlinkClick r:id="rId2"/>
              </a:rPr>
              <a:t>Shari’ah</a:t>
            </a:r>
            <a:r>
              <a:rPr lang="en-GB" b="1" dirty="0" smtClean="0">
                <a:latin typeface="Comic Sans MS" panose="030F0702030302020204" pitchFamily="66" charset="0"/>
                <a:hlinkClick r:id="rId2"/>
              </a:rPr>
              <a:t> law?</a:t>
            </a:r>
            <a:endParaRPr lang="en-GB" b="1" dirty="0">
              <a:latin typeface="Comic Sans MS" panose="030F0702030302020204" pitchFamily="66" charset="0"/>
            </a:endParaRPr>
          </a:p>
        </p:txBody>
      </p:sp>
      <p:sp>
        <p:nvSpPr>
          <p:cNvPr id="3" name="Content Placeholder 2"/>
          <p:cNvSpPr>
            <a:spLocks noGrp="1"/>
          </p:cNvSpPr>
          <p:nvPr>
            <p:ph idx="1"/>
          </p:nvPr>
        </p:nvSpPr>
        <p:spPr>
          <a:solidFill>
            <a:srgbClr val="FFFF00"/>
          </a:solidFill>
        </p:spPr>
        <p:txBody>
          <a:bodyPr/>
          <a:lstStyle/>
          <a:p>
            <a:r>
              <a:rPr lang="en-GB" dirty="0" smtClean="0">
                <a:latin typeface="Comic Sans MS" panose="030F0702030302020204" pitchFamily="66" charset="0"/>
              </a:rPr>
              <a:t>Islamic Law based on the </a:t>
            </a:r>
            <a:r>
              <a:rPr lang="en-GB" dirty="0" err="1" smtClean="0">
                <a:latin typeface="Comic Sans MS" panose="030F0702030302020204" pitchFamily="66" charset="0"/>
              </a:rPr>
              <a:t>Qu’ran</a:t>
            </a:r>
            <a:r>
              <a:rPr lang="en-GB" dirty="0" smtClean="0">
                <a:latin typeface="Comic Sans MS" panose="030F0702030302020204" pitchFamily="66" charset="0"/>
              </a:rPr>
              <a:t>, Hadith and Sunnah </a:t>
            </a:r>
          </a:p>
          <a:p>
            <a:endParaRPr lang="en-GB" dirty="0">
              <a:latin typeface="Comic Sans MS" panose="030F0702030302020204" pitchFamily="66" charset="0"/>
            </a:endParaRPr>
          </a:p>
          <a:p>
            <a:r>
              <a:rPr lang="en-GB" dirty="0" smtClean="0">
                <a:latin typeface="Comic Sans MS" panose="030F0702030302020204" pitchFamily="66" charset="0"/>
              </a:rPr>
              <a:t>What is </a:t>
            </a:r>
            <a:r>
              <a:rPr lang="en-GB" dirty="0" err="1" smtClean="0">
                <a:latin typeface="Comic Sans MS" panose="030F0702030302020204" pitchFamily="66" charset="0"/>
              </a:rPr>
              <a:t>Shari’ah</a:t>
            </a:r>
            <a:r>
              <a:rPr lang="en-GB" dirty="0" smtClean="0">
                <a:latin typeface="Comic Sans MS" panose="030F0702030302020204" pitchFamily="66" charset="0"/>
              </a:rPr>
              <a:t> law?</a:t>
            </a:r>
          </a:p>
          <a:p>
            <a:r>
              <a:rPr lang="en-GB" dirty="0" smtClean="0">
                <a:latin typeface="Comic Sans MS" panose="030F0702030302020204" pitchFamily="66" charset="0"/>
              </a:rPr>
              <a:t>What are the concerns about </a:t>
            </a:r>
            <a:r>
              <a:rPr lang="en-GB" dirty="0" err="1">
                <a:latin typeface="Comic Sans MS" panose="030F0702030302020204" pitchFamily="66" charset="0"/>
              </a:rPr>
              <a:t>Shari’ah</a:t>
            </a:r>
            <a:r>
              <a:rPr lang="en-GB" dirty="0">
                <a:latin typeface="Comic Sans MS" panose="030F0702030302020204" pitchFamily="66" charset="0"/>
              </a:rPr>
              <a:t> law?</a:t>
            </a:r>
          </a:p>
          <a:p>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6" y="1608311"/>
            <a:ext cx="808067" cy="90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74" y="3191081"/>
            <a:ext cx="684476" cy="86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7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of these is NOT a crime against the person?</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36321" y="1865376"/>
            <a:ext cx="3227208" cy="17987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 a) </a:t>
            </a:r>
            <a:r>
              <a:rPr lang="en-GB" sz="3200" b="1" dirty="0" smtClean="0">
                <a:solidFill>
                  <a:schemeClr val="tx1"/>
                </a:solidFill>
                <a:latin typeface="OpenDyslexic" panose="00000500000000000000" pitchFamily="50" charset="0"/>
                <a:ea typeface="MS Mincho" panose="02020609040205080304" pitchFamily="49" charset="-128"/>
              </a:rPr>
              <a:t>Murder</a:t>
            </a:r>
            <a:endParaRPr lang="en-GB" sz="3200" b="1" dirty="0">
              <a:solidFill>
                <a:schemeClr val="tx1"/>
              </a:solidFill>
              <a:latin typeface="OpenDyslexic" panose="00000500000000000000" pitchFamily="50" charset="0"/>
            </a:endParaRPr>
          </a:p>
        </p:txBody>
      </p:sp>
      <p:sp>
        <p:nvSpPr>
          <p:cNvPr id="9" name="Rounded Rectangle 8"/>
          <p:cNvSpPr/>
          <p:nvPr/>
        </p:nvSpPr>
        <p:spPr>
          <a:xfrm>
            <a:off x="5021706" y="4042657"/>
            <a:ext cx="3183115" cy="17241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d) </a:t>
            </a:r>
            <a:r>
              <a:rPr lang="en-GB" sz="3200" b="1" dirty="0" smtClean="0">
                <a:solidFill>
                  <a:schemeClr val="tx1"/>
                </a:solidFill>
                <a:latin typeface="OpenDyslexic" panose="00000500000000000000" pitchFamily="50" charset="0"/>
                <a:ea typeface="MS Mincho" panose="02020609040205080304" pitchFamily="49" charset="-128"/>
              </a:rPr>
              <a:t>Grievous bodily harm</a:t>
            </a:r>
            <a:endParaRPr lang="en-GB" sz="3200" b="1" dirty="0">
              <a:solidFill>
                <a:schemeClr val="tx1"/>
              </a:solidFill>
              <a:latin typeface="OpenDyslexic" panose="00000500000000000000" pitchFamily="50" charset="0"/>
            </a:endParaRPr>
          </a:p>
        </p:txBody>
      </p:sp>
      <p:sp>
        <p:nvSpPr>
          <p:cNvPr id="10" name="Rounded Rectangle 9"/>
          <p:cNvSpPr/>
          <p:nvPr/>
        </p:nvSpPr>
        <p:spPr>
          <a:xfrm>
            <a:off x="1036321" y="4042658"/>
            <a:ext cx="3227207" cy="17241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c) </a:t>
            </a:r>
            <a:r>
              <a:rPr lang="en-GB" sz="3200" b="1" dirty="0" smtClean="0">
                <a:solidFill>
                  <a:schemeClr val="tx1"/>
                </a:solidFill>
                <a:latin typeface="OpenDyslexic" panose="00000500000000000000" pitchFamily="50" charset="0"/>
                <a:ea typeface="MS Mincho" panose="02020609040205080304" pitchFamily="49" charset="-128"/>
              </a:rPr>
              <a:t>Actual bodily harm</a:t>
            </a:r>
            <a:endParaRPr lang="en-GB" sz="3200" b="1" dirty="0">
              <a:solidFill>
                <a:schemeClr val="tx1"/>
              </a:solidFill>
              <a:latin typeface="OpenDyslexic" panose="00000500000000000000" pitchFamily="50" charset="0"/>
            </a:endParaRPr>
          </a:p>
        </p:txBody>
      </p:sp>
      <p:sp>
        <p:nvSpPr>
          <p:cNvPr id="11" name="Rounded Rectangle 10"/>
          <p:cNvSpPr/>
          <p:nvPr/>
        </p:nvSpPr>
        <p:spPr>
          <a:xfrm>
            <a:off x="5021706" y="1865376"/>
            <a:ext cx="3293237" cy="17987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600" b="1" dirty="0">
                <a:solidFill>
                  <a:schemeClr val="tx1"/>
                </a:solidFill>
                <a:latin typeface="OpenDyslexic" panose="00000500000000000000" pitchFamily="50" charset="0"/>
                <a:ea typeface="MS Mincho" panose="02020609040205080304" pitchFamily="49" charset="-128"/>
              </a:rPr>
              <a:t>b) </a:t>
            </a:r>
            <a:r>
              <a:rPr lang="en-GB" sz="3600" b="1" dirty="0" smtClean="0">
                <a:solidFill>
                  <a:schemeClr val="tx1"/>
                </a:solidFill>
                <a:latin typeface="OpenDyslexic" panose="00000500000000000000" pitchFamily="50" charset="0"/>
                <a:ea typeface="MS Mincho" panose="02020609040205080304" pitchFamily="49" charset="-128"/>
              </a:rPr>
              <a:t>Arson</a:t>
            </a:r>
            <a:endParaRPr lang="en-GB" sz="36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836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of these is NOT a cause of crime?</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097281" y="1816608"/>
            <a:ext cx="3166248" cy="1847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 a) </a:t>
            </a:r>
            <a:r>
              <a:rPr lang="en-GB" sz="3200" b="1" dirty="0" smtClean="0">
                <a:solidFill>
                  <a:schemeClr val="tx1"/>
                </a:solidFill>
                <a:latin typeface="OpenDyslexic" panose="00000500000000000000" pitchFamily="50" charset="0"/>
              </a:rPr>
              <a:t>Poverty</a:t>
            </a:r>
            <a:endParaRPr lang="en-GB" sz="3200" b="1" dirty="0">
              <a:solidFill>
                <a:schemeClr val="tx1"/>
              </a:solidFill>
              <a:latin typeface="OpenDyslexic" panose="00000500000000000000" pitchFamily="50" charset="0"/>
            </a:endParaRPr>
          </a:p>
        </p:txBody>
      </p:sp>
      <p:sp>
        <p:nvSpPr>
          <p:cNvPr id="9" name="Rounded Rectangle 8"/>
          <p:cNvSpPr/>
          <p:nvPr/>
        </p:nvSpPr>
        <p:spPr>
          <a:xfrm>
            <a:off x="5021706" y="4042657"/>
            <a:ext cx="3183115" cy="1797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t>
            </a:r>
            <a:r>
              <a:rPr lang="en-GB" sz="2800" b="1" dirty="0" smtClean="0">
                <a:solidFill>
                  <a:schemeClr val="tx1"/>
                </a:solidFill>
                <a:latin typeface="OpenDyslexic" panose="00000500000000000000" pitchFamily="50" charset="0"/>
                <a:ea typeface="MS Mincho" panose="02020609040205080304" pitchFamily="49" charset="-128"/>
              </a:rPr>
              <a:t>Emotional reasons</a:t>
            </a:r>
            <a:endParaRPr lang="en-GB" sz="2800" b="1" dirty="0">
              <a:solidFill>
                <a:schemeClr val="tx1"/>
              </a:solidFill>
              <a:latin typeface="OpenDyslexic" panose="00000500000000000000" pitchFamily="50" charset="0"/>
            </a:endParaRPr>
          </a:p>
        </p:txBody>
      </p:sp>
      <p:sp>
        <p:nvSpPr>
          <p:cNvPr id="10" name="Rounded Rectangle 9"/>
          <p:cNvSpPr/>
          <p:nvPr/>
        </p:nvSpPr>
        <p:spPr>
          <a:xfrm>
            <a:off x="1097281" y="4042658"/>
            <a:ext cx="3166247" cy="17973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c) </a:t>
            </a:r>
            <a:r>
              <a:rPr lang="en-GB" sz="2800" b="1" dirty="0" smtClean="0">
                <a:solidFill>
                  <a:schemeClr val="tx1"/>
                </a:solidFill>
                <a:latin typeface="OpenDyslexic" panose="00000500000000000000" pitchFamily="50" charset="0"/>
              </a:rPr>
              <a:t>Addiction</a:t>
            </a:r>
            <a:endParaRPr lang="en-GB" sz="2800" b="1" dirty="0">
              <a:solidFill>
                <a:schemeClr val="tx1"/>
              </a:solidFill>
              <a:latin typeface="OpenDyslexic" panose="00000500000000000000" pitchFamily="50" charset="0"/>
            </a:endParaRPr>
          </a:p>
        </p:txBody>
      </p:sp>
      <p:sp>
        <p:nvSpPr>
          <p:cNvPr id="11" name="Rounded Rectangle 10"/>
          <p:cNvSpPr/>
          <p:nvPr/>
        </p:nvSpPr>
        <p:spPr>
          <a:xfrm>
            <a:off x="5021707" y="1816608"/>
            <a:ext cx="3183114" cy="1847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t>
            </a:r>
            <a:r>
              <a:rPr lang="en-GB" sz="2800" b="1" dirty="0" smtClean="0">
                <a:solidFill>
                  <a:schemeClr val="tx1"/>
                </a:solidFill>
                <a:latin typeface="OpenDyslexic" panose="00000500000000000000" pitchFamily="50" charset="0"/>
              </a:rPr>
              <a:t>Upbringing</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34679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What of these is NOT an environmental reason for crime? </a:t>
            </a:r>
            <a:r>
              <a:rPr lang="en-GB" sz="2400" b="1" dirty="0" smtClean="0">
                <a:latin typeface="OpenDyslexic" panose="00000500000000000000" pitchFamily="50" charset="0"/>
                <a:ea typeface="MS Mincho" panose="02020609040205080304" pitchFamily="49" charset="-128"/>
              </a:rPr>
              <a:t>(1 </a:t>
            </a:r>
            <a:r>
              <a:rPr lang="en-GB" sz="2400" b="1" dirty="0">
                <a:latin typeface="OpenDyslexic" panose="00000500000000000000" pitchFamily="50" charset="0"/>
                <a:ea typeface="MS Mincho" panose="02020609040205080304" pitchFamily="49" charset="-128"/>
              </a:rPr>
              <a:t>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86613" y="1780032"/>
            <a:ext cx="4076916" cy="18841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600" b="1" dirty="0">
                <a:solidFill>
                  <a:schemeClr val="tx1"/>
                </a:solidFill>
                <a:latin typeface="OpenDyslexic" panose="00000500000000000000" pitchFamily="50" charset="0"/>
                <a:ea typeface="MS Mincho" panose="02020609040205080304" pitchFamily="49" charset="-128"/>
              </a:rPr>
              <a:t> a) </a:t>
            </a:r>
            <a:r>
              <a:rPr lang="en-GB" sz="3600" b="1" dirty="0" smtClean="0">
                <a:solidFill>
                  <a:schemeClr val="tx1"/>
                </a:solidFill>
                <a:latin typeface="OpenDyslexic" panose="00000500000000000000" pitchFamily="50" charset="0"/>
                <a:ea typeface="MS Mincho" panose="02020609040205080304" pitchFamily="49" charset="-128"/>
              </a:rPr>
              <a:t>Where a person lives</a:t>
            </a:r>
            <a:endParaRPr lang="en-GB" sz="3600" b="1" dirty="0">
              <a:solidFill>
                <a:schemeClr val="tx1"/>
              </a:solidFill>
              <a:latin typeface="OpenDyslexic" panose="00000500000000000000" pitchFamily="50" charset="0"/>
            </a:endParaRPr>
          </a:p>
        </p:txBody>
      </p:sp>
      <p:sp>
        <p:nvSpPr>
          <p:cNvPr id="9" name="Rounded Rectangle 8"/>
          <p:cNvSpPr/>
          <p:nvPr/>
        </p:nvSpPr>
        <p:spPr>
          <a:xfrm>
            <a:off x="4931027" y="4042656"/>
            <a:ext cx="4122294" cy="1907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d) </a:t>
            </a:r>
            <a:r>
              <a:rPr lang="en-GB" sz="3200" b="1" dirty="0" smtClean="0">
                <a:solidFill>
                  <a:schemeClr val="tx1"/>
                </a:solidFill>
                <a:latin typeface="OpenDyslexic" panose="00000500000000000000" pitchFamily="50" charset="0"/>
                <a:ea typeface="MS Mincho" panose="02020609040205080304" pitchFamily="49" charset="-128"/>
              </a:rPr>
              <a:t>A person’s home background</a:t>
            </a:r>
            <a:endParaRPr lang="en-GB" sz="3200" b="1" dirty="0">
              <a:solidFill>
                <a:schemeClr val="tx1"/>
              </a:solidFill>
              <a:latin typeface="OpenDyslexic" panose="00000500000000000000" pitchFamily="50" charset="0"/>
            </a:endParaRPr>
          </a:p>
        </p:txBody>
      </p:sp>
      <p:sp>
        <p:nvSpPr>
          <p:cNvPr id="10" name="Rounded Rectangle 9"/>
          <p:cNvSpPr/>
          <p:nvPr/>
        </p:nvSpPr>
        <p:spPr>
          <a:xfrm>
            <a:off x="292609" y="4042658"/>
            <a:ext cx="3970920" cy="1821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c) </a:t>
            </a:r>
            <a:r>
              <a:rPr lang="en-GB" sz="3200" b="1" dirty="0" smtClean="0">
                <a:solidFill>
                  <a:schemeClr val="tx1"/>
                </a:solidFill>
                <a:latin typeface="OpenDyslexic" panose="00000500000000000000" pitchFamily="50" charset="0"/>
                <a:ea typeface="MS Mincho" panose="02020609040205080304" pitchFamily="49" charset="-128"/>
              </a:rPr>
              <a:t>The people they associate with</a:t>
            </a:r>
            <a:endParaRPr lang="en-GB" sz="3200" b="1" dirty="0">
              <a:solidFill>
                <a:schemeClr val="tx1"/>
              </a:solidFill>
              <a:latin typeface="OpenDyslexic" panose="00000500000000000000" pitchFamily="50" charset="0"/>
            </a:endParaRPr>
          </a:p>
        </p:txBody>
      </p:sp>
      <p:sp>
        <p:nvSpPr>
          <p:cNvPr id="11" name="Rounded Rectangle 10"/>
          <p:cNvSpPr/>
          <p:nvPr/>
        </p:nvSpPr>
        <p:spPr>
          <a:xfrm>
            <a:off x="5021706" y="1780032"/>
            <a:ext cx="3973004" cy="18841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t>
            </a:r>
            <a:r>
              <a:rPr lang="en-GB" sz="2800" b="1" dirty="0" smtClean="0">
                <a:solidFill>
                  <a:schemeClr val="tx1"/>
                </a:solidFill>
                <a:latin typeface="OpenDyslexic" panose="00000500000000000000" pitchFamily="50" charset="0"/>
                <a:ea typeface="MS Mincho" panose="02020609040205080304" pitchFamily="49" charset="-128"/>
              </a:rPr>
              <a:t>Living in poverty and deprivation</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28688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of these would be considered a psychological reason for a crime? </a:t>
            </a:r>
            <a:r>
              <a:rPr lang="en-GB" sz="2400" b="1" dirty="0" smtClean="0">
                <a:latin typeface="OpenDyslexic" panose="00000500000000000000" pitchFamily="50" charset="0"/>
                <a:ea typeface="MS Mincho" panose="02020609040205080304" pitchFamily="49" charset="-128"/>
              </a:rPr>
              <a:t>(1 </a:t>
            </a:r>
            <a:r>
              <a:rPr lang="en-GB" sz="2400" b="1" dirty="0">
                <a:latin typeface="OpenDyslexic" panose="00000500000000000000" pitchFamily="50" charset="0"/>
                <a:ea typeface="MS Mincho" panose="02020609040205080304" pitchFamily="49" charset="-128"/>
              </a:rPr>
              <a:t>mark</a:t>
            </a:r>
            <a:r>
              <a:rPr lang="en-GB" sz="2400" dirty="0" smtClean="0">
                <a:solidFill>
                  <a:schemeClr val="tx2"/>
                </a:solidFill>
                <a:latin typeface="OpenDyslexic" panose="00000500000000000000" pitchFamily="50" charset="0"/>
                <a:ea typeface="MS Mincho" panose="02020609040205080304" pitchFamily="49" charset="-128"/>
              </a:rPr>
              <a:t>)</a:t>
            </a:r>
            <a:endParaRPr lang="en-GB" sz="2400" dirty="0">
              <a:solidFill>
                <a:schemeClr val="tx2"/>
              </a:solidFill>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609601" y="1816608"/>
            <a:ext cx="3653928" cy="1847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 a) </a:t>
            </a:r>
            <a:r>
              <a:rPr lang="en-GB" sz="2800" b="1" dirty="0" smtClean="0">
                <a:solidFill>
                  <a:schemeClr val="tx1"/>
                </a:solidFill>
                <a:latin typeface="OpenDyslexic" panose="00000500000000000000" pitchFamily="50" charset="0"/>
                <a:ea typeface="MS Mincho" panose="02020609040205080304" pitchFamily="49" charset="-128"/>
              </a:rPr>
              <a:t>Greed, aggression and jealousy</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3673802" cy="1907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d) </a:t>
            </a:r>
            <a:r>
              <a:rPr lang="en-GB" sz="2400" b="1" dirty="0" smtClean="0">
                <a:solidFill>
                  <a:schemeClr val="tx1"/>
                </a:solidFill>
                <a:latin typeface="OpenDyslexic" panose="00000500000000000000" pitchFamily="50" charset="0"/>
                <a:ea typeface="MS Mincho" panose="02020609040205080304" pitchFamily="49" charset="-128"/>
              </a:rPr>
              <a:t>Unpaid bills, no job and a lack of material possessions</a:t>
            </a:r>
            <a:endParaRPr lang="en-GB" sz="2400" b="1" dirty="0">
              <a:solidFill>
                <a:schemeClr val="tx1"/>
              </a:solidFill>
              <a:latin typeface="OpenDyslexic" panose="00000500000000000000" pitchFamily="50" charset="0"/>
            </a:endParaRPr>
          </a:p>
        </p:txBody>
      </p:sp>
      <p:sp>
        <p:nvSpPr>
          <p:cNvPr id="10" name="Rounded Rectangle 9"/>
          <p:cNvSpPr/>
          <p:nvPr/>
        </p:nvSpPr>
        <p:spPr>
          <a:xfrm>
            <a:off x="609601" y="4042658"/>
            <a:ext cx="3653927" cy="19070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c) </a:t>
            </a:r>
            <a:r>
              <a:rPr lang="en-GB" sz="3200" b="1" dirty="0" smtClean="0">
                <a:solidFill>
                  <a:schemeClr val="tx1"/>
                </a:solidFill>
                <a:latin typeface="OpenDyslexic" panose="00000500000000000000" pitchFamily="50" charset="0"/>
                <a:ea typeface="MS Mincho" panose="02020609040205080304" pitchFamily="49" charset="-128"/>
              </a:rPr>
              <a:t>Addiction, money and lifestyle</a:t>
            </a:r>
            <a:endParaRPr lang="en-GB" sz="3200" b="1" dirty="0">
              <a:solidFill>
                <a:schemeClr val="tx1"/>
              </a:solidFill>
              <a:latin typeface="OpenDyslexic" panose="00000500000000000000" pitchFamily="50" charset="0"/>
            </a:endParaRPr>
          </a:p>
        </p:txBody>
      </p:sp>
      <p:sp>
        <p:nvSpPr>
          <p:cNvPr id="11" name="Rounded Rectangle 10"/>
          <p:cNvSpPr/>
          <p:nvPr/>
        </p:nvSpPr>
        <p:spPr>
          <a:xfrm>
            <a:off x="5021706" y="1816608"/>
            <a:ext cx="3673801" cy="1847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t>
            </a:r>
            <a:r>
              <a:rPr lang="en-GB" sz="2800" b="1" dirty="0" smtClean="0">
                <a:solidFill>
                  <a:schemeClr val="tx1"/>
                </a:solidFill>
                <a:latin typeface="OpenDyslexic" panose="00000500000000000000" pitchFamily="50" charset="0"/>
                <a:ea typeface="MS Mincho" panose="02020609040205080304" pitchFamily="49" charset="-128"/>
              </a:rPr>
              <a:t>To fit in with a gang and to gain a reputation</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15491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Why is it important to know why a person actually committed their crime? </a:t>
            </a:r>
            <a:r>
              <a:rPr lang="en-GB" sz="2400" b="1" dirty="0" smtClean="0">
                <a:latin typeface="OpenDyslexic" panose="00000500000000000000" pitchFamily="50" charset="0"/>
                <a:ea typeface="MS Mincho" panose="02020609040205080304" pitchFamily="49" charset="-128"/>
              </a:rPr>
              <a:t>(1 </a:t>
            </a:r>
            <a:r>
              <a:rPr lang="en-GB" sz="2400" b="1" dirty="0">
                <a:latin typeface="OpenDyslexic" panose="00000500000000000000" pitchFamily="50" charset="0"/>
                <a:ea typeface="MS Mincho" panose="02020609040205080304" pitchFamily="49" charset="-128"/>
              </a:rPr>
              <a:t>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560833" y="1877568"/>
            <a:ext cx="3702696" cy="1786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 a) </a:t>
            </a:r>
            <a:r>
              <a:rPr lang="en-GB" sz="2800" b="1" dirty="0" smtClean="0">
                <a:solidFill>
                  <a:schemeClr val="tx1"/>
                </a:solidFill>
                <a:latin typeface="OpenDyslexic" panose="00000500000000000000" pitchFamily="50" charset="0"/>
                <a:ea typeface="MS Mincho" panose="02020609040205080304" pitchFamily="49" charset="-128"/>
              </a:rPr>
              <a:t>To support the victim</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042657"/>
            <a:ext cx="3673802" cy="17241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d) </a:t>
            </a:r>
            <a:r>
              <a:rPr lang="en-GB" sz="3200" b="1" dirty="0" smtClean="0">
                <a:solidFill>
                  <a:schemeClr val="tx1"/>
                </a:solidFill>
                <a:latin typeface="OpenDyslexic" panose="00000500000000000000" pitchFamily="50" charset="0"/>
                <a:ea typeface="MS Mincho" panose="02020609040205080304" pitchFamily="49" charset="-128"/>
              </a:rPr>
              <a:t>To seek retribution</a:t>
            </a:r>
            <a:endParaRPr lang="en-GB" sz="3200" b="1" dirty="0">
              <a:solidFill>
                <a:schemeClr val="tx1"/>
              </a:solidFill>
              <a:latin typeface="OpenDyslexic" panose="00000500000000000000" pitchFamily="50" charset="0"/>
            </a:endParaRPr>
          </a:p>
        </p:txBody>
      </p:sp>
      <p:sp>
        <p:nvSpPr>
          <p:cNvPr id="10" name="Rounded Rectangle 9"/>
          <p:cNvSpPr/>
          <p:nvPr/>
        </p:nvSpPr>
        <p:spPr>
          <a:xfrm>
            <a:off x="463297" y="4042658"/>
            <a:ext cx="3800232" cy="17241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c) </a:t>
            </a:r>
            <a:r>
              <a:rPr lang="en-GB" sz="2400" b="1" dirty="0" smtClean="0">
                <a:solidFill>
                  <a:schemeClr val="tx1"/>
                </a:solidFill>
                <a:latin typeface="OpenDyslexic" panose="00000500000000000000" pitchFamily="50" charset="0"/>
                <a:ea typeface="MS Mincho" panose="02020609040205080304" pitchFamily="49" charset="-128"/>
              </a:rPr>
              <a:t>To provide an effective punishment and chance of reform</a:t>
            </a:r>
            <a:endParaRPr lang="en-GB" sz="2400" b="1" dirty="0">
              <a:solidFill>
                <a:schemeClr val="tx1"/>
              </a:solidFill>
              <a:latin typeface="OpenDyslexic" panose="00000500000000000000" pitchFamily="50" charset="0"/>
            </a:endParaRPr>
          </a:p>
        </p:txBody>
      </p:sp>
      <p:sp>
        <p:nvSpPr>
          <p:cNvPr id="11" name="Rounded Rectangle 10"/>
          <p:cNvSpPr/>
          <p:nvPr/>
        </p:nvSpPr>
        <p:spPr>
          <a:xfrm>
            <a:off x="5021706" y="1877568"/>
            <a:ext cx="3673801" cy="17865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b) </a:t>
            </a:r>
            <a:r>
              <a:rPr lang="en-GB" sz="2800" b="1" dirty="0" smtClean="0">
                <a:solidFill>
                  <a:schemeClr val="tx1"/>
                </a:solidFill>
                <a:latin typeface="OpenDyslexic" panose="00000500000000000000" pitchFamily="50" charset="0"/>
                <a:ea typeface="MS Mincho" panose="02020609040205080304" pitchFamily="49" charset="-128"/>
              </a:rPr>
              <a:t>As a deterrent to others</a:t>
            </a:r>
            <a:endParaRPr lang="en-GB" sz="28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122331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1106350"/>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If a person committed a crime to gain material possessions what would be considered the reasons? </a:t>
            </a:r>
            <a:r>
              <a:rPr lang="en-GB" sz="2400" b="1" dirty="0" smtClean="0">
                <a:latin typeface="OpenDyslexic" panose="00000500000000000000" pitchFamily="50" charset="0"/>
                <a:ea typeface="MS Mincho" panose="02020609040205080304" pitchFamily="49" charset="-128"/>
              </a:rPr>
              <a:t>(1 </a:t>
            </a:r>
            <a:r>
              <a:rPr lang="en-GB" sz="2400" b="1" dirty="0">
                <a:latin typeface="OpenDyslexic" panose="00000500000000000000" pitchFamily="50" charset="0"/>
                <a:ea typeface="MS Mincho" panose="02020609040205080304" pitchFamily="49" charset="-128"/>
              </a:rPr>
              <a:t>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11778"/>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829057" y="2157218"/>
            <a:ext cx="3434472" cy="18854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 a) </a:t>
            </a:r>
            <a:r>
              <a:rPr lang="en-GB" sz="2800" b="1" dirty="0" smtClean="0">
                <a:solidFill>
                  <a:schemeClr val="tx1"/>
                </a:solidFill>
                <a:latin typeface="OpenDyslexic" panose="00000500000000000000" pitchFamily="50" charset="0"/>
                <a:ea typeface="MS Mincho" panose="02020609040205080304" pitchFamily="49" charset="-128"/>
              </a:rPr>
              <a:t>Environmental</a:t>
            </a:r>
            <a:endParaRPr lang="en-GB" sz="2800" b="1" dirty="0">
              <a:solidFill>
                <a:schemeClr val="tx1"/>
              </a:solidFill>
              <a:latin typeface="OpenDyslexic" panose="00000500000000000000" pitchFamily="50" charset="0"/>
            </a:endParaRPr>
          </a:p>
        </p:txBody>
      </p:sp>
      <p:sp>
        <p:nvSpPr>
          <p:cNvPr id="9" name="Rounded Rectangle 8"/>
          <p:cNvSpPr/>
          <p:nvPr/>
        </p:nvSpPr>
        <p:spPr>
          <a:xfrm>
            <a:off x="5021706" y="4201154"/>
            <a:ext cx="3085973" cy="2065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t>
            </a:r>
            <a:r>
              <a:rPr lang="en-GB" sz="2800" b="1" dirty="0" smtClean="0">
                <a:solidFill>
                  <a:schemeClr val="tx1"/>
                </a:solidFill>
                <a:latin typeface="OpenDyslexic" panose="00000500000000000000" pitchFamily="50" charset="0"/>
                <a:ea typeface="MS Mincho" panose="02020609040205080304" pitchFamily="49" charset="-128"/>
              </a:rPr>
              <a:t>Mental</a:t>
            </a:r>
            <a:endParaRPr lang="en-GB" sz="2800" b="1" dirty="0">
              <a:solidFill>
                <a:schemeClr val="tx1"/>
              </a:solidFill>
              <a:latin typeface="OpenDyslexic" panose="00000500000000000000" pitchFamily="50" charset="0"/>
            </a:endParaRPr>
          </a:p>
        </p:txBody>
      </p:sp>
      <p:sp>
        <p:nvSpPr>
          <p:cNvPr id="10" name="Rounded Rectangle 9"/>
          <p:cNvSpPr/>
          <p:nvPr/>
        </p:nvSpPr>
        <p:spPr>
          <a:xfrm>
            <a:off x="829058" y="4201154"/>
            <a:ext cx="3434471" cy="20653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c) </a:t>
            </a:r>
            <a:r>
              <a:rPr lang="en-GB" sz="3200" b="1" dirty="0" smtClean="0">
                <a:solidFill>
                  <a:schemeClr val="tx1"/>
                </a:solidFill>
                <a:latin typeface="OpenDyslexic" panose="00000500000000000000" pitchFamily="50" charset="0"/>
                <a:ea typeface="MS Mincho" panose="02020609040205080304" pitchFamily="49" charset="-128"/>
              </a:rPr>
              <a:t>Social</a:t>
            </a:r>
            <a:endParaRPr lang="en-GB" sz="3200" b="1" dirty="0">
              <a:solidFill>
                <a:schemeClr val="tx1"/>
              </a:solidFill>
              <a:latin typeface="OpenDyslexic" panose="00000500000000000000" pitchFamily="50" charset="0"/>
            </a:endParaRPr>
          </a:p>
        </p:txBody>
      </p:sp>
      <p:sp>
        <p:nvSpPr>
          <p:cNvPr id="11" name="Rounded Rectangle 10"/>
          <p:cNvSpPr/>
          <p:nvPr/>
        </p:nvSpPr>
        <p:spPr>
          <a:xfrm>
            <a:off x="5021706" y="2157218"/>
            <a:ext cx="3085973" cy="1885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b="1" dirty="0">
                <a:solidFill>
                  <a:schemeClr val="tx1"/>
                </a:solidFill>
                <a:latin typeface="OpenDyslexic" panose="00000500000000000000" pitchFamily="50" charset="0"/>
                <a:ea typeface="MS Mincho" panose="02020609040205080304" pitchFamily="49" charset="-128"/>
              </a:rPr>
              <a:t>b) </a:t>
            </a:r>
            <a:r>
              <a:rPr lang="en-GB" sz="3200" b="1" dirty="0" smtClean="0">
                <a:solidFill>
                  <a:schemeClr val="tx1"/>
                </a:solidFill>
                <a:latin typeface="OpenDyslexic" panose="00000500000000000000" pitchFamily="50" charset="0"/>
                <a:ea typeface="MS Mincho" panose="02020609040205080304" pitchFamily="49" charset="-128"/>
              </a:rPr>
              <a:t>Economic</a:t>
            </a:r>
            <a:endParaRPr lang="en-GB" sz="32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375170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a:t>
            </a:r>
            <a:r>
              <a:rPr lang="en-US" sz="2400" b="1" dirty="0">
                <a:latin typeface="OpenDyslexic" panose="00000500000000000000" pitchFamily="50" charset="0"/>
                <a:ea typeface="MS Mincho" panose="02020609040205080304" pitchFamily="49" charset="-128"/>
              </a:rPr>
              <a:t>of these is a crime against </a:t>
            </a:r>
            <a:r>
              <a:rPr lang="en-US" sz="2400" b="1" dirty="0" smtClean="0">
                <a:latin typeface="OpenDyslexic" panose="00000500000000000000" pitchFamily="50" charset="0"/>
                <a:ea typeface="MS Mincho" panose="02020609040205080304" pitchFamily="49" charset="-128"/>
              </a:rPr>
              <a:t>a person?</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614489" y="2157218"/>
            <a:ext cx="2649039" cy="15069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 a) </a:t>
            </a:r>
            <a:r>
              <a:rPr lang="en-GB" sz="2400" b="1" dirty="0" smtClean="0">
                <a:solidFill>
                  <a:schemeClr val="tx1"/>
                </a:solidFill>
                <a:latin typeface="OpenDyslexic" panose="00000500000000000000" pitchFamily="50" charset="0"/>
                <a:ea typeface="MS Mincho" panose="02020609040205080304" pitchFamily="49" charset="-128"/>
              </a:rPr>
              <a:t>Arson</a:t>
            </a:r>
            <a:endParaRPr lang="en-GB" sz="2400" b="1" dirty="0">
              <a:solidFill>
                <a:schemeClr val="tx1"/>
              </a:solidFill>
              <a:latin typeface="OpenDyslexic" panose="00000500000000000000" pitchFamily="50" charset="0"/>
            </a:endParaRPr>
          </a:p>
        </p:txBody>
      </p:sp>
      <p:sp>
        <p:nvSpPr>
          <p:cNvPr id="9" name="Rounded Rectangle 8"/>
          <p:cNvSpPr/>
          <p:nvPr/>
        </p:nvSpPr>
        <p:spPr>
          <a:xfrm>
            <a:off x="5021706" y="4042657"/>
            <a:ext cx="2690101" cy="1509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chemeClr val="tx1"/>
                </a:solidFill>
                <a:latin typeface="OpenDyslexic" panose="00000500000000000000" pitchFamily="50" charset="0"/>
                <a:ea typeface="MS Mincho" panose="02020609040205080304" pitchFamily="49" charset="-128"/>
              </a:rPr>
              <a:t>d) </a:t>
            </a:r>
            <a:r>
              <a:rPr lang="en-GB" sz="2800" b="1" dirty="0" smtClean="0">
                <a:solidFill>
                  <a:schemeClr val="tx1"/>
                </a:solidFill>
                <a:latin typeface="OpenDyslexic" panose="00000500000000000000" pitchFamily="50" charset="0"/>
                <a:ea typeface="MS Mincho" panose="02020609040205080304" pitchFamily="49" charset="-128"/>
              </a:rPr>
              <a:t>Spying</a:t>
            </a:r>
            <a:endParaRPr lang="en-GB" sz="2800" b="1" dirty="0">
              <a:solidFill>
                <a:schemeClr val="tx1"/>
              </a:solidFill>
              <a:latin typeface="OpenDyslexic" panose="00000500000000000000" pitchFamily="50" charset="0"/>
            </a:endParaRPr>
          </a:p>
        </p:txBody>
      </p:sp>
      <p:sp>
        <p:nvSpPr>
          <p:cNvPr id="10" name="Rounded Rectangle 9"/>
          <p:cNvSpPr/>
          <p:nvPr/>
        </p:nvSpPr>
        <p:spPr>
          <a:xfrm>
            <a:off x="1614489" y="4042658"/>
            <a:ext cx="2649039" cy="15098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c) </a:t>
            </a:r>
            <a:r>
              <a:rPr lang="en-GB" sz="2400" b="1" dirty="0" smtClean="0">
                <a:solidFill>
                  <a:schemeClr val="tx1"/>
                </a:solidFill>
                <a:latin typeface="OpenDyslexic" panose="00000500000000000000" pitchFamily="50" charset="0"/>
                <a:ea typeface="MS Mincho" panose="02020609040205080304" pitchFamily="49" charset="-128"/>
              </a:rPr>
              <a:t>Burglary</a:t>
            </a:r>
            <a:endParaRPr lang="en-GB" sz="2400" b="1" dirty="0">
              <a:solidFill>
                <a:schemeClr val="tx1"/>
              </a:solidFill>
              <a:latin typeface="OpenDyslexic" panose="00000500000000000000" pitchFamily="50" charset="0"/>
            </a:endParaRPr>
          </a:p>
        </p:txBody>
      </p:sp>
      <p:sp>
        <p:nvSpPr>
          <p:cNvPr id="11" name="Rounded Rectangle 10"/>
          <p:cNvSpPr/>
          <p:nvPr/>
        </p:nvSpPr>
        <p:spPr>
          <a:xfrm>
            <a:off x="5021707" y="2157218"/>
            <a:ext cx="2690100" cy="1506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b) </a:t>
            </a:r>
            <a:r>
              <a:rPr lang="en-GB" sz="2400" b="1" dirty="0" smtClean="0">
                <a:solidFill>
                  <a:schemeClr val="tx1"/>
                </a:solidFill>
                <a:latin typeface="OpenDyslexic" panose="00000500000000000000" pitchFamily="50" charset="0"/>
                <a:ea typeface="MS Mincho" panose="02020609040205080304" pitchFamily="49" charset="-128"/>
              </a:rPr>
              <a:t>Shoplifting</a:t>
            </a:r>
            <a:endParaRPr lang="en-GB" sz="24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41615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a:t>
            </a:r>
            <a:r>
              <a:rPr lang="en-US" sz="2400" b="1" dirty="0">
                <a:latin typeface="OpenDyslexic" panose="00000500000000000000" pitchFamily="50" charset="0"/>
                <a:ea typeface="MS Mincho" panose="02020609040205080304" pitchFamily="49" charset="-128"/>
              </a:rPr>
              <a:t>of these is a crime against </a:t>
            </a:r>
            <a:r>
              <a:rPr lang="en-US" sz="2400" b="1" dirty="0" smtClean="0">
                <a:latin typeface="OpenDyslexic" panose="00000500000000000000" pitchFamily="50" charset="0"/>
                <a:ea typeface="MS Mincho" panose="02020609040205080304" pitchFamily="49" charset="-128"/>
              </a:rPr>
              <a:t>property?</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1614489" y="2157218"/>
            <a:ext cx="2649039" cy="15069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 a) </a:t>
            </a:r>
            <a:r>
              <a:rPr lang="en-GB" sz="2400" b="1" dirty="0" smtClean="0">
                <a:solidFill>
                  <a:schemeClr val="tx1"/>
                </a:solidFill>
                <a:latin typeface="OpenDyslexic" panose="00000500000000000000" pitchFamily="50" charset="0"/>
                <a:ea typeface="MS Mincho" panose="02020609040205080304" pitchFamily="49" charset="-128"/>
              </a:rPr>
              <a:t>vandalism</a:t>
            </a:r>
            <a:endParaRPr lang="en-GB" sz="2400" b="1" dirty="0">
              <a:solidFill>
                <a:schemeClr val="tx1"/>
              </a:solidFill>
              <a:latin typeface="OpenDyslexic" panose="00000500000000000000" pitchFamily="50" charset="0"/>
            </a:endParaRPr>
          </a:p>
        </p:txBody>
      </p:sp>
      <p:sp>
        <p:nvSpPr>
          <p:cNvPr id="9" name="Rounded Rectangle 8"/>
          <p:cNvSpPr/>
          <p:nvPr/>
        </p:nvSpPr>
        <p:spPr>
          <a:xfrm>
            <a:off x="5021706" y="4042657"/>
            <a:ext cx="2690101" cy="1509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d) spying</a:t>
            </a:r>
            <a:endParaRPr lang="en-GB" sz="2400" b="1" dirty="0">
              <a:solidFill>
                <a:schemeClr val="tx1"/>
              </a:solidFill>
              <a:latin typeface="OpenDyslexic" panose="00000500000000000000" pitchFamily="50" charset="0"/>
            </a:endParaRPr>
          </a:p>
        </p:txBody>
      </p:sp>
      <p:sp>
        <p:nvSpPr>
          <p:cNvPr id="10" name="Rounded Rectangle 9"/>
          <p:cNvSpPr/>
          <p:nvPr/>
        </p:nvSpPr>
        <p:spPr>
          <a:xfrm>
            <a:off x="1614489" y="4042658"/>
            <a:ext cx="2649039" cy="15098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c) </a:t>
            </a:r>
            <a:r>
              <a:rPr lang="en-GB" sz="2400" b="1" dirty="0" smtClean="0">
                <a:solidFill>
                  <a:schemeClr val="tx1"/>
                </a:solidFill>
                <a:latin typeface="OpenDyslexic" panose="00000500000000000000" pitchFamily="50" charset="0"/>
                <a:ea typeface="MS Mincho" panose="02020609040205080304" pitchFamily="49" charset="-128"/>
              </a:rPr>
              <a:t>rape</a:t>
            </a:r>
            <a:endParaRPr lang="en-GB" sz="2400" b="1" dirty="0">
              <a:solidFill>
                <a:schemeClr val="tx1"/>
              </a:solidFill>
              <a:latin typeface="OpenDyslexic" panose="00000500000000000000" pitchFamily="50" charset="0"/>
            </a:endParaRPr>
          </a:p>
        </p:txBody>
      </p:sp>
      <p:sp>
        <p:nvSpPr>
          <p:cNvPr id="11" name="Rounded Rectangle 10"/>
          <p:cNvSpPr/>
          <p:nvPr/>
        </p:nvSpPr>
        <p:spPr>
          <a:xfrm>
            <a:off x="5021707" y="2157218"/>
            <a:ext cx="2690100" cy="1506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b) </a:t>
            </a:r>
            <a:r>
              <a:rPr lang="en-GB" sz="2400" b="1" dirty="0" smtClean="0">
                <a:solidFill>
                  <a:schemeClr val="tx1"/>
                </a:solidFill>
                <a:latin typeface="OpenDyslexic" panose="00000500000000000000" pitchFamily="50" charset="0"/>
                <a:ea typeface="MS Mincho" panose="02020609040205080304" pitchFamily="49" charset="-128"/>
              </a:rPr>
              <a:t>murder</a:t>
            </a:r>
            <a:endParaRPr lang="en-GB" sz="24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20496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954098"/>
            <a:ext cx="8808098" cy="634619"/>
          </a:xfrm>
          <a:solidFill>
            <a:srgbClr val="FFC000"/>
          </a:solidFill>
        </p:spPr>
        <p:txBody>
          <a:bodyPr>
            <a:normAutofit fontScale="90000"/>
          </a:bodyPr>
          <a:lstStyle/>
          <a:p>
            <a:pPr lvl="0"/>
            <a:r>
              <a:rPr lang="en-US" sz="2400" b="1" dirty="0" smtClean="0">
                <a:latin typeface="OpenDyslexic" panose="00000500000000000000" pitchFamily="50" charset="0"/>
                <a:ea typeface="MS Mincho" panose="02020609040205080304" pitchFamily="49" charset="-128"/>
              </a:rPr>
              <a:t>1. Which </a:t>
            </a:r>
            <a:r>
              <a:rPr lang="en-US" sz="2400" b="1" dirty="0">
                <a:latin typeface="OpenDyslexic" panose="00000500000000000000" pitchFamily="50" charset="0"/>
                <a:ea typeface="MS Mincho" panose="02020609040205080304" pitchFamily="49" charset="-128"/>
              </a:rPr>
              <a:t>of these is a crime against </a:t>
            </a:r>
            <a:r>
              <a:rPr lang="en-US" sz="2400" b="1" dirty="0" smtClean="0">
                <a:latin typeface="OpenDyslexic" panose="00000500000000000000" pitchFamily="50" charset="0"/>
                <a:ea typeface="MS Mincho" panose="02020609040205080304" pitchFamily="49" charset="-128"/>
              </a:rPr>
              <a:t>the state?</a:t>
            </a:r>
            <a:r>
              <a:rPr lang="en-US" sz="2400" b="1" dirty="0">
                <a:latin typeface="OpenDyslexic" panose="00000500000000000000" pitchFamily="50" charset="0"/>
                <a:ea typeface="MS Mincho" panose="02020609040205080304" pitchFamily="49" charset="-128"/>
              </a:rPr>
              <a:t>	</a:t>
            </a:r>
            <a:r>
              <a:rPr lang="en-GB" sz="2400" b="1" dirty="0">
                <a:latin typeface="OpenDyslexic" panose="00000500000000000000" pitchFamily="50" charset="0"/>
                <a:ea typeface="MS Mincho" panose="02020609040205080304" pitchFamily="49" charset="-128"/>
              </a:rPr>
              <a:t>(1 mark</a:t>
            </a:r>
            <a:r>
              <a:rPr lang="en-GB" sz="2400" b="1" dirty="0" smtClean="0">
                <a:latin typeface="OpenDyslexic" panose="00000500000000000000" pitchFamily="50" charset="0"/>
                <a:ea typeface="MS Mincho" panose="02020609040205080304" pitchFamily="49" charset="-128"/>
              </a:rPr>
              <a:t>)</a:t>
            </a:r>
            <a:endParaRPr lang="en-GB" sz="2400" b="1" dirty="0">
              <a:latin typeface="OpenDyslexic" panose="00000500000000000000" pitchFamily="50" charset="0"/>
            </a:endParaRPr>
          </a:p>
        </p:txBody>
      </p:sp>
      <p:sp>
        <p:nvSpPr>
          <p:cNvPr id="4" name="Rectangle 3"/>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5" name="Rectangle 4"/>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6" name="Rectangle 5"/>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7" name="Picture 6">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8" name="Rounded Rectangle 7"/>
          <p:cNvSpPr/>
          <p:nvPr/>
        </p:nvSpPr>
        <p:spPr>
          <a:xfrm>
            <a:off x="865633" y="1780033"/>
            <a:ext cx="3518000" cy="18841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a:solidFill>
                  <a:schemeClr val="tx2"/>
                </a:solidFill>
                <a:latin typeface="OpenDyslexic" panose="00000500000000000000" pitchFamily="50" charset="0"/>
                <a:ea typeface="MS Mincho" panose="02020609040205080304" pitchFamily="49" charset="-128"/>
              </a:rPr>
              <a:t> </a:t>
            </a:r>
            <a:r>
              <a:rPr lang="en-GB" b="1" dirty="0">
                <a:solidFill>
                  <a:schemeClr val="tx1"/>
                </a:solidFill>
                <a:latin typeface="OpenDyslexic" panose="00000500000000000000" pitchFamily="50" charset="0"/>
                <a:ea typeface="MS Mincho" panose="02020609040205080304" pitchFamily="49" charset="-128"/>
              </a:rPr>
              <a:t>a) </a:t>
            </a:r>
            <a:r>
              <a:rPr lang="en-GB" b="1" dirty="0">
                <a:solidFill>
                  <a:schemeClr val="tx1"/>
                </a:solidFill>
                <a:latin typeface="OpenDyslexic" panose="00000500000000000000" pitchFamily="50" charset="0"/>
              </a:rPr>
              <a:t>Selling military secrets to a foreign power is one example</a:t>
            </a:r>
          </a:p>
        </p:txBody>
      </p:sp>
      <p:sp>
        <p:nvSpPr>
          <p:cNvPr id="9" name="Rounded Rectangle 8"/>
          <p:cNvSpPr/>
          <p:nvPr/>
        </p:nvSpPr>
        <p:spPr>
          <a:xfrm>
            <a:off x="5021706" y="4042657"/>
            <a:ext cx="3317622" cy="16875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d) spying</a:t>
            </a:r>
            <a:endParaRPr lang="en-GB" sz="2400" b="1" dirty="0">
              <a:solidFill>
                <a:schemeClr val="tx1"/>
              </a:solidFill>
              <a:latin typeface="OpenDyslexic" panose="00000500000000000000" pitchFamily="50" charset="0"/>
            </a:endParaRPr>
          </a:p>
        </p:txBody>
      </p:sp>
      <p:sp>
        <p:nvSpPr>
          <p:cNvPr id="10" name="Rounded Rectangle 9"/>
          <p:cNvSpPr/>
          <p:nvPr/>
        </p:nvSpPr>
        <p:spPr>
          <a:xfrm>
            <a:off x="865633" y="4042658"/>
            <a:ext cx="3397895" cy="16875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a:solidFill>
                  <a:schemeClr val="tx1"/>
                </a:solidFill>
                <a:latin typeface="OpenDyslexic" panose="00000500000000000000" pitchFamily="50" charset="0"/>
                <a:ea typeface="MS Mincho" panose="02020609040205080304" pitchFamily="49" charset="-128"/>
              </a:rPr>
              <a:t>c) </a:t>
            </a:r>
            <a:r>
              <a:rPr lang="en-GB" sz="2400" b="1" dirty="0" smtClean="0">
                <a:solidFill>
                  <a:schemeClr val="tx1"/>
                </a:solidFill>
                <a:latin typeface="OpenDyslexic" panose="00000500000000000000" pitchFamily="50" charset="0"/>
                <a:ea typeface="MS Mincho" panose="02020609040205080304" pitchFamily="49" charset="-128"/>
              </a:rPr>
              <a:t>Murder</a:t>
            </a:r>
            <a:endParaRPr lang="en-GB" sz="2400" b="1" dirty="0">
              <a:solidFill>
                <a:schemeClr val="tx1"/>
              </a:solidFill>
              <a:latin typeface="OpenDyslexic" panose="00000500000000000000" pitchFamily="50" charset="0"/>
            </a:endParaRPr>
          </a:p>
        </p:txBody>
      </p:sp>
      <p:sp>
        <p:nvSpPr>
          <p:cNvPr id="11" name="Rounded Rectangle 10"/>
          <p:cNvSpPr/>
          <p:nvPr/>
        </p:nvSpPr>
        <p:spPr>
          <a:xfrm>
            <a:off x="5021706" y="1914144"/>
            <a:ext cx="3317621" cy="1750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a:solidFill>
                  <a:schemeClr val="tx1"/>
                </a:solidFill>
                <a:latin typeface="OpenDyslexic" panose="00000500000000000000" pitchFamily="50" charset="0"/>
                <a:ea typeface="MS Mincho" panose="02020609040205080304" pitchFamily="49" charset="-128"/>
              </a:rPr>
              <a:t>b) </a:t>
            </a:r>
            <a:r>
              <a:rPr lang="en-GB" sz="2000" b="1" dirty="0" smtClean="0">
                <a:solidFill>
                  <a:schemeClr val="tx1"/>
                </a:solidFill>
                <a:latin typeface="OpenDyslexic" panose="00000500000000000000" pitchFamily="50" charset="0"/>
                <a:ea typeface="MS Mincho" panose="02020609040205080304" pitchFamily="49" charset="-128"/>
              </a:rPr>
              <a:t>Fighting for your country</a:t>
            </a:r>
            <a:endParaRPr lang="en-GB" sz="2000" b="1"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1875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424" y="843930"/>
            <a:ext cx="4368188" cy="634619"/>
          </a:xfrm>
          <a:solidFill>
            <a:srgbClr val="FFFF00"/>
          </a:solidFill>
        </p:spPr>
        <p:style>
          <a:lnRef idx="2">
            <a:schemeClr val="accent5"/>
          </a:lnRef>
          <a:fillRef idx="1">
            <a:schemeClr val="lt1"/>
          </a:fillRef>
          <a:effectRef idx="0">
            <a:schemeClr val="accent5"/>
          </a:effectRef>
          <a:fontRef idx="minor">
            <a:schemeClr val="dk1"/>
          </a:fontRef>
        </p:style>
        <p:txBody>
          <a:bodyPr>
            <a:normAutofit/>
          </a:bodyPr>
          <a:lstStyle/>
          <a:p>
            <a:r>
              <a:rPr lang="en-GB" sz="2800" b="1" dirty="0" smtClean="0">
                <a:solidFill>
                  <a:schemeClr val="tx2"/>
                </a:solidFill>
                <a:latin typeface="OpenDyslexic" panose="00000500000000000000" pitchFamily="50" charset="0"/>
              </a:rPr>
              <a:t>STICK</a:t>
            </a:r>
            <a:endParaRPr lang="en-GB" sz="2800" b="1" dirty="0">
              <a:solidFill>
                <a:schemeClr val="tx2"/>
              </a:solidFill>
              <a:latin typeface="OpenDyslexic" panose="00000500000000000000" pitchFamily="50" charset="0"/>
            </a:endParaRPr>
          </a:p>
        </p:txBody>
      </p:sp>
      <p:sp>
        <p:nvSpPr>
          <p:cNvPr id="3" name="Content Placeholder 2"/>
          <p:cNvSpPr>
            <a:spLocks noGrp="1"/>
          </p:cNvSpPr>
          <p:nvPr>
            <p:ph idx="1"/>
          </p:nvPr>
        </p:nvSpPr>
        <p:spPr>
          <a:xfrm>
            <a:off x="154236" y="1571821"/>
            <a:ext cx="8835528" cy="4554342"/>
          </a:xfrm>
          <a:solidFill>
            <a:srgbClr val="FFFF00"/>
          </a:solidFill>
        </p:spPr>
        <p:txBody>
          <a:bodyPr>
            <a:normAutofit fontScale="92500" lnSpcReduction="10000"/>
          </a:bodyPr>
          <a:lstStyle/>
          <a:p>
            <a:pPr marL="0" indent="0">
              <a:buNone/>
            </a:pPr>
            <a:r>
              <a:rPr lang="en-GB" sz="1900" dirty="0" smtClean="0">
                <a:latin typeface="OpenDyslexic" panose="00000500000000000000" pitchFamily="50" charset="0"/>
              </a:rPr>
              <a:t>Use the definition of the aims of punishment below to complete</a:t>
            </a:r>
          </a:p>
          <a:p>
            <a:pPr marL="457200" indent="-457200">
              <a:buFont typeface="+mj-lt"/>
              <a:buAutoNum type="arabicPeriod"/>
            </a:pPr>
            <a:r>
              <a:rPr lang="en-GB" sz="1900" b="1" dirty="0">
                <a:latin typeface="OpenDyslexic" panose="00000500000000000000" pitchFamily="50" charset="0"/>
              </a:rPr>
              <a:t>Retribution: </a:t>
            </a:r>
            <a:r>
              <a:rPr lang="en-GB" sz="1900" dirty="0" smtClean="0">
                <a:latin typeface="OpenDyslexic" panose="00000500000000000000" pitchFamily="50" charset="0"/>
              </a:rPr>
              <a:t>To get your own back; ‘an eye for an eye’</a:t>
            </a:r>
            <a:endParaRPr lang="en-GB" sz="1900" dirty="0">
              <a:latin typeface="OpenDyslexic" panose="00000500000000000000" pitchFamily="50" charset="0"/>
            </a:endParaRPr>
          </a:p>
          <a:p>
            <a:pPr marL="457200" indent="-457200">
              <a:buFont typeface="+mj-lt"/>
              <a:buAutoNum type="arabicPeriod"/>
            </a:pPr>
            <a:endParaRPr lang="en-GB" sz="1900" dirty="0">
              <a:latin typeface="OpenDyslexic" panose="00000500000000000000" pitchFamily="50" charset="0"/>
            </a:endParaRPr>
          </a:p>
          <a:p>
            <a:pPr marL="457200" indent="-457200">
              <a:buFont typeface="+mj-lt"/>
              <a:buAutoNum type="arabicPeriod"/>
            </a:pPr>
            <a:r>
              <a:rPr lang="en-GB" sz="1900" b="1" dirty="0">
                <a:latin typeface="OpenDyslexic" panose="00000500000000000000" pitchFamily="50" charset="0"/>
              </a:rPr>
              <a:t>Deterrence: </a:t>
            </a:r>
            <a:r>
              <a:rPr lang="en-GB" sz="1900" dirty="0" smtClean="0">
                <a:latin typeface="OpenDyslexic" panose="00000500000000000000" pitchFamily="50" charset="0"/>
              </a:rPr>
              <a:t>To put people off committing crimes</a:t>
            </a:r>
          </a:p>
          <a:p>
            <a:pPr marL="457200" indent="-457200">
              <a:buFont typeface="+mj-lt"/>
              <a:buAutoNum type="arabicPeriod"/>
            </a:pPr>
            <a:endParaRPr lang="en-GB" sz="1900" dirty="0">
              <a:latin typeface="OpenDyslexic" panose="00000500000000000000" pitchFamily="50" charset="0"/>
            </a:endParaRPr>
          </a:p>
          <a:p>
            <a:pPr marL="457200" indent="-457200">
              <a:buFont typeface="+mj-lt"/>
              <a:buAutoNum type="arabicPeriod"/>
            </a:pPr>
            <a:r>
              <a:rPr lang="en-GB" sz="1900" b="1" dirty="0" smtClean="0">
                <a:latin typeface="OpenDyslexic" panose="00000500000000000000" pitchFamily="50" charset="0"/>
              </a:rPr>
              <a:t>Reformation (reform): </a:t>
            </a:r>
            <a:r>
              <a:rPr lang="en-GB" sz="1900" dirty="0" smtClean="0">
                <a:latin typeface="OpenDyslexic" panose="00000500000000000000" pitchFamily="50" charset="0"/>
              </a:rPr>
              <a:t>To change someone’s behaviour for the better</a:t>
            </a:r>
          </a:p>
          <a:p>
            <a:pPr marL="457200" indent="-457200">
              <a:buFont typeface="+mj-lt"/>
              <a:buAutoNum type="arabicPeriod"/>
            </a:pPr>
            <a:endParaRPr lang="en-GB" sz="1900" b="1" dirty="0" smtClean="0">
              <a:latin typeface="OpenDyslexic" panose="00000500000000000000" pitchFamily="50" charset="0"/>
            </a:endParaRPr>
          </a:p>
          <a:p>
            <a:pPr marL="457200" indent="-457200">
              <a:buFont typeface="+mj-lt"/>
              <a:buAutoNum type="arabicPeriod"/>
            </a:pPr>
            <a:r>
              <a:rPr lang="en-GB" sz="1900" b="1" dirty="0" smtClean="0">
                <a:latin typeface="OpenDyslexic" panose="00000500000000000000" pitchFamily="50" charset="0"/>
              </a:rPr>
              <a:t>Protection</a:t>
            </a:r>
            <a:r>
              <a:rPr lang="en-GB" sz="1900" b="1" dirty="0">
                <a:latin typeface="OpenDyslexic" panose="00000500000000000000" pitchFamily="50" charset="0"/>
              </a:rPr>
              <a:t>: </a:t>
            </a:r>
            <a:r>
              <a:rPr lang="en-GB" sz="1900" dirty="0">
                <a:latin typeface="OpenDyslexic" panose="00000500000000000000" pitchFamily="50" charset="0"/>
              </a:rPr>
              <a:t>To take measures to make society safe from criminals.</a:t>
            </a:r>
          </a:p>
          <a:p>
            <a:pPr marL="457200" indent="-457200">
              <a:buFont typeface="+mj-lt"/>
              <a:buAutoNum type="arabicPeriod"/>
            </a:pPr>
            <a:endParaRPr lang="en-GB" sz="1900" b="1" dirty="0" smtClean="0">
              <a:latin typeface="OpenDyslexic" panose="00000500000000000000" pitchFamily="50" charset="0"/>
            </a:endParaRPr>
          </a:p>
          <a:p>
            <a:pPr marL="457200" indent="-457200">
              <a:buFont typeface="+mj-lt"/>
              <a:buAutoNum type="arabicPeriod"/>
            </a:pPr>
            <a:r>
              <a:rPr lang="en-GB" sz="1900" b="1" dirty="0" smtClean="0">
                <a:latin typeface="OpenDyslexic" panose="00000500000000000000" pitchFamily="50" charset="0"/>
              </a:rPr>
              <a:t>Vindication</a:t>
            </a:r>
            <a:r>
              <a:rPr lang="en-GB" sz="1900" b="1" dirty="0">
                <a:latin typeface="OpenDyslexic" panose="00000500000000000000" pitchFamily="50" charset="0"/>
              </a:rPr>
              <a:t>:</a:t>
            </a:r>
            <a:r>
              <a:rPr lang="en-GB" sz="1900" dirty="0">
                <a:latin typeface="OpenDyslexic" panose="00000500000000000000" pitchFamily="50" charset="0"/>
              </a:rPr>
              <a:t> The punishment exists to make the law enforceable. It exists because the law does</a:t>
            </a:r>
            <a:r>
              <a:rPr lang="en-GB" sz="1900" dirty="0" smtClean="0">
                <a:latin typeface="OpenDyslexic" panose="00000500000000000000" pitchFamily="50" charset="0"/>
              </a:rPr>
              <a:t>.</a:t>
            </a:r>
          </a:p>
          <a:p>
            <a:pPr marL="457200" indent="-457200">
              <a:buFont typeface="+mj-lt"/>
              <a:buAutoNum type="arabicPeriod"/>
            </a:pPr>
            <a:endParaRPr lang="en-GB" sz="1900" dirty="0">
              <a:latin typeface="OpenDyslexic" panose="00000500000000000000" pitchFamily="50" charset="0"/>
            </a:endParaRPr>
          </a:p>
          <a:p>
            <a:pPr marL="457200" indent="-457200">
              <a:buFont typeface="+mj-lt"/>
              <a:buAutoNum type="arabicPeriod"/>
            </a:pPr>
            <a:r>
              <a:rPr lang="en-GB" sz="1900" b="1" dirty="0">
                <a:latin typeface="OpenDyslexic" panose="00000500000000000000" pitchFamily="50" charset="0"/>
              </a:rPr>
              <a:t>Reparation: </a:t>
            </a:r>
            <a:r>
              <a:rPr lang="en-GB" sz="1900" dirty="0">
                <a:latin typeface="OpenDyslexic" panose="00000500000000000000" pitchFamily="50" charset="0"/>
              </a:rPr>
              <a:t>To make up for or compensate for a crime</a:t>
            </a:r>
            <a:r>
              <a:rPr lang="en-GB" sz="1900" dirty="0">
                <a:solidFill>
                  <a:schemeClr val="tx2"/>
                </a:solidFill>
                <a:latin typeface="OpenDyslexic" panose="00000500000000000000" pitchFamily="50" charset="0"/>
              </a:rPr>
              <a:t>.</a:t>
            </a:r>
            <a:endParaRPr lang="en-GB" sz="1900" b="1" dirty="0">
              <a:solidFill>
                <a:schemeClr val="tx2"/>
              </a:solidFill>
              <a:latin typeface="OpenDyslexic" panose="00000500000000000000" pitchFamily="50" charset="0"/>
            </a:endParaRPr>
          </a:p>
          <a:p>
            <a:pPr marL="0" indent="0">
              <a:buNone/>
            </a:pPr>
            <a:endParaRPr lang="en-GB" sz="2000" dirty="0">
              <a:solidFill>
                <a:schemeClr val="tx2"/>
              </a:solidFill>
              <a:latin typeface="OpenDyslexic" panose="00000500000000000000" pitchFamily="50" charset="0"/>
            </a:endParaRPr>
          </a:p>
          <a:p>
            <a:pPr marL="0" indent="0">
              <a:buNone/>
            </a:pPr>
            <a:endParaRPr lang="en-GB" sz="2000" dirty="0">
              <a:solidFill>
                <a:schemeClr val="tx2"/>
              </a:solidFill>
              <a:latin typeface="OpenDyslexic" panose="00000500000000000000" pitchFamily="50" charset="0"/>
            </a:endParaRPr>
          </a:p>
        </p:txBody>
      </p:sp>
      <p:pic>
        <p:nvPicPr>
          <p:cNvPr id="5" name="Picture 4">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9" name="Rectangle 8"/>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know the three aims of punishment</a:t>
            </a:r>
          </a:p>
        </p:txBody>
      </p:sp>
      <p:sp>
        <p:nvSpPr>
          <p:cNvPr id="10" name="Rectangle 9"/>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understand religious attitudes to the three aims of punishment</a:t>
            </a:r>
          </a:p>
        </p:txBody>
      </p:sp>
      <p:sp>
        <p:nvSpPr>
          <p:cNvPr id="11" name="Rectangle 10"/>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spTree>
    <p:extLst>
      <p:ext uri="{BB962C8B-B14F-4D97-AF65-F5344CB8AC3E}">
        <p14:creationId xmlns:p14="http://schemas.microsoft.com/office/powerpoint/2010/main" val="684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 y="620688"/>
            <a:ext cx="9153468" cy="576063"/>
          </a:xfrm>
          <a:solidFill>
            <a:schemeClr val="bg1"/>
          </a:solidFill>
        </p:spPr>
        <p:txBody>
          <a:bodyPr>
            <a:noAutofit/>
          </a:bodyPr>
          <a:lstStyle/>
          <a:p>
            <a:pPr algn="l"/>
            <a:r>
              <a:rPr lang="en-GB" sz="2800" b="1" dirty="0" smtClean="0">
                <a:solidFill>
                  <a:schemeClr val="tx2"/>
                </a:solidFill>
                <a:latin typeface="OpenDyslexic" panose="00000500000000000000" pitchFamily="50" charset="0"/>
              </a:rPr>
              <a:t>Christian view on evil </a:t>
            </a:r>
            <a:endParaRPr lang="en-GB" sz="2800" b="1" dirty="0">
              <a:solidFill>
                <a:schemeClr val="tx2"/>
              </a:solidFill>
              <a:latin typeface="OpenDyslexic" panose="00000500000000000000" pitchFamily="50" charset="0"/>
            </a:endParaRPr>
          </a:p>
        </p:txBody>
      </p:sp>
      <p:sp>
        <p:nvSpPr>
          <p:cNvPr id="3" name="Content Placeholder 2"/>
          <p:cNvSpPr>
            <a:spLocks noGrp="1"/>
          </p:cNvSpPr>
          <p:nvPr>
            <p:ph idx="1"/>
          </p:nvPr>
        </p:nvSpPr>
        <p:spPr>
          <a:xfrm>
            <a:off x="-16231" y="1052736"/>
            <a:ext cx="9160231" cy="5033253"/>
          </a:xfrm>
          <a:solidFill>
            <a:srgbClr val="FFFF00"/>
          </a:solidFill>
        </p:spPr>
        <p:txBody>
          <a:bodyPr>
            <a:normAutofit fontScale="92500" lnSpcReduction="10000"/>
          </a:bodyPr>
          <a:lstStyle/>
          <a:p>
            <a:r>
              <a:rPr lang="en-GB" sz="2200" b="1" dirty="0" smtClean="0">
                <a:latin typeface="OpenDyslexic" panose="00000500000000000000" pitchFamily="50" charset="0"/>
              </a:rPr>
              <a:t>Evil can be linked with the devil (Satan) who is the source of all that is considered evil, and will tempt humans to behave badly. </a:t>
            </a:r>
          </a:p>
          <a:p>
            <a:r>
              <a:rPr lang="en-GB" sz="2200" b="1" dirty="0" smtClean="0">
                <a:latin typeface="OpenDyslexic" panose="00000500000000000000" pitchFamily="50" charset="0"/>
              </a:rPr>
              <a:t>Crimes involving violence against people is sinful and against God.</a:t>
            </a:r>
          </a:p>
          <a:p>
            <a:r>
              <a:rPr lang="en-GB" sz="2200" b="1" dirty="0" smtClean="0">
                <a:latin typeface="OpenDyslexic" panose="00000500000000000000" pitchFamily="50" charset="0"/>
              </a:rPr>
              <a:t>Evil is seen as the abuse of free will.</a:t>
            </a:r>
          </a:p>
          <a:p>
            <a:r>
              <a:rPr lang="en-GB" sz="2200" b="1" dirty="0" smtClean="0">
                <a:latin typeface="OpenDyslexic" panose="00000500000000000000" pitchFamily="50" charset="0"/>
              </a:rPr>
              <a:t>There is </a:t>
            </a:r>
            <a:r>
              <a:rPr lang="en-GB" sz="2200" b="1" dirty="0">
                <a:latin typeface="OpenDyslexic" panose="00000500000000000000" pitchFamily="50" charset="0"/>
              </a:rPr>
              <a:t>no such thing as an evil </a:t>
            </a:r>
            <a:r>
              <a:rPr lang="en-GB" sz="2200" b="1" dirty="0" smtClean="0">
                <a:latin typeface="OpenDyslexic" panose="00000500000000000000" pitchFamily="50" charset="0"/>
              </a:rPr>
              <a:t>person.</a:t>
            </a:r>
            <a:endParaRPr lang="en-GB" sz="2200" b="1" dirty="0">
              <a:latin typeface="OpenDyslexic" panose="00000500000000000000" pitchFamily="50" charset="0"/>
            </a:endParaRPr>
          </a:p>
          <a:p>
            <a:r>
              <a:rPr lang="en-GB" sz="2200" b="1" dirty="0">
                <a:latin typeface="OpenDyslexic" panose="00000500000000000000" pitchFamily="50" charset="0"/>
              </a:rPr>
              <a:t>Humans are not perfect and make </a:t>
            </a:r>
            <a:r>
              <a:rPr lang="en-GB" sz="2200" b="1" dirty="0" smtClean="0">
                <a:latin typeface="OpenDyslexic" panose="00000500000000000000" pitchFamily="50" charset="0"/>
              </a:rPr>
              <a:t>mistakes.</a:t>
            </a:r>
            <a:endParaRPr lang="en-GB" sz="2200" b="1" dirty="0">
              <a:latin typeface="OpenDyslexic" panose="00000500000000000000" pitchFamily="50" charset="0"/>
            </a:endParaRPr>
          </a:p>
          <a:p>
            <a:r>
              <a:rPr lang="en-GB" sz="2200" b="1" dirty="0" smtClean="0">
                <a:latin typeface="OpenDyslexic" panose="00000500000000000000" pitchFamily="50" charset="0"/>
              </a:rPr>
              <a:t>The Original </a:t>
            </a:r>
            <a:r>
              <a:rPr lang="en-GB" sz="2200" b="1" dirty="0">
                <a:latin typeface="OpenDyslexic" panose="00000500000000000000" pitchFamily="50" charset="0"/>
              </a:rPr>
              <a:t>Sin (committed by Adam and Eve</a:t>
            </a:r>
            <a:r>
              <a:rPr lang="en-GB" sz="2200" b="1" dirty="0" smtClean="0">
                <a:latin typeface="OpenDyslexic" panose="00000500000000000000" pitchFamily="50" charset="0"/>
              </a:rPr>
              <a:t>) explains why </a:t>
            </a:r>
            <a:r>
              <a:rPr lang="en-GB" sz="2200" b="1" dirty="0">
                <a:latin typeface="OpenDyslexic" panose="00000500000000000000" pitchFamily="50" charset="0"/>
              </a:rPr>
              <a:t>humans have a tendency to do evil, even though </a:t>
            </a:r>
            <a:r>
              <a:rPr lang="en-GB" sz="2200" b="1" dirty="0" smtClean="0">
                <a:latin typeface="OpenDyslexic" panose="00000500000000000000" pitchFamily="50" charset="0"/>
              </a:rPr>
              <a:t>they </a:t>
            </a:r>
            <a:r>
              <a:rPr lang="en-GB" sz="2200" b="1" dirty="0">
                <a:latin typeface="OpenDyslexic" panose="00000500000000000000" pitchFamily="50" charset="0"/>
              </a:rPr>
              <a:t>are not evil in </a:t>
            </a:r>
            <a:r>
              <a:rPr lang="en-GB" sz="2200" b="1" dirty="0" smtClean="0">
                <a:latin typeface="OpenDyslexic" panose="00000500000000000000" pitchFamily="50" charset="0"/>
              </a:rPr>
              <a:t>themselves.</a:t>
            </a:r>
          </a:p>
          <a:p>
            <a:r>
              <a:rPr lang="en-GB" sz="2200" b="1" dirty="0" smtClean="0">
                <a:latin typeface="OpenDyslexic" panose="00000500000000000000" pitchFamily="50" charset="0"/>
              </a:rPr>
              <a:t>In order to be able to see and appreciate good, then evil has to exist.</a:t>
            </a:r>
          </a:p>
          <a:p>
            <a:r>
              <a:rPr lang="en-GB" sz="2200" b="1" dirty="0" smtClean="0">
                <a:latin typeface="OpenDyslexic" panose="00000500000000000000" pitchFamily="50" charset="0"/>
              </a:rPr>
              <a:t>So, evil is combination of internal and external factors. </a:t>
            </a:r>
          </a:p>
          <a:p>
            <a:endParaRPr lang="en-GB" sz="1600" dirty="0" smtClean="0">
              <a:latin typeface="OpenDyslexic" panose="00000500000000000000" pitchFamily="50" charset="0"/>
            </a:endParaRPr>
          </a:p>
        </p:txBody>
      </p:sp>
      <p:sp>
        <p:nvSpPr>
          <p:cNvPr id="7" name="Rectangle 6"/>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Understand concepts of good and evil intentions and actions</a:t>
            </a:r>
          </a:p>
        </p:txBody>
      </p:sp>
      <p:sp>
        <p:nvSpPr>
          <p:cNvPr id="8" name="Rectangle 7"/>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To </a:t>
            </a:r>
            <a:r>
              <a:rPr lang="en-GB" sz="1100" dirty="0" smtClean="0">
                <a:solidFill>
                  <a:schemeClr val="tx2"/>
                </a:solidFill>
                <a:latin typeface="OpenDyslexic" panose="00000500000000000000" pitchFamily="50" charset="0"/>
              </a:rPr>
              <a:t>explore </a:t>
            </a:r>
            <a:r>
              <a:rPr lang="en-GB" sz="1100" dirty="0">
                <a:solidFill>
                  <a:schemeClr val="tx2"/>
                </a:solidFill>
                <a:latin typeface="OpenDyslexic" panose="00000500000000000000" pitchFamily="50" charset="0"/>
              </a:rPr>
              <a:t>whether crime can ever be good</a:t>
            </a:r>
          </a:p>
        </p:txBody>
      </p:sp>
      <p:sp>
        <p:nvSpPr>
          <p:cNvPr id="9" name="Rectangle 8"/>
          <p:cNvSpPr/>
          <p:nvPr/>
        </p:nvSpPr>
        <p:spPr>
          <a:xfrm>
            <a:off x="-16231" y="4831"/>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Know the definitions of crime and punishment</a:t>
            </a:r>
          </a:p>
        </p:txBody>
      </p:sp>
      <p:sp>
        <p:nvSpPr>
          <p:cNvPr id="10" name="Content Placeholder 4"/>
          <p:cNvSpPr txBox="1">
            <a:spLocks/>
          </p:cNvSpPr>
          <p:nvPr/>
        </p:nvSpPr>
        <p:spPr>
          <a:xfrm>
            <a:off x="-16231" y="6095719"/>
            <a:ext cx="9160231" cy="646331"/>
          </a:xfrm>
          <a:prstGeom prst="rect">
            <a:avLst/>
          </a:prstGeom>
          <a:solidFill>
            <a:schemeClr val="bg1"/>
          </a:solidFill>
          <a:ln>
            <a:solidFill>
              <a:schemeClr val="accent3"/>
            </a:solidFill>
          </a:ln>
        </p:spPr>
        <p:txBody>
          <a:bodyPr vert="horz" wrap="square" lIns="91440" tIns="45720" rIns="91440" bIns="45720" rtlCol="0">
            <a:spAutoFit/>
          </a:bodyPr>
          <a:lstStyle>
            <a:lvl1pPr marL="266700" indent="-266700"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1pPr>
            <a:lvl2pPr marL="534988" indent="-268288"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2pPr>
            <a:lvl3pPr marL="801688" indent="-266700"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3pPr>
            <a:lvl4pPr marL="1077913" indent="-276225"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4pPr>
            <a:lvl5pPr marL="1346200" indent="-268288"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5475" indent="-625475">
              <a:spcBef>
                <a:spcPts val="600"/>
              </a:spcBef>
              <a:buNone/>
              <a:tabLst>
                <a:tab pos="3946525" algn="r"/>
                <a:tab pos="8518525" algn="r"/>
              </a:tabLst>
            </a:pPr>
            <a:r>
              <a:rPr lang="en-GB" sz="1800" b="1" dirty="0">
                <a:latin typeface="OpenDyslexic" panose="00000500000000000000" pitchFamily="50" charset="0"/>
              </a:rPr>
              <a:t>Q</a:t>
            </a:r>
            <a:r>
              <a:rPr lang="en-GB" sz="1800" b="1" dirty="0" smtClean="0">
                <a:latin typeface="OpenDyslexic" panose="00000500000000000000" pitchFamily="50" charset="0"/>
              </a:rPr>
              <a:t>4	Explain two Christian beliefs about </a:t>
            </a:r>
            <a:r>
              <a:rPr lang="en-GB" sz="1800" b="1" u="sng" dirty="0" smtClean="0">
                <a:latin typeface="OpenDyslexic" panose="00000500000000000000" pitchFamily="50" charset="0"/>
              </a:rPr>
              <a:t>evil</a:t>
            </a:r>
            <a:r>
              <a:rPr lang="en-GB" sz="1800" b="1" dirty="0" smtClean="0">
                <a:latin typeface="OpenDyslexic" panose="00000500000000000000" pitchFamily="50" charset="0"/>
              </a:rPr>
              <a:t/>
            </a:r>
            <a:br>
              <a:rPr lang="en-GB" sz="1800" b="1" dirty="0" smtClean="0">
                <a:latin typeface="OpenDyslexic" panose="00000500000000000000" pitchFamily="50" charset="0"/>
              </a:rPr>
            </a:br>
            <a:r>
              <a:rPr lang="en-GB" sz="1800" b="1" dirty="0" smtClean="0">
                <a:latin typeface="OpenDyslexic" panose="00000500000000000000" pitchFamily="50" charset="0"/>
              </a:rPr>
              <a:t>	Refer to sacred writings in your answer.</a:t>
            </a:r>
            <a:r>
              <a:rPr lang="en-GB" sz="1700" dirty="0" smtClean="0">
                <a:solidFill>
                  <a:schemeClr val="tx2"/>
                </a:solidFill>
                <a:latin typeface="OpenDyslexic" panose="00000500000000000000" pitchFamily="50" charset="0"/>
              </a:rPr>
              <a:t>	(5 marks)</a:t>
            </a:r>
            <a:endParaRPr lang="en-GB" sz="1700" dirty="0">
              <a:solidFill>
                <a:schemeClr val="tx2"/>
              </a:solidFill>
              <a:latin typeface="OpenDyslexic" panose="00000500000000000000" pitchFamily="50" charset="0"/>
            </a:endParaRPr>
          </a:p>
        </p:txBody>
      </p:sp>
    </p:spTree>
    <p:extLst>
      <p:ext uri="{BB962C8B-B14F-4D97-AF65-F5344CB8AC3E}">
        <p14:creationId xmlns:p14="http://schemas.microsoft.com/office/powerpoint/2010/main" val="2016720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62335" cy="970450"/>
          </a:xfrm>
          <a:solidFill>
            <a:srgbClr val="FFFF00"/>
          </a:solidFill>
        </p:spPr>
        <p:txBody>
          <a:bodyPr>
            <a:normAutofit fontScale="90000"/>
          </a:bodyPr>
          <a:lstStyle/>
          <a:p>
            <a:pPr eaLnBrk="1" hangingPunct="1"/>
            <a:r>
              <a:rPr lang="en-GB" b="1" dirty="0" smtClean="0">
                <a:latin typeface="Comic Sans MS" panose="030F0702030302020204" pitchFamily="66" charset="0"/>
              </a:rPr>
              <a:t>Free Will-Islam and Christianity </a:t>
            </a:r>
          </a:p>
        </p:txBody>
      </p:sp>
      <p:sp>
        <p:nvSpPr>
          <p:cNvPr id="3" name="Content Placeholder 2"/>
          <p:cNvSpPr>
            <a:spLocks noGrp="1"/>
          </p:cNvSpPr>
          <p:nvPr>
            <p:ph idx="1"/>
          </p:nvPr>
        </p:nvSpPr>
        <p:spPr>
          <a:xfrm>
            <a:off x="0" y="900753"/>
            <a:ext cx="9144000" cy="5957248"/>
          </a:xfrm>
          <a:solidFill>
            <a:srgbClr val="FFFF00"/>
          </a:solidFill>
        </p:spPr>
        <p:txBody>
          <a:bodyPr>
            <a:normAutofit fontScale="85000" lnSpcReduction="20000"/>
          </a:bodyPr>
          <a:lstStyle/>
          <a:p>
            <a:pPr eaLnBrk="1" hangingPunct="1"/>
            <a:r>
              <a:rPr lang="en-GB" sz="3200" b="1" dirty="0" smtClean="0">
                <a:latin typeface="Comic Sans MS" panose="030F0702030302020204" pitchFamily="66" charset="0"/>
              </a:rPr>
              <a:t>God created human beings with Free Will.</a:t>
            </a:r>
          </a:p>
          <a:p>
            <a:pPr eaLnBrk="1" hangingPunct="1"/>
            <a:r>
              <a:rPr lang="en-GB" sz="3200" b="1" dirty="0" smtClean="0">
                <a:latin typeface="Comic Sans MS" panose="030F0702030302020204" pitchFamily="66" charset="0"/>
              </a:rPr>
              <a:t>This means they are free to choose their actions.</a:t>
            </a:r>
          </a:p>
          <a:p>
            <a:pPr eaLnBrk="1" hangingPunct="1"/>
            <a:r>
              <a:rPr lang="en-GB" sz="3200" b="1" dirty="0" smtClean="0">
                <a:latin typeface="Comic Sans MS" panose="030F0702030302020204" pitchFamily="66" charset="0"/>
              </a:rPr>
              <a:t>If God had made humans who were always good then we would not be free in our choices.</a:t>
            </a:r>
          </a:p>
          <a:p>
            <a:pPr eaLnBrk="1" hangingPunct="1"/>
            <a:r>
              <a:rPr lang="en-GB" sz="3200" b="1" dirty="0" smtClean="0">
                <a:latin typeface="Comic Sans MS" panose="030F0702030302020204" pitchFamily="66" charset="0"/>
              </a:rPr>
              <a:t>In order to allow humans to have free will God had to take the risk of them choosing evil.</a:t>
            </a:r>
          </a:p>
          <a:p>
            <a:pPr eaLnBrk="1" hangingPunct="1"/>
            <a:r>
              <a:rPr lang="en-GB" sz="3200" b="1" dirty="0" smtClean="0">
                <a:latin typeface="Comic Sans MS" panose="030F0702030302020204" pitchFamily="66" charset="0"/>
              </a:rPr>
              <a:t>This is why there is suffering.</a:t>
            </a:r>
          </a:p>
          <a:p>
            <a:r>
              <a:rPr lang="en-GB" sz="3200" b="1" dirty="0">
                <a:latin typeface="Comic Sans MS" panose="030F0702030302020204" pitchFamily="66" charset="0"/>
              </a:rPr>
              <a:t> Some Christians believe that suffering is the result of the Fall of Adam and Eve. </a:t>
            </a:r>
          </a:p>
          <a:p>
            <a:r>
              <a:rPr lang="en-GB" sz="3200" b="1" dirty="0">
                <a:latin typeface="Comic Sans MS" panose="030F0702030302020204" pitchFamily="66" charset="0"/>
              </a:rPr>
              <a:t>They were the first people to rebel against God when they ate the forbidden fruit in the Garden of Eden that God told them they were not allowed to eat</a:t>
            </a:r>
            <a:r>
              <a:rPr lang="en-GB" sz="3200" b="1" dirty="0" smtClean="0">
                <a:latin typeface="Comic Sans MS" panose="030F0702030302020204" pitchFamily="66" charset="0"/>
              </a:rPr>
              <a:t>.</a:t>
            </a:r>
            <a:endParaRPr lang="en-GB" sz="3200" b="1" dirty="0">
              <a:latin typeface="Comic Sans MS" panose="030F0702030302020204" pitchFamily="66" charset="0"/>
            </a:endParaRPr>
          </a:p>
          <a:p>
            <a:r>
              <a:rPr lang="en-GB" sz="3200" b="1" dirty="0">
                <a:latin typeface="Comic Sans MS" panose="030F0702030302020204" pitchFamily="66" charset="0"/>
              </a:rPr>
              <a:t> By doing this they brought evil and suffering in to a world that was made perfect, and they spoilt the world that God had made</a:t>
            </a:r>
            <a:r>
              <a:rPr lang="en-GB" sz="3200" b="1" dirty="0" smtClean="0">
                <a:latin typeface="Comic Sans MS" panose="030F0702030302020204" pitchFamily="66" charset="0"/>
              </a:rPr>
              <a:t>.</a:t>
            </a:r>
            <a:endParaRPr lang="en-GB" sz="3200" b="1" dirty="0">
              <a:latin typeface="Comic Sans MS" panose="030F0702030302020204" pitchFamily="66" charset="0"/>
            </a:endParaRPr>
          </a:p>
        </p:txBody>
      </p:sp>
      <p:pic>
        <p:nvPicPr>
          <p:cNvPr id="4" name="Picture 3" descr="Adam and Eve.jpg"/>
          <p:cNvPicPr>
            <a:picLocks noChangeAspect="1"/>
          </p:cNvPicPr>
          <p:nvPr/>
        </p:nvPicPr>
        <p:blipFill>
          <a:blip r:embed="rId2" cstate="print"/>
          <a:stretch>
            <a:fillRect/>
          </a:stretch>
        </p:blipFill>
        <p:spPr>
          <a:xfrm>
            <a:off x="8562333" y="28750"/>
            <a:ext cx="581665" cy="951978"/>
          </a:xfrm>
          <a:prstGeom prst="rect">
            <a:avLst/>
          </a:prstGeom>
        </p:spPr>
      </p:pic>
    </p:spTree>
    <p:extLst>
      <p:ext uri="{BB962C8B-B14F-4D97-AF65-F5344CB8AC3E}">
        <p14:creationId xmlns:p14="http://schemas.microsoft.com/office/powerpoint/2010/main" val="215723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rmAutofit fontScale="90000"/>
          </a:bodyPr>
          <a:lstStyle/>
          <a:p>
            <a:pPr algn="l" eaLnBrk="1" hangingPunct="1"/>
            <a:r>
              <a:rPr lang="en-GB" b="1" u="sng" dirty="0" smtClean="0">
                <a:latin typeface="Comic Sans MS" panose="030F0702030302020204" pitchFamily="66" charset="0"/>
              </a:rPr>
              <a:t>Suffering is punishment for </a:t>
            </a:r>
            <a:br>
              <a:rPr lang="en-GB" b="1" u="sng" dirty="0" smtClean="0">
                <a:latin typeface="Comic Sans MS" panose="030F0702030302020204" pitchFamily="66" charset="0"/>
              </a:rPr>
            </a:br>
            <a:r>
              <a:rPr lang="en-GB" b="1" u="sng" dirty="0" smtClean="0">
                <a:latin typeface="Comic Sans MS" panose="030F0702030302020204" pitchFamily="66" charset="0"/>
              </a:rPr>
              <a:t>sins</a:t>
            </a:r>
            <a:r>
              <a:rPr lang="en-GB" b="1" u="sng" dirty="0">
                <a:latin typeface="Comic Sans MS" panose="030F0702030302020204" pitchFamily="66" charset="0"/>
              </a:rPr>
              <a:t> </a:t>
            </a:r>
            <a:r>
              <a:rPr lang="en-GB" b="1" u="sng" dirty="0" smtClean="0">
                <a:latin typeface="Comic Sans MS" panose="030F0702030302020204" pitchFamily="66" charset="0"/>
              </a:rPr>
              <a:t>Islam/Christianity</a:t>
            </a:r>
            <a:endParaRPr lang="en-GB" b="1" dirty="0" smtClean="0">
              <a:latin typeface="Comic Sans MS" panose="030F0702030302020204" pitchFamily="66" charset="0"/>
            </a:endParaRPr>
          </a:p>
        </p:txBody>
      </p:sp>
      <p:sp>
        <p:nvSpPr>
          <p:cNvPr id="3" name="Content Placeholder 2"/>
          <p:cNvSpPr>
            <a:spLocks noGrp="1"/>
          </p:cNvSpPr>
          <p:nvPr>
            <p:ph idx="1"/>
          </p:nvPr>
        </p:nvSpPr>
        <p:spPr>
          <a:xfrm>
            <a:off x="0" y="1419368"/>
            <a:ext cx="9144000" cy="5438632"/>
          </a:xfrm>
          <a:solidFill>
            <a:srgbClr val="FFFF00"/>
          </a:solidFill>
        </p:spPr>
        <p:txBody>
          <a:bodyPr>
            <a:normAutofit fontScale="77500" lnSpcReduction="20000"/>
          </a:bodyPr>
          <a:lstStyle/>
          <a:p>
            <a:pPr eaLnBrk="1" hangingPunct="1"/>
            <a:endParaRPr lang="en-GB" sz="2800" dirty="0" smtClean="0">
              <a:latin typeface="Comic Sans MS" panose="030F0702030302020204" pitchFamily="66" charset="0"/>
            </a:endParaRPr>
          </a:p>
          <a:p>
            <a:pPr eaLnBrk="1" hangingPunct="1"/>
            <a:r>
              <a:rPr lang="en-GB" sz="2800" b="1" dirty="0" smtClean="0">
                <a:latin typeface="Comic Sans MS" panose="030F0702030302020204" pitchFamily="66" charset="0"/>
              </a:rPr>
              <a:t>The only people who really suffer are those who have sinned.</a:t>
            </a:r>
          </a:p>
          <a:p>
            <a:pPr eaLnBrk="1" hangingPunct="1"/>
            <a:r>
              <a:rPr lang="en-GB" sz="2800" b="1" dirty="0" smtClean="0">
                <a:latin typeface="Comic Sans MS" panose="030F0702030302020204" pitchFamily="66" charset="0"/>
              </a:rPr>
              <a:t>Therefore they are only paying the price for doing wrong.</a:t>
            </a:r>
          </a:p>
          <a:p>
            <a:pPr eaLnBrk="1" hangingPunct="1"/>
            <a:r>
              <a:rPr lang="en-GB" sz="2800" b="1" dirty="0" smtClean="0">
                <a:latin typeface="Comic Sans MS" panose="030F0702030302020204" pitchFamily="66" charset="0"/>
              </a:rPr>
              <a:t>If you do bad things you deserve to suffer.</a:t>
            </a:r>
          </a:p>
          <a:p>
            <a:r>
              <a:rPr lang="en-GB" sz="2800" b="1" dirty="0">
                <a:latin typeface="Comic Sans MS" panose="030F0702030302020204" pitchFamily="66" charset="0"/>
              </a:rPr>
              <a:t>We learn from our mistakes and we </a:t>
            </a:r>
            <a:r>
              <a:rPr lang="en-GB" sz="2800" b="1" dirty="0" smtClean="0">
                <a:latin typeface="Comic Sans MS" panose="030F0702030302020204" pitchFamily="66" charset="0"/>
              </a:rPr>
              <a:t>grow</a:t>
            </a:r>
            <a:endParaRPr lang="en-GB" sz="2800" b="1" dirty="0">
              <a:latin typeface="Comic Sans MS" panose="030F0702030302020204" pitchFamily="66" charset="0"/>
            </a:endParaRPr>
          </a:p>
          <a:p>
            <a:r>
              <a:rPr lang="en-GB" sz="2800" b="1" dirty="0">
                <a:latin typeface="Comic Sans MS" panose="030F0702030302020204" pitchFamily="66" charset="0"/>
              </a:rPr>
              <a:t>We can develop courage and </a:t>
            </a:r>
            <a:r>
              <a:rPr lang="en-GB" sz="2800" b="1" dirty="0" smtClean="0">
                <a:latin typeface="Comic Sans MS" panose="030F0702030302020204" pitchFamily="66" charset="0"/>
              </a:rPr>
              <a:t>bravery</a:t>
            </a:r>
            <a:endParaRPr lang="en-GB" sz="2800" b="1" dirty="0">
              <a:latin typeface="Comic Sans MS" panose="030F0702030302020204" pitchFamily="66" charset="0"/>
            </a:endParaRPr>
          </a:p>
          <a:p>
            <a:r>
              <a:rPr lang="en-GB" sz="2800" b="1" dirty="0">
                <a:latin typeface="Comic Sans MS" panose="030F0702030302020204" pitchFamily="66" charset="0"/>
              </a:rPr>
              <a:t>Love only has meaning if it is freely given and we can only freely give if we have the choice not to </a:t>
            </a:r>
            <a:r>
              <a:rPr lang="en-GB" sz="2800" b="1" dirty="0" smtClean="0">
                <a:latin typeface="Comic Sans MS" panose="030F0702030302020204" pitchFamily="66" charset="0"/>
              </a:rPr>
              <a:t>give</a:t>
            </a:r>
          </a:p>
          <a:p>
            <a:r>
              <a:rPr lang="en-GB" sz="2800" b="1" dirty="0">
                <a:latin typeface="Comic Sans MS" panose="030F0702030302020204" pitchFamily="66" charset="0"/>
              </a:rPr>
              <a:t>Evil is useful. Without it there would be no good</a:t>
            </a:r>
            <a:r>
              <a:rPr lang="en-GB" sz="2800" b="1" dirty="0" smtClean="0">
                <a:latin typeface="Comic Sans MS" panose="030F0702030302020204" pitchFamily="66" charset="0"/>
              </a:rPr>
              <a:t>.</a:t>
            </a:r>
            <a:endParaRPr lang="en-GB" sz="2800" b="1" dirty="0">
              <a:latin typeface="Comic Sans MS" panose="030F0702030302020204" pitchFamily="66" charset="0"/>
            </a:endParaRPr>
          </a:p>
          <a:p>
            <a:r>
              <a:rPr lang="en-GB" sz="2800" b="1" dirty="0">
                <a:latin typeface="Comic Sans MS" panose="030F0702030302020204" pitchFamily="66" charset="0"/>
              </a:rPr>
              <a:t>For example we need suffering in our lives to help appreciate the good times. We can learn from our mistakes. You should not even ask the question about why we suffer</a:t>
            </a:r>
            <a:r>
              <a:rPr lang="en-GB" sz="2800" b="1" dirty="0" smtClean="0">
                <a:latin typeface="Comic Sans MS" panose="030F0702030302020204" pitchFamily="66" charset="0"/>
              </a:rPr>
              <a:t>.</a:t>
            </a:r>
            <a:endParaRPr lang="en-GB" sz="2800" b="1" dirty="0">
              <a:latin typeface="Comic Sans MS" panose="030F0702030302020204" pitchFamily="66" charset="0"/>
            </a:endParaRPr>
          </a:p>
          <a:p>
            <a:r>
              <a:rPr lang="en-GB" sz="2800" b="1" dirty="0">
                <a:latin typeface="Comic Sans MS" panose="030F0702030302020204" pitchFamily="66" charset="0"/>
              </a:rPr>
              <a:t>God works in mysterious ways</a:t>
            </a:r>
            <a:r>
              <a:rPr lang="en-GB" sz="2800" b="1" dirty="0" smtClean="0">
                <a:latin typeface="Comic Sans MS" panose="030F0702030302020204" pitchFamily="66" charset="0"/>
              </a:rPr>
              <a:t>.</a:t>
            </a:r>
            <a:endParaRPr lang="en-GB" sz="2800" b="1" dirty="0">
              <a:latin typeface="Comic Sans MS" panose="030F0702030302020204" pitchFamily="66" charset="0"/>
            </a:endParaRPr>
          </a:p>
          <a:p>
            <a:r>
              <a:rPr lang="en-GB" sz="2800" b="1" dirty="0">
                <a:latin typeface="Comic Sans MS" panose="030F0702030302020204" pitchFamily="66" charset="0"/>
              </a:rPr>
              <a:t>Who are we as mere humans to question what God does or does not do</a:t>
            </a:r>
            <a:r>
              <a:rPr lang="en-GB" sz="2800" b="1" dirty="0" smtClean="0">
                <a:latin typeface="Comic Sans MS" panose="030F0702030302020204" pitchFamily="66" charset="0"/>
              </a:rPr>
              <a:t>?!</a:t>
            </a:r>
            <a:endParaRPr lang="en-GB" sz="2800" b="1" dirty="0">
              <a:latin typeface="Comic Sans MS" panose="030F0702030302020204" pitchFamily="66" charset="0"/>
            </a:endParaRPr>
          </a:p>
          <a:p>
            <a:pPr eaLnBrk="1" hangingPunct="1"/>
            <a:endParaRPr lang="en-GB" sz="2800" dirty="0" smtClean="0">
              <a:solidFill>
                <a:schemeClr val="bg1"/>
              </a:solidFill>
              <a:latin typeface="Comic Sans MS" panose="030F0702030302020204" pitchFamily="66" charset="0"/>
            </a:endParaRPr>
          </a:p>
        </p:txBody>
      </p:sp>
      <p:pic>
        <p:nvPicPr>
          <p:cNvPr id="5" name="Picture 4" descr="banished from the garden.jpg"/>
          <p:cNvPicPr/>
          <p:nvPr/>
        </p:nvPicPr>
        <p:blipFill>
          <a:blip r:embed="rId2" cstate="print"/>
          <a:stretch>
            <a:fillRect/>
          </a:stretch>
        </p:blipFill>
        <p:spPr>
          <a:xfrm>
            <a:off x="7372350" y="-18206"/>
            <a:ext cx="1771650" cy="1143000"/>
          </a:xfrm>
          <a:prstGeom prst="rect">
            <a:avLst/>
          </a:prstGeom>
        </p:spPr>
      </p:pic>
    </p:spTree>
    <p:extLst>
      <p:ext uri="{BB962C8B-B14F-4D97-AF65-F5344CB8AC3E}">
        <p14:creationId xmlns:p14="http://schemas.microsoft.com/office/powerpoint/2010/main" val="15770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1450" y="260350"/>
            <a:ext cx="8802688" cy="1200150"/>
          </a:xfrm>
          <a:prstGeom prst="rect">
            <a:avLst/>
          </a:prstGeom>
          <a:solidFill>
            <a:srgbClr val="7030A0"/>
          </a:solidFill>
          <a:ln w="9525">
            <a:solidFill>
              <a:schemeClr val="tx1"/>
            </a:solidFill>
            <a:miter lim="800000"/>
            <a:headEnd/>
            <a:tailEnd/>
          </a:ln>
          <a:effectLst/>
          <a:extLst/>
        </p:spPr>
        <p:txBody>
          <a:bodyPr wrap="none">
            <a:spAutoFit/>
          </a:bodyPr>
          <a:lstStyle/>
          <a:p>
            <a:pPr eaLnBrk="1" hangingPunct="1">
              <a:defRPr/>
            </a:pPr>
            <a:r>
              <a:rPr lang="en-GB" sz="7200" b="1" dirty="0">
                <a:solidFill>
                  <a:schemeClr val="bg1"/>
                </a:solidFill>
                <a:effectLst>
                  <a:outerShdw blurRad="38100" dist="38100" dir="2700000" algn="tl">
                    <a:srgbClr val="000000"/>
                  </a:outerShdw>
                </a:effectLst>
                <a:hlinkClick r:id="rId2"/>
              </a:rPr>
              <a:t>Community Service</a:t>
            </a:r>
            <a:endParaRPr lang="en-GB" sz="7200" b="1" dirty="0">
              <a:solidFill>
                <a:schemeClr val="bg1"/>
              </a:solidFill>
              <a:effectLst>
                <a:outerShdw blurRad="38100" dist="38100" dir="2700000" algn="tl">
                  <a:srgbClr val="000000"/>
                </a:outerShdw>
              </a:effectLst>
            </a:endParaRPr>
          </a:p>
        </p:txBody>
      </p:sp>
      <p:pic>
        <p:nvPicPr>
          <p:cNvPr id="7171" name="Picture 2" descr="http://static.guim.co.uk/sys-images/Guardian/Pix/pictures/2010/12/1/1291220574768/Kenny_MacAskill_with_community_service_offenders_clearing_snow.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1700213"/>
            <a:ext cx="3840162"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755650" y="4221163"/>
            <a:ext cx="7993063" cy="22463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800" b="1">
                <a:latin typeface="Comic Sans MS" pitchFamily="66" charset="0"/>
              </a:rPr>
              <a:t>Do you think this is effective?</a:t>
            </a:r>
          </a:p>
          <a:p>
            <a:pPr>
              <a:spcBef>
                <a:spcPct val="0"/>
              </a:spcBef>
              <a:buFontTx/>
              <a:buNone/>
            </a:pPr>
            <a:r>
              <a:rPr lang="en-GB" altLang="en-US" sz="2800" b="1">
                <a:latin typeface="Comic Sans MS" pitchFamily="66" charset="0"/>
              </a:rPr>
              <a:t>What does Islam and Christianity think?</a:t>
            </a:r>
          </a:p>
          <a:p>
            <a:pPr>
              <a:spcBef>
                <a:spcPct val="0"/>
              </a:spcBef>
              <a:buFontTx/>
              <a:buNone/>
            </a:pPr>
            <a:r>
              <a:rPr lang="en-GB" altLang="en-US" sz="2800" b="1">
                <a:latin typeface="Comic Sans MS" pitchFamily="66" charset="0"/>
              </a:rPr>
              <a:t>How does it support the three aims?</a:t>
            </a:r>
          </a:p>
          <a:p>
            <a:pPr>
              <a:spcBef>
                <a:spcPct val="0"/>
              </a:spcBef>
              <a:buFontTx/>
              <a:buNone/>
            </a:pPr>
            <a:r>
              <a:rPr lang="en-GB" altLang="en-US" sz="2800" b="1">
                <a:latin typeface="Comic Sans MS" pitchFamily="66" charset="0"/>
              </a:rPr>
              <a:t>What are the advantages and disadvantages?</a:t>
            </a:r>
          </a:p>
        </p:txBody>
      </p:sp>
    </p:spTree>
    <p:extLst>
      <p:ext uri="{BB962C8B-B14F-4D97-AF65-F5344CB8AC3E}">
        <p14:creationId xmlns:p14="http://schemas.microsoft.com/office/powerpoint/2010/main" val="2690835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1450" y="260350"/>
            <a:ext cx="8864600" cy="1108075"/>
          </a:xfrm>
          <a:prstGeom prst="rect">
            <a:avLst/>
          </a:prstGeom>
          <a:solidFill>
            <a:srgbClr val="7030A0"/>
          </a:solidFill>
          <a:ln w="9525">
            <a:solidFill>
              <a:schemeClr val="tx1"/>
            </a:solidFill>
            <a:miter lim="800000"/>
            <a:headEnd/>
            <a:tailEnd/>
          </a:ln>
          <a:effectLst/>
          <a:extLst/>
        </p:spPr>
        <p:txBody>
          <a:bodyPr>
            <a:spAutoFit/>
          </a:bodyPr>
          <a:lstStyle/>
          <a:p>
            <a:pPr eaLnBrk="1" hangingPunct="1">
              <a:defRPr/>
            </a:pPr>
            <a:r>
              <a:rPr lang="en-GB" sz="6600" b="1" dirty="0">
                <a:solidFill>
                  <a:schemeClr val="bg1"/>
                </a:solidFill>
                <a:effectLst>
                  <a:outerShdw blurRad="38100" dist="38100" dir="2700000" algn="tl">
                    <a:srgbClr val="000000"/>
                  </a:outerShdw>
                </a:effectLst>
              </a:rPr>
              <a:t>Corporal </a:t>
            </a:r>
            <a:r>
              <a:rPr lang="en-GB" sz="6600" b="1" dirty="0">
                <a:solidFill>
                  <a:schemeClr val="bg1"/>
                </a:solidFill>
                <a:effectLst>
                  <a:outerShdw blurRad="38100" dist="38100" dir="2700000" algn="tl">
                    <a:srgbClr val="000000"/>
                  </a:outerShdw>
                </a:effectLst>
                <a:hlinkClick r:id="rId2"/>
              </a:rPr>
              <a:t>Punishment</a:t>
            </a:r>
            <a:r>
              <a:rPr lang="en-GB" sz="6600" b="1" dirty="0">
                <a:solidFill>
                  <a:schemeClr val="bg1"/>
                </a:solidFill>
                <a:effectLst>
                  <a:outerShdw blurRad="38100" dist="38100" dir="2700000" algn="tl">
                    <a:srgbClr val="000000"/>
                  </a:outerShdw>
                </a:effectLst>
              </a:rPr>
              <a:t> </a:t>
            </a:r>
          </a:p>
        </p:txBody>
      </p:sp>
      <p:sp>
        <p:nvSpPr>
          <p:cNvPr id="8195" name="TextBox 1"/>
          <p:cNvSpPr txBox="1">
            <a:spLocks noChangeArrowheads="1"/>
          </p:cNvSpPr>
          <p:nvPr/>
        </p:nvSpPr>
        <p:spPr bwMode="auto">
          <a:xfrm>
            <a:off x="755650" y="4221163"/>
            <a:ext cx="7993063" cy="22463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800" b="1">
                <a:latin typeface="Comic Sans MS" pitchFamily="66" charset="0"/>
              </a:rPr>
              <a:t>Do you think this is effective?</a:t>
            </a:r>
          </a:p>
          <a:p>
            <a:pPr>
              <a:spcBef>
                <a:spcPct val="0"/>
              </a:spcBef>
              <a:buFontTx/>
              <a:buNone/>
            </a:pPr>
            <a:r>
              <a:rPr lang="en-GB" altLang="en-US" sz="2800" b="1">
                <a:latin typeface="Comic Sans MS" pitchFamily="66" charset="0"/>
              </a:rPr>
              <a:t>What does Islam and Christianity think?</a:t>
            </a:r>
          </a:p>
          <a:p>
            <a:pPr>
              <a:spcBef>
                <a:spcPct val="0"/>
              </a:spcBef>
              <a:buFontTx/>
              <a:buNone/>
            </a:pPr>
            <a:r>
              <a:rPr lang="en-GB" altLang="en-US" sz="2800" b="1">
                <a:latin typeface="Comic Sans MS" pitchFamily="66" charset="0"/>
              </a:rPr>
              <a:t>How does it support the three aims?</a:t>
            </a:r>
          </a:p>
          <a:p>
            <a:pPr>
              <a:spcBef>
                <a:spcPct val="0"/>
              </a:spcBef>
              <a:buFontTx/>
              <a:buNone/>
            </a:pPr>
            <a:r>
              <a:rPr lang="en-GB" altLang="en-US" sz="2800" b="1">
                <a:latin typeface="Comic Sans MS" pitchFamily="66" charset="0"/>
              </a:rPr>
              <a:t>What are the advantages and disadvantages?</a:t>
            </a:r>
          </a:p>
        </p:txBody>
      </p:sp>
      <p:pic>
        <p:nvPicPr>
          <p:cNvPr id="8196" name="Picture 2" descr="Image result for corporal punishment u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1484313"/>
            <a:ext cx="40433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810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1450" y="260350"/>
            <a:ext cx="8864600" cy="1108075"/>
          </a:xfrm>
          <a:prstGeom prst="rect">
            <a:avLst/>
          </a:prstGeom>
          <a:solidFill>
            <a:srgbClr val="7030A0"/>
          </a:solidFill>
          <a:ln w="9525">
            <a:solidFill>
              <a:schemeClr val="tx1"/>
            </a:solidFill>
            <a:miter lim="800000"/>
            <a:headEnd/>
            <a:tailEnd/>
          </a:ln>
          <a:effectLst/>
          <a:extLst/>
        </p:spPr>
        <p:txBody>
          <a:bodyPr>
            <a:spAutoFit/>
          </a:bodyPr>
          <a:lstStyle/>
          <a:p>
            <a:pPr eaLnBrk="1" hangingPunct="1">
              <a:defRPr/>
            </a:pPr>
            <a:r>
              <a:rPr lang="en-GB" sz="6600" b="1" dirty="0">
                <a:solidFill>
                  <a:schemeClr val="bg1"/>
                </a:solidFill>
                <a:effectLst>
                  <a:outerShdw blurRad="38100" dist="38100" dir="2700000" algn="tl">
                    <a:srgbClr val="000000"/>
                  </a:outerShdw>
                </a:effectLst>
              </a:rPr>
              <a:t>Corporal Punishment </a:t>
            </a:r>
          </a:p>
        </p:txBody>
      </p:sp>
      <p:pic>
        <p:nvPicPr>
          <p:cNvPr id="9219" name="Picture 2" descr="Image result for corporal punishment u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1484313"/>
            <a:ext cx="40433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85725" y="5057775"/>
            <a:ext cx="9036050" cy="18002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latin typeface="Comic Sans MS" panose="030F0702030302020204" pitchFamily="66" charset="0"/>
              </a:rPr>
              <a:t>Should Corporal Punishment be brought back to UK schools?</a:t>
            </a:r>
          </a:p>
        </p:txBody>
      </p:sp>
      <p:sp>
        <p:nvSpPr>
          <p:cNvPr id="9221" name="TextBox 3"/>
          <p:cNvSpPr txBox="1">
            <a:spLocks noChangeArrowheads="1"/>
          </p:cNvSpPr>
          <p:nvPr/>
        </p:nvSpPr>
        <p:spPr bwMode="auto">
          <a:xfrm>
            <a:off x="171450" y="4437063"/>
            <a:ext cx="255905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800" b="1">
                <a:latin typeface="Comic Sans MS" pitchFamily="66" charset="0"/>
              </a:rPr>
              <a:t>Agree</a:t>
            </a:r>
          </a:p>
        </p:txBody>
      </p:sp>
      <p:sp>
        <p:nvSpPr>
          <p:cNvPr id="9222" name="TextBox 6"/>
          <p:cNvSpPr txBox="1">
            <a:spLocks noChangeArrowheads="1"/>
          </p:cNvSpPr>
          <p:nvPr/>
        </p:nvSpPr>
        <p:spPr bwMode="auto">
          <a:xfrm>
            <a:off x="6267450" y="4437063"/>
            <a:ext cx="255905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800" b="1">
                <a:latin typeface="Comic Sans MS" pitchFamily="66" charset="0"/>
              </a:rPr>
              <a:t>Disagree</a:t>
            </a:r>
          </a:p>
        </p:txBody>
      </p:sp>
    </p:spTree>
    <p:extLst>
      <p:ext uri="{BB962C8B-B14F-4D97-AF65-F5344CB8AC3E}">
        <p14:creationId xmlns:p14="http://schemas.microsoft.com/office/powerpoint/2010/main" val="3269333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12553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6000" b="1" dirty="0">
                <a:solidFill>
                  <a:schemeClr val="tx1"/>
                </a:solidFill>
              </a:rPr>
              <a:t>Capital Punishment</a:t>
            </a:r>
          </a:p>
        </p:txBody>
      </p:sp>
      <p:pic>
        <p:nvPicPr>
          <p:cNvPr id="16387" name="Picture 5" descr="r168090_627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052513"/>
            <a:ext cx="356393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250825" y="1268413"/>
            <a:ext cx="496887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spcBef>
                <a:spcPct val="0"/>
              </a:spcBef>
            </a:pPr>
            <a:r>
              <a:rPr lang="en-GB" altLang="en-US" sz="2400" b="1">
                <a:latin typeface="Arial" charset="0"/>
              </a:rPr>
              <a:t>The Death Penalty was abolished in the UK in 1965 by the murder (abolition of the Death Penalty) Act 1965.</a:t>
            </a:r>
          </a:p>
          <a:p>
            <a:pPr eaLnBrk="1" hangingPunct="1">
              <a:lnSpc>
                <a:spcPct val="90000"/>
              </a:lnSpc>
              <a:spcBef>
                <a:spcPct val="0"/>
              </a:spcBef>
              <a:buFontTx/>
              <a:buNone/>
            </a:pPr>
            <a:endParaRPr lang="en-GB" altLang="en-US" sz="2400" b="1">
              <a:latin typeface="Arial" charset="0"/>
            </a:endParaRPr>
          </a:p>
          <a:p>
            <a:pPr eaLnBrk="1" hangingPunct="1">
              <a:lnSpc>
                <a:spcPct val="90000"/>
              </a:lnSpc>
              <a:spcBef>
                <a:spcPct val="0"/>
              </a:spcBef>
            </a:pPr>
            <a:r>
              <a:rPr lang="en-GB" altLang="en-US" sz="2400" b="1">
                <a:latin typeface="Arial" charset="0"/>
              </a:rPr>
              <a:t>Under the European Convention on Human Rights, which Britain signed in 1999, execution was abolished throughout the European union.</a:t>
            </a:r>
          </a:p>
          <a:p>
            <a:pPr eaLnBrk="1" hangingPunct="1">
              <a:lnSpc>
                <a:spcPct val="90000"/>
              </a:lnSpc>
              <a:spcBef>
                <a:spcPct val="0"/>
              </a:spcBef>
              <a:buFontTx/>
              <a:buNone/>
            </a:pPr>
            <a:endParaRPr lang="en-GB" altLang="en-US" sz="2400" b="1">
              <a:latin typeface="Arial" charset="0"/>
            </a:endParaRPr>
          </a:p>
          <a:p>
            <a:pPr eaLnBrk="1" hangingPunct="1">
              <a:lnSpc>
                <a:spcPct val="90000"/>
              </a:lnSpc>
              <a:spcBef>
                <a:spcPct val="0"/>
              </a:spcBef>
            </a:pPr>
            <a:r>
              <a:rPr lang="en-GB" altLang="en-US" sz="2400" b="1">
                <a:latin typeface="Arial" charset="0"/>
              </a:rPr>
              <a:t>Other nations, including the USA, still have the death penalty and it is estimated that there is one legal execution every day, somewhere in the world.</a:t>
            </a:r>
            <a:endParaRPr lang="en-US" altLang="en-US" sz="2400" b="1">
              <a:latin typeface="Arial" charset="0"/>
            </a:endParaRPr>
          </a:p>
        </p:txBody>
      </p:sp>
    </p:spTree>
    <p:extLst>
      <p:ext uri="{BB962C8B-B14F-4D97-AF65-F5344CB8AC3E}">
        <p14:creationId xmlns:p14="http://schemas.microsoft.com/office/powerpoint/2010/main" val="2409185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12553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b="1" dirty="0">
                <a:solidFill>
                  <a:schemeClr val="tx1"/>
                </a:solidFill>
              </a:rPr>
              <a:t>Capital Punishment- For or Against?</a:t>
            </a:r>
          </a:p>
        </p:txBody>
      </p:sp>
      <p:sp>
        <p:nvSpPr>
          <p:cNvPr id="4" name="Content Placeholder 3"/>
          <p:cNvSpPr>
            <a:spLocks noGrp="1"/>
          </p:cNvSpPr>
          <p:nvPr>
            <p:ph sz="half" idx="1"/>
          </p:nvPr>
        </p:nvSpPr>
        <p:spPr>
          <a:xfrm>
            <a:off x="0" y="1125538"/>
            <a:ext cx="4572000" cy="5732462"/>
          </a:xfrm>
          <a:solidFill>
            <a:schemeClr val="accent6">
              <a:lumMod val="40000"/>
              <a:lumOff val="60000"/>
            </a:schemeClr>
          </a:solidFill>
        </p:spPr>
        <p:txBody>
          <a:bodyPr/>
          <a:lstStyle/>
          <a:p>
            <a:pPr>
              <a:buFont typeface="Wingdings" panose="05000000000000000000" pitchFamily="2" charset="2"/>
              <a:buChar char="q"/>
              <a:defRPr/>
            </a:pPr>
            <a:r>
              <a:rPr lang="en-GB" sz="1800" dirty="0" smtClean="0">
                <a:latin typeface="Arial Rounded MT Bold" panose="020F0704030504030204" pitchFamily="34" charset="0"/>
              </a:rPr>
              <a:t>Principle of utility: Action is right if it promotes maximum happiness</a:t>
            </a:r>
          </a:p>
          <a:p>
            <a:pPr>
              <a:buFont typeface="Wingdings" panose="05000000000000000000" pitchFamily="2" charset="2"/>
              <a:buChar char="q"/>
              <a:defRPr/>
            </a:pPr>
            <a:r>
              <a:rPr lang="en-GB" sz="1800" dirty="0" smtClean="0">
                <a:latin typeface="Arial Rounded MT Bold" panose="020F0704030504030204" pitchFamily="34" charset="0"/>
              </a:rPr>
              <a:t>Sanctity of Life:  God gave life and has the right to take away Or those who have murdered who have taken a life forfeit their right to life </a:t>
            </a:r>
          </a:p>
          <a:p>
            <a:pPr>
              <a:buFont typeface="Wingdings" panose="05000000000000000000" pitchFamily="2" charset="2"/>
              <a:buChar char="q"/>
              <a:defRPr/>
            </a:pPr>
            <a:r>
              <a:rPr lang="en-GB" sz="1800" dirty="0" err="1" smtClean="0">
                <a:latin typeface="Arial Rounded MT Bold" panose="020F0704030504030204" pitchFamily="34" charset="0"/>
              </a:rPr>
              <a:t>Shari’ah</a:t>
            </a:r>
            <a:r>
              <a:rPr lang="en-GB" sz="1800" dirty="0" smtClean="0">
                <a:latin typeface="Arial Rounded MT Bold" panose="020F0704030504030204" pitchFamily="34" charset="0"/>
              </a:rPr>
              <a:t> Law can be carried out (Murder, Treason, Apostasy, Terrorism, piracy, rape, adultery, homosexual activity)  but depending victim’s family mercy/compensation, otherwise executed.</a:t>
            </a:r>
          </a:p>
          <a:p>
            <a:pPr>
              <a:buFont typeface="Wingdings" panose="05000000000000000000" pitchFamily="2" charset="2"/>
              <a:buChar char="q"/>
              <a:defRPr/>
            </a:pPr>
            <a:r>
              <a:rPr lang="en-GB" sz="1800" dirty="0" err="1" smtClean="0">
                <a:latin typeface="Arial Rounded MT Bold" panose="020F0704030504030204" pitchFamily="34" charset="0"/>
              </a:rPr>
              <a:t>Shari’ah</a:t>
            </a:r>
            <a:r>
              <a:rPr lang="en-GB" sz="1800" dirty="0" smtClean="0">
                <a:latin typeface="Arial Rounded MT Bold" panose="020F0704030504030204" pitchFamily="34" charset="0"/>
              </a:rPr>
              <a:t> Law varies country as do the methods, must be sufficient evidence, death penalty generally not compulsory.</a:t>
            </a:r>
          </a:p>
          <a:p>
            <a:pPr>
              <a:buFont typeface="Wingdings" panose="05000000000000000000" pitchFamily="2" charset="2"/>
              <a:buChar char="q"/>
              <a:defRPr/>
            </a:pPr>
            <a:r>
              <a:rPr lang="en-GB" sz="1800" dirty="0" smtClean="0">
                <a:latin typeface="Arial Rounded MT Bold" panose="020F0704030504030204" pitchFamily="34" charset="0"/>
              </a:rPr>
              <a:t>The Muslim Peace Fellowship devoted to non violence.  </a:t>
            </a:r>
          </a:p>
          <a:p>
            <a:pPr>
              <a:buFont typeface="Wingdings" panose="05000000000000000000" pitchFamily="2" charset="2"/>
              <a:buChar char="q"/>
              <a:defRPr/>
            </a:pPr>
            <a:endParaRPr lang="en-GB" sz="2000" dirty="0">
              <a:latin typeface="Arial Rounded MT Bold" panose="020F0704030504030204" pitchFamily="34" charset="0"/>
            </a:endParaRPr>
          </a:p>
        </p:txBody>
      </p:sp>
      <p:sp>
        <p:nvSpPr>
          <p:cNvPr id="5" name="Content Placeholder 4"/>
          <p:cNvSpPr>
            <a:spLocks noGrp="1"/>
          </p:cNvSpPr>
          <p:nvPr>
            <p:ph sz="half" idx="2"/>
          </p:nvPr>
        </p:nvSpPr>
        <p:spPr>
          <a:xfrm>
            <a:off x="4572000" y="1125538"/>
            <a:ext cx="4572000" cy="5732462"/>
          </a:xfrm>
          <a:solidFill>
            <a:schemeClr val="accent5">
              <a:lumMod val="40000"/>
              <a:lumOff val="60000"/>
            </a:schemeClr>
          </a:solidFill>
        </p:spPr>
        <p:txBody>
          <a:bodyPr/>
          <a:lstStyle/>
          <a:p>
            <a:pPr>
              <a:buFont typeface="Wingdings" panose="05000000000000000000" pitchFamily="2" charset="2"/>
              <a:buChar char="q"/>
              <a:defRPr/>
            </a:pPr>
            <a:r>
              <a:rPr lang="en-GB" sz="2000" dirty="0" smtClean="0">
                <a:latin typeface="Arial Rounded MT Bold" panose="020F0704030504030204" pitchFamily="34" charset="0"/>
              </a:rPr>
              <a:t>Old Testament: ‘Whoever sheds human blood, by humans shall their blood be’ Genesis 9:6</a:t>
            </a:r>
          </a:p>
          <a:p>
            <a:pPr>
              <a:buFont typeface="Wingdings" panose="05000000000000000000" pitchFamily="2" charset="2"/>
              <a:buChar char="q"/>
              <a:defRPr/>
            </a:pPr>
            <a:r>
              <a:rPr lang="en-GB" sz="2000" dirty="0" smtClean="0">
                <a:latin typeface="Arial Rounded MT Bold" panose="020F0704030504030204" pitchFamily="34" charset="0"/>
              </a:rPr>
              <a:t>Life for life, eye for eye, tooth for tooth </a:t>
            </a:r>
          </a:p>
          <a:p>
            <a:pPr>
              <a:buFont typeface="Wingdings" panose="05000000000000000000" pitchFamily="2" charset="2"/>
              <a:buChar char="q"/>
              <a:defRPr/>
            </a:pPr>
            <a:r>
              <a:rPr lang="en-GB" sz="2000" dirty="0" smtClean="0">
                <a:latin typeface="Arial Rounded MT Bold" panose="020F0704030504030204" pitchFamily="34" charset="0"/>
              </a:rPr>
              <a:t>Jesus taught forgiveness ‘ I take no pleasure in the death of the wicked, but rather that they turn away from their ways and live.</a:t>
            </a:r>
          </a:p>
          <a:p>
            <a:pPr>
              <a:defRPr/>
            </a:pP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1744218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age result for cartoon christian ma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56" y="3302717"/>
            <a:ext cx="2045088" cy="24811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sp>
        <p:nvSpPr>
          <p:cNvPr id="2" name="Title 1"/>
          <p:cNvSpPr>
            <a:spLocks noGrp="1"/>
          </p:cNvSpPr>
          <p:nvPr>
            <p:ph type="title"/>
          </p:nvPr>
        </p:nvSpPr>
        <p:spPr>
          <a:xfrm>
            <a:off x="247880" y="930923"/>
            <a:ext cx="8229600" cy="634619"/>
          </a:xfrm>
        </p:spPr>
        <p:txBody>
          <a:bodyPr>
            <a:normAutofit/>
          </a:bodyPr>
          <a:lstStyle/>
          <a:p>
            <a:pPr algn="l"/>
            <a:r>
              <a:rPr lang="en-GB" sz="2800" b="1" dirty="0">
                <a:solidFill>
                  <a:schemeClr val="tx2"/>
                </a:solidFill>
                <a:latin typeface="OpenDyslexic" panose="00000500000000000000" pitchFamily="50" charset="0"/>
              </a:rPr>
              <a:t>Retribution</a:t>
            </a:r>
          </a:p>
        </p:txBody>
      </p:sp>
      <p:sp>
        <p:nvSpPr>
          <p:cNvPr id="6" name="Speech Bubble: Rectangle with Corners Rounded 5"/>
          <p:cNvSpPr/>
          <p:nvPr/>
        </p:nvSpPr>
        <p:spPr>
          <a:xfrm>
            <a:off x="2171700" y="1269731"/>
            <a:ext cx="6827487" cy="4319008"/>
          </a:xfrm>
          <a:prstGeom prst="wedgeRoundRectCallout">
            <a:avLst>
              <a:gd name="adj1" fmla="val -47875"/>
              <a:gd name="adj2" fmla="val 6344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solidFill>
                <a:schemeClr val="tx2"/>
              </a:solidFill>
              <a:latin typeface="OpenDyslexic" panose="00000500000000000000" pitchFamily="50" charset="0"/>
            </a:endParaRPr>
          </a:p>
        </p:txBody>
      </p:sp>
      <p:sp>
        <p:nvSpPr>
          <p:cNvPr id="5" name="Rectangle 4"/>
          <p:cNvSpPr/>
          <p:nvPr/>
        </p:nvSpPr>
        <p:spPr>
          <a:xfrm>
            <a:off x="2552701" y="1415565"/>
            <a:ext cx="6202302" cy="3416320"/>
          </a:xfrm>
          <a:prstGeom prst="rect">
            <a:avLst/>
          </a:prstGeom>
        </p:spPr>
        <p:txBody>
          <a:bodyPr wrap="square">
            <a:spAutoFit/>
          </a:bodyPr>
          <a:lstStyle/>
          <a:p>
            <a:r>
              <a:rPr lang="en-GB" b="1" baseline="30000" dirty="0">
                <a:latin typeface="OpenDyslexic" panose="00000500000000000000" pitchFamily="50" charset="0"/>
              </a:rPr>
              <a:t>38 </a:t>
            </a:r>
            <a:r>
              <a:rPr lang="en-GB" b="1" u="sng" dirty="0">
                <a:latin typeface="OpenDyslexic" panose="00000500000000000000" pitchFamily="50" charset="0"/>
              </a:rPr>
              <a:t>“You have heard that it was said, ‘Eye for eye, and tooth for tooth.’</a:t>
            </a:r>
            <a:r>
              <a:rPr lang="en-GB" b="1" baseline="30000" dirty="0">
                <a:latin typeface="OpenDyslexic" panose="00000500000000000000" pitchFamily="50" charset="0"/>
              </a:rPr>
              <a:t>39 </a:t>
            </a:r>
            <a:r>
              <a:rPr lang="en-GB" b="1" dirty="0">
                <a:latin typeface="OpenDyslexic" panose="00000500000000000000" pitchFamily="50" charset="0"/>
              </a:rPr>
              <a:t>But I tell you, do not resist an evil person. </a:t>
            </a:r>
            <a:r>
              <a:rPr lang="en-GB" b="1" u="sng" dirty="0">
                <a:latin typeface="OpenDyslexic" panose="00000500000000000000" pitchFamily="50" charset="0"/>
              </a:rPr>
              <a:t>If anyone slaps you on the right cheek, turn to them the other cheek also. </a:t>
            </a:r>
            <a:r>
              <a:rPr lang="en-GB" b="1" baseline="30000" dirty="0">
                <a:latin typeface="OpenDyslexic" panose="00000500000000000000" pitchFamily="50" charset="0"/>
              </a:rPr>
              <a:t>40 </a:t>
            </a:r>
            <a:r>
              <a:rPr lang="en-GB" b="1" dirty="0">
                <a:latin typeface="OpenDyslexic" panose="00000500000000000000" pitchFamily="50" charset="0"/>
              </a:rPr>
              <a:t>And if anyone wants to sue you and take your shirt, hand over your coat as well. </a:t>
            </a:r>
            <a:r>
              <a:rPr lang="en-GB" b="1" baseline="30000" dirty="0">
                <a:latin typeface="OpenDyslexic" panose="00000500000000000000" pitchFamily="50" charset="0"/>
              </a:rPr>
              <a:t>41 </a:t>
            </a:r>
            <a:r>
              <a:rPr lang="en-GB" b="1" dirty="0">
                <a:latin typeface="OpenDyslexic" panose="00000500000000000000" pitchFamily="50" charset="0"/>
              </a:rPr>
              <a:t>If anyone forces you to go one mile, go with them two miles. </a:t>
            </a:r>
            <a:r>
              <a:rPr lang="en-GB" b="1" baseline="30000" dirty="0">
                <a:latin typeface="OpenDyslexic" panose="00000500000000000000" pitchFamily="50" charset="0"/>
              </a:rPr>
              <a:t>42 </a:t>
            </a:r>
            <a:r>
              <a:rPr lang="en-GB" b="1" dirty="0">
                <a:latin typeface="OpenDyslexic" panose="00000500000000000000" pitchFamily="50" charset="0"/>
              </a:rPr>
              <a:t>Give to the one who asks you, and do not turn away from the one who wants to borrow from you.</a:t>
            </a:r>
          </a:p>
          <a:p>
            <a:pPr algn="r"/>
            <a:r>
              <a:rPr lang="en-GB" b="1" dirty="0">
                <a:latin typeface="OpenDyslexic" panose="00000500000000000000" pitchFamily="50" charset="0"/>
              </a:rPr>
              <a:t>Matthew 5:38-42</a:t>
            </a:r>
          </a:p>
        </p:txBody>
      </p:sp>
      <p:sp>
        <p:nvSpPr>
          <p:cNvPr id="7" name="Rectangle 6"/>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know the three aims of punishment</a:t>
            </a:r>
          </a:p>
        </p:txBody>
      </p:sp>
      <p:sp>
        <p:nvSpPr>
          <p:cNvPr id="8" name="Rectangle 7"/>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understand religious attitudes to the three aims of punishment</a:t>
            </a:r>
          </a:p>
        </p:txBody>
      </p:sp>
      <p:sp>
        <p:nvSpPr>
          <p:cNvPr id="10" name="Rectangle 9"/>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spTree>
    <p:extLst>
      <p:ext uri="{BB962C8B-B14F-4D97-AF65-F5344CB8AC3E}">
        <p14:creationId xmlns:p14="http://schemas.microsoft.com/office/powerpoint/2010/main" val="23845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iterate type="lt">
                                    <p:tmAbs val="100"/>
                                  </p:iterate>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35101"/>
                            </p:stCondLst>
                            <p:childTnLst>
                              <p:par>
                                <p:cTn id="12" presetID="1" presetClass="entr" presetSubtype="0" fill="hold" nodeType="afterEffect">
                                  <p:stCondLst>
                                    <p:cond delay="0"/>
                                  </p:stCondLst>
                                  <p:iterate type="lt">
                                    <p:tmAbs val="100"/>
                                  </p:iterate>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4814230"/>
              </p:ext>
            </p:extLst>
          </p:nvPr>
        </p:nvGraphicFramePr>
        <p:xfrm>
          <a:off x="0" y="1045032"/>
          <a:ext cx="9144000" cy="5978058"/>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268962">
                <a:tc>
                  <a:txBody>
                    <a:bodyPr/>
                    <a:lstStyle/>
                    <a:p>
                      <a:pPr algn="ctr"/>
                      <a:endParaRPr lang="en-GB" sz="2800" b="0" i="1" dirty="0">
                        <a:solidFill>
                          <a:srgbClr val="002060"/>
                        </a:solidFill>
                      </a:endParaRPr>
                    </a:p>
                  </a:txBody>
                  <a:tcPr marL="51437" marR="51437" marT="34274" marB="34274">
                    <a:solidFill>
                      <a:srgbClr val="B1C586"/>
                    </a:solidFill>
                  </a:tcPr>
                </a:tc>
                <a:tc>
                  <a:txBody>
                    <a:bodyPr/>
                    <a:lstStyle/>
                    <a:p>
                      <a:pPr algn="ctr"/>
                      <a:endParaRPr lang="en-GB" sz="3600" b="0" i="1" dirty="0" smtClean="0">
                        <a:solidFill>
                          <a:srgbClr val="002060"/>
                        </a:solidFill>
                      </a:endParaRPr>
                    </a:p>
                    <a:p>
                      <a:pPr algn="ctr"/>
                      <a:endParaRPr lang="en-GB" sz="3600" b="0" i="1" dirty="0">
                        <a:solidFill>
                          <a:srgbClr val="002060"/>
                        </a:solidFill>
                      </a:endParaRPr>
                    </a:p>
                  </a:txBody>
                  <a:tcPr marL="51437" marR="51437" marT="34274" marB="34274">
                    <a:solidFill>
                      <a:srgbClr val="B1C586"/>
                    </a:solidFill>
                  </a:tcPr>
                </a:tc>
                <a:tc>
                  <a:txBody>
                    <a:bodyPr/>
                    <a:lstStyle/>
                    <a:p>
                      <a:pPr algn="ctr"/>
                      <a:endParaRPr lang="en-GB" sz="1400" i="1" dirty="0">
                        <a:solidFill>
                          <a:schemeClr val="tx1">
                            <a:lumMod val="50000"/>
                            <a:lumOff val="50000"/>
                          </a:schemeClr>
                        </a:solidFill>
                      </a:endParaRPr>
                    </a:p>
                  </a:txBody>
                  <a:tcPr marL="51437" marR="51437" marT="34274" marB="34274">
                    <a:solidFill>
                      <a:srgbClr val="B1C586"/>
                    </a:solidFill>
                  </a:tcPr>
                </a:tc>
                <a:tc>
                  <a:txBody>
                    <a:bodyPr/>
                    <a:lstStyle/>
                    <a:p>
                      <a:pPr algn="ctr"/>
                      <a:endParaRPr lang="en-GB" sz="1400" i="1" dirty="0">
                        <a:solidFill>
                          <a:schemeClr val="tx1">
                            <a:lumMod val="50000"/>
                            <a:lumOff val="50000"/>
                          </a:schemeClr>
                        </a:solidFill>
                      </a:endParaRPr>
                    </a:p>
                  </a:txBody>
                  <a:tcPr marL="51437" marR="51437" marT="34274" marB="34274">
                    <a:solidFill>
                      <a:srgbClr val="B1C586"/>
                    </a:solidFill>
                  </a:tcPr>
                </a:tc>
                <a:extLst>
                  <a:ext uri="{0D108BD9-81ED-4DB2-BD59-A6C34878D82A}">
                    <a16:rowId xmlns:a16="http://schemas.microsoft.com/office/drawing/2014/main" val="10000"/>
                  </a:ext>
                </a:extLst>
              </a:tr>
              <a:tr h="0">
                <a:tc>
                  <a:txBody>
                    <a:bodyPr/>
                    <a:lstStyle/>
                    <a:p>
                      <a:pPr algn="ctr"/>
                      <a:endParaRPr lang="en-GB" sz="1200" dirty="0">
                        <a:solidFill>
                          <a:schemeClr val="tx1">
                            <a:lumMod val="50000"/>
                            <a:lumOff val="50000"/>
                          </a:schemeClr>
                        </a:solidFill>
                      </a:endParaRPr>
                    </a:p>
                  </a:txBody>
                  <a:tcPr marL="51437" marR="51437" marT="34274" marB="34274">
                    <a:solidFill>
                      <a:schemeClr val="bg1"/>
                    </a:solidFill>
                  </a:tcPr>
                </a:tc>
                <a:tc>
                  <a:txBody>
                    <a:bodyPr/>
                    <a:lstStyle/>
                    <a:p>
                      <a:pPr algn="ctr"/>
                      <a:endParaRPr lang="en-GB" sz="1200" dirty="0">
                        <a:solidFill>
                          <a:schemeClr val="tx1">
                            <a:lumMod val="50000"/>
                            <a:lumOff val="50000"/>
                          </a:schemeClr>
                        </a:solidFill>
                      </a:endParaRPr>
                    </a:p>
                  </a:txBody>
                  <a:tcPr marL="51437" marR="51437" marT="34274" marB="34274">
                    <a:solidFill>
                      <a:schemeClr val="bg1"/>
                    </a:solidFill>
                  </a:tcPr>
                </a:tc>
                <a:tc>
                  <a:txBody>
                    <a:bodyPr/>
                    <a:lstStyle/>
                    <a:p>
                      <a:pPr algn="ctr"/>
                      <a:endParaRPr lang="en-GB" sz="1200" dirty="0">
                        <a:solidFill>
                          <a:schemeClr val="tx1">
                            <a:lumMod val="50000"/>
                            <a:lumOff val="50000"/>
                          </a:schemeClr>
                        </a:solidFill>
                      </a:endParaRPr>
                    </a:p>
                  </a:txBody>
                  <a:tcPr marL="51437" marR="51437" marT="34274" marB="34274">
                    <a:solidFill>
                      <a:schemeClr val="bg1"/>
                    </a:solidFill>
                  </a:tcPr>
                </a:tc>
                <a:tc>
                  <a:txBody>
                    <a:bodyPr/>
                    <a:lstStyle/>
                    <a:p>
                      <a:pPr algn="ctr"/>
                      <a:endParaRPr lang="en-GB" sz="1200" dirty="0">
                        <a:solidFill>
                          <a:schemeClr val="tx1">
                            <a:lumMod val="50000"/>
                            <a:lumOff val="50000"/>
                          </a:schemeClr>
                        </a:solidFill>
                      </a:endParaRPr>
                    </a:p>
                  </a:txBody>
                  <a:tcPr marL="51437" marR="51437" marT="34274" marB="34274">
                    <a:solidFill>
                      <a:schemeClr val="bg1"/>
                    </a:solidFill>
                  </a:tcPr>
                </a:tc>
                <a:extLst>
                  <a:ext uri="{0D108BD9-81ED-4DB2-BD59-A6C34878D82A}">
                    <a16:rowId xmlns:a16="http://schemas.microsoft.com/office/drawing/2014/main" val="10001"/>
                  </a:ext>
                </a:extLst>
              </a:tr>
              <a:tr h="42086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b="1" baseline="0" dirty="0" smtClean="0">
                          <a:solidFill>
                            <a:schemeClr val="tx1"/>
                          </a:solidFill>
                          <a:latin typeface="OpenDyslexic" panose="00000500000000000000" pitchFamily="50" charset="0"/>
                        </a:rPr>
                        <a:t>What is the story of Job?</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smtClean="0">
                        <a:ln>
                          <a:noFill/>
                        </a:ln>
                        <a:solidFill>
                          <a:schemeClr val="tx1"/>
                        </a:solidFill>
                        <a:effectLst/>
                        <a:uLnTx/>
                        <a:uFillTx/>
                        <a:latin typeface="OpenDyslexic" panose="00000500000000000000" pitchFamily="50" charset="0"/>
                        <a:ea typeface="+mn-ea"/>
                        <a:cs typeface="+mn-cs"/>
                      </a:endParaRPr>
                    </a:p>
                    <a:p>
                      <a:pPr algn="ctr"/>
                      <a:endParaRPr lang="en-GB" sz="2100" b="1" baseline="0" dirty="0" smtClean="0">
                        <a:solidFill>
                          <a:schemeClr val="tx1"/>
                        </a:solidFill>
                        <a:latin typeface="OpenDyslexic" panose="00000500000000000000" pitchFamily="50" charset="0"/>
                      </a:endParaRPr>
                    </a:p>
                  </a:txBody>
                  <a:tcPr marL="51437" marR="51437" marT="34274" marB="34274">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100" b="1" baseline="0" dirty="0" smtClean="0">
                          <a:solidFill>
                            <a:schemeClr val="tx1"/>
                          </a:solidFill>
                          <a:latin typeface="OpenDyslexic" panose="00000500000000000000" pitchFamily="50" charset="0"/>
                        </a:rPr>
                        <a:t>What is the message of the story of Job?</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smtClean="0">
                        <a:ln>
                          <a:noFill/>
                        </a:ln>
                        <a:solidFill>
                          <a:schemeClr val="tx1"/>
                        </a:solidFill>
                        <a:effectLst/>
                        <a:uLnTx/>
                        <a:uFillTx/>
                        <a:latin typeface="OpenDyslexic" panose="00000500000000000000" pitchFamily="50" charset="0"/>
                        <a:ea typeface="+mn-ea"/>
                        <a:cs typeface="+mn-cs"/>
                      </a:endParaRPr>
                    </a:p>
                  </a:txBody>
                  <a:tcPr marL="51437" marR="51437" marT="34274" marB="34274">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baseline="0" dirty="0" smtClean="0">
                          <a:solidFill>
                            <a:schemeClr val="tx1"/>
                          </a:solidFill>
                          <a:latin typeface="OpenDyslexic" panose="00000500000000000000" pitchFamily="50" charset="0"/>
                        </a:rPr>
                        <a:t>Worksheet Christian Suffering: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1" baseline="0" dirty="0" smtClean="0">
                          <a:solidFill>
                            <a:schemeClr val="tx1"/>
                          </a:solidFill>
                          <a:latin typeface="OpenDyslexic" panose="00000500000000000000" pitchFamily="50" charset="0"/>
                        </a:rPr>
                        <a:t>Why is it such a challenge to the Christian faith?</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400" b="1" baseline="0" dirty="0" smtClean="0">
                        <a:solidFill>
                          <a:schemeClr val="tx1"/>
                        </a:solidFill>
                        <a:latin typeface="OpenDyslexic" panose="00000500000000000000" pitchFamily="50" charset="0"/>
                      </a:endParaRPr>
                    </a:p>
                  </a:txBody>
                  <a:tcPr marL="51437" marR="51437" marT="34274" marB="34274">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baseline="0" dirty="0" smtClean="0">
                          <a:solidFill>
                            <a:schemeClr val="tx1"/>
                          </a:solidFill>
                          <a:latin typeface="OpenDyslexic" panose="00000500000000000000" pitchFamily="50" charset="0"/>
                        </a:rPr>
                        <a:t>If you were to ask a question to God about suffering in our modern society- what question would it be?</a:t>
                      </a:r>
                    </a:p>
                  </a:txBody>
                  <a:tcPr marL="51437" marR="51437" marT="34274" marB="34274">
                    <a:solidFill>
                      <a:srgbClr val="F2F2F2"/>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05" y="1940029"/>
            <a:ext cx="576064" cy="62131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236" y="1874449"/>
            <a:ext cx="547668" cy="57386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935" t="29471" r="17266" b="18607"/>
          <a:stretch/>
        </p:blipFill>
        <p:spPr>
          <a:xfrm>
            <a:off x="5374774" y="1890142"/>
            <a:ext cx="792087" cy="640572"/>
          </a:xfrm>
          <a:prstGeom prst="rect">
            <a:avLst/>
          </a:prstGeom>
        </p:spPr>
      </p:pic>
      <p:pic>
        <p:nvPicPr>
          <p:cNvPr id="14" name="Picture 13" descr="http://vignette3.wikia.nocookie.net/shapebattle/images/a/a3/Shape_battle_green_pentagon_by_pddrmanimationpro-d7md6ad.png/revision/latest?cb=20140718205810"/>
          <p:cNvPicPr/>
          <p:nvPr/>
        </p:nvPicPr>
        <p:blipFill rotWithShape="1">
          <a:blip r:embed="rId5" cstate="print">
            <a:extLst>
              <a:ext uri="{28A0092B-C50C-407E-A947-70E740481C1C}">
                <a14:useLocalDpi xmlns:a14="http://schemas.microsoft.com/office/drawing/2010/main" val="0"/>
              </a:ext>
            </a:extLst>
          </a:blip>
          <a:srcRect l="26382" r="22948"/>
          <a:stretch/>
        </p:blipFill>
        <p:spPr bwMode="auto">
          <a:xfrm>
            <a:off x="7740352" y="1824665"/>
            <a:ext cx="679496" cy="706050"/>
          </a:xfrm>
          <a:prstGeom prst="rect">
            <a:avLst/>
          </a:prstGeom>
          <a:solidFill>
            <a:schemeClr val="tx1"/>
          </a:solidFill>
          <a:ln>
            <a:noFill/>
          </a:ln>
          <a:extLst>
            <a:ext uri="{53640926-AAD7-44D8-BBD7-CCE9431645EC}">
              <a14:shadowObscured xmlns:a14="http://schemas.microsoft.com/office/drawing/2010/main"/>
            </a:ext>
          </a:extLst>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
            <a:ext cx="783772" cy="1045029"/>
          </a:xfrm>
          <a:prstGeom prst="rect">
            <a:avLst/>
          </a:prstGeom>
          <a:solidFill>
            <a:srgbClr val="FFFF00"/>
          </a:solidFill>
          <a:effectLst>
            <a:outerShdw blurRad="50800" dir="14400000">
              <a:srgbClr val="000000">
                <a:alpha val="40000"/>
              </a:srgbClr>
            </a:outerShdw>
          </a:effectLst>
        </p:spPr>
      </p:pic>
      <p:sp>
        <p:nvSpPr>
          <p:cNvPr id="19" name="Title 1"/>
          <p:cNvSpPr txBox="1">
            <a:spLocks/>
          </p:cNvSpPr>
          <p:nvPr/>
        </p:nvSpPr>
        <p:spPr>
          <a:xfrm>
            <a:off x="783772" y="-95535"/>
            <a:ext cx="8350897" cy="2004492"/>
          </a:xfrm>
          <a:prstGeom prst="rect">
            <a:avLst/>
          </a:prstGeom>
          <a:solidFill>
            <a:srgbClr val="99FFCC"/>
          </a:solidFill>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hlinkClick r:id="rId7"/>
              </a:rPr>
              <a:t>Christianity and Suffering The Story of Job </a:t>
            </a:r>
            <a:endParaRPr lang="en-GB" dirty="0"/>
          </a:p>
        </p:txBody>
      </p:sp>
    </p:spTree>
    <p:extLst>
      <p:ext uri="{BB962C8B-B14F-4D97-AF65-F5344CB8AC3E}">
        <p14:creationId xmlns:p14="http://schemas.microsoft.com/office/powerpoint/2010/main" val="452256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5" name="Picture 4">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4" name="Title 1"/>
          <p:cNvSpPr txBox="1">
            <a:spLocks/>
          </p:cNvSpPr>
          <p:nvPr/>
        </p:nvSpPr>
        <p:spPr>
          <a:xfrm>
            <a:off x="143418" y="1003398"/>
            <a:ext cx="9000039" cy="634619"/>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smtClean="0">
                <a:solidFill>
                  <a:schemeClr val="tx2"/>
                </a:solidFill>
                <a:latin typeface="OpenDyslexic" panose="00000500000000000000" pitchFamily="50" charset="0"/>
              </a:rPr>
              <a:t>Christian attitude towards lawbreakers</a:t>
            </a:r>
            <a:r>
              <a:rPr lang="en-GB" sz="2400" b="1" dirty="0" smtClean="0">
                <a:solidFill>
                  <a:srgbClr val="FF0000"/>
                </a:solidFill>
                <a:latin typeface="OpenDyslexic" panose="00000500000000000000" pitchFamily="50" charset="0"/>
              </a:rPr>
              <a:t> – Sheep and the Goats </a:t>
            </a:r>
            <a:r>
              <a:rPr lang="en-GB" sz="2400" b="1" dirty="0" smtClean="0">
                <a:solidFill>
                  <a:srgbClr val="FF0000"/>
                </a:solidFill>
                <a:latin typeface="OpenDyslexic" panose="00000500000000000000" pitchFamily="50" charset="0"/>
                <a:hlinkClick r:id="rId5"/>
              </a:rPr>
              <a:t>video</a:t>
            </a:r>
            <a:r>
              <a:rPr lang="en-GB" sz="2400" b="1" dirty="0" smtClean="0">
                <a:solidFill>
                  <a:srgbClr val="FF0000"/>
                </a:solidFill>
                <a:latin typeface="OpenDyslexic" panose="00000500000000000000" pitchFamily="50" charset="0"/>
              </a:rPr>
              <a:t> </a:t>
            </a:r>
            <a:endParaRPr lang="en-GB" sz="2400" b="1" dirty="0">
              <a:solidFill>
                <a:srgbClr val="FF0000"/>
              </a:solidFill>
              <a:latin typeface="OpenDyslexic" panose="00000500000000000000" pitchFamily="50" charset="0"/>
            </a:endParaRPr>
          </a:p>
        </p:txBody>
      </p:sp>
      <p:pic>
        <p:nvPicPr>
          <p:cNvPr id="4100" name="Picture 4" descr="Image result for cartoon christian man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063" y="1392644"/>
            <a:ext cx="2564028" cy="25640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ular Callout 21"/>
          <p:cNvSpPr/>
          <p:nvPr/>
        </p:nvSpPr>
        <p:spPr>
          <a:xfrm>
            <a:off x="445301" y="2006218"/>
            <a:ext cx="4499912" cy="2308324"/>
          </a:xfrm>
          <a:prstGeom prst="wedgeRectCallout">
            <a:avLst>
              <a:gd name="adj1" fmla="val 71477"/>
              <a:gd name="adj2" fmla="val 8761"/>
            </a:avLst>
          </a:prstGeom>
          <a:solidFill>
            <a:srgbClr val="FFFF00"/>
          </a:solidFill>
          <a:ln>
            <a:solidFill>
              <a:schemeClr val="accent2"/>
            </a:solidFill>
          </a:ln>
        </p:spPr>
        <p:txBody>
          <a:bodyPr wrap="square">
            <a:spAutoFit/>
          </a:bodyPr>
          <a:lstStyle/>
          <a:p>
            <a:r>
              <a:rPr lang="en-GB" b="1" dirty="0" smtClean="0">
                <a:solidFill>
                  <a:schemeClr val="tx2"/>
                </a:solidFill>
                <a:latin typeface="OpenDyslexic" panose="00000500000000000000" pitchFamily="50" charset="0"/>
              </a:rPr>
              <a:t>‘Come you who are blessed by my Father; take your inheritance , the kingdom prepared for you since the creation of the world. For I was in prison and you came to visit me.</a:t>
            </a:r>
          </a:p>
          <a:p>
            <a:r>
              <a:rPr lang="en-GB" dirty="0" smtClean="0">
                <a:solidFill>
                  <a:schemeClr val="tx2"/>
                </a:solidFill>
                <a:latin typeface="OpenDyslexic" panose="00000500000000000000" pitchFamily="50" charset="0"/>
              </a:rPr>
              <a:t> </a:t>
            </a:r>
            <a:endParaRPr lang="en-GB" dirty="0">
              <a:solidFill>
                <a:schemeClr val="tx2"/>
              </a:solidFill>
              <a:latin typeface="OpenDyslexic" panose="00000500000000000000" pitchFamily="50" charset="0"/>
            </a:endParaRPr>
          </a:p>
          <a:p>
            <a:pPr algn="r"/>
            <a:r>
              <a:rPr lang="en-GB" b="1" dirty="0" smtClean="0">
                <a:solidFill>
                  <a:schemeClr val="tx2"/>
                </a:solidFill>
                <a:latin typeface="OpenDyslexic" panose="00000500000000000000" pitchFamily="50" charset="0"/>
              </a:rPr>
              <a:t>Matthew 25:34-36</a:t>
            </a:r>
            <a:endParaRPr lang="en-GB" b="1" dirty="0">
              <a:solidFill>
                <a:schemeClr val="tx2"/>
              </a:solidFill>
              <a:latin typeface="OpenDyslexic" panose="00000500000000000000" pitchFamily="50" charset="0"/>
            </a:endParaRPr>
          </a:p>
        </p:txBody>
      </p:sp>
      <p:sp>
        <p:nvSpPr>
          <p:cNvPr id="23" name="Rounded Rectangle 22"/>
          <p:cNvSpPr/>
          <p:nvPr/>
        </p:nvSpPr>
        <p:spPr>
          <a:xfrm>
            <a:off x="578214" y="4773944"/>
            <a:ext cx="8130448" cy="1021556"/>
          </a:xfrm>
          <a:prstGeom prst="roundRect">
            <a:avLst/>
          </a:prstGeom>
          <a:solidFill>
            <a:srgbClr val="FFFF00"/>
          </a:solidFill>
          <a:ln>
            <a:solidFill>
              <a:schemeClr val="accent2"/>
            </a:solidFill>
          </a:ln>
        </p:spPr>
        <p:txBody>
          <a:bodyPr wrap="square">
            <a:spAutoFit/>
          </a:bodyPr>
          <a:lstStyle/>
          <a:p>
            <a:pPr algn="ctr"/>
            <a:r>
              <a:rPr lang="en-GB" b="1" dirty="0" smtClean="0">
                <a:solidFill>
                  <a:schemeClr val="tx2"/>
                </a:solidFill>
                <a:latin typeface="OpenDyslexic" panose="00000500000000000000" pitchFamily="50" charset="0"/>
              </a:rPr>
              <a:t>This inspires Christians to treat prisoners with compassion and to consider how they may be helped as well as punished for their wrongdoings</a:t>
            </a:r>
            <a:endParaRPr lang="en-GB" b="1" dirty="0">
              <a:solidFill>
                <a:schemeClr val="tx2"/>
              </a:solidFill>
              <a:latin typeface="OpenDyslexic" panose="00000500000000000000" pitchFamily="50" charset="0"/>
            </a:endParaRPr>
          </a:p>
        </p:txBody>
      </p:sp>
      <p:sp>
        <p:nvSpPr>
          <p:cNvPr id="8" name="Rectangle 7"/>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9" name="Rectangle 8"/>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10" name="Rectangle 9"/>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spTree>
    <p:extLst>
      <p:ext uri="{BB962C8B-B14F-4D97-AF65-F5344CB8AC3E}">
        <p14:creationId xmlns:p14="http://schemas.microsoft.com/office/powerpoint/2010/main" val="3214932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548"/>
            <a:ext cx="8229600" cy="634619"/>
          </a:xfrm>
          <a:solidFill>
            <a:srgbClr val="FFFF00"/>
          </a:solidFill>
        </p:spPr>
        <p:txBody>
          <a:bodyPr>
            <a:noAutofit/>
          </a:bodyPr>
          <a:lstStyle/>
          <a:p>
            <a:r>
              <a:rPr lang="en-GB" sz="4000" b="1" dirty="0" smtClean="0">
                <a:latin typeface="OpenDyslexic" panose="00000500000000000000" pitchFamily="50" charset="0"/>
              </a:rPr>
              <a:t>Muslim view on evil </a:t>
            </a:r>
            <a:endParaRPr lang="en-GB" sz="4000" b="1" dirty="0">
              <a:latin typeface="OpenDyslexic" panose="00000500000000000000" pitchFamily="50" charset="0"/>
            </a:endParaRPr>
          </a:p>
        </p:txBody>
      </p:sp>
      <p:sp>
        <p:nvSpPr>
          <p:cNvPr id="3" name="Content Placeholder 2"/>
          <p:cNvSpPr>
            <a:spLocks noGrp="1"/>
          </p:cNvSpPr>
          <p:nvPr>
            <p:ph idx="1"/>
          </p:nvPr>
        </p:nvSpPr>
        <p:spPr>
          <a:xfrm>
            <a:off x="217711" y="1399167"/>
            <a:ext cx="8679543" cy="4782980"/>
          </a:xfrm>
          <a:solidFill>
            <a:srgbClr val="FFFF00"/>
          </a:solidFill>
        </p:spPr>
        <p:txBody>
          <a:bodyPr>
            <a:normAutofit fontScale="62500" lnSpcReduction="20000"/>
          </a:bodyPr>
          <a:lstStyle/>
          <a:p>
            <a:r>
              <a:rPr lang="en-GB" b="1" dirty="0">
                <a:latin typeface="OpenDyslexic" panose="00000500000000000000" pitchFamily="50" charset="0"/>
              </a:rPr>
              <a:t>The Qur’an says that there is a devil who was an </a:t>
            </a:r>
            <a:r>
              <a:rPr lang="en-GB" b="1" dirty="0" smtClean="0">
                <a:latin typeface="OpenDyslexic" panose="00000500000000000000" pitchFamily="50" charset="0"/>
              </a:rPr>
              <a:t>angel</a:t>
            </a:r>
          </a:p>
          <a:p>
            <a:endParaRPr lang="en-GB" b="1" dirty="0">
              <a:latin typeface="OpenDyslexic" panose="00000500000000000000" pitchFamily="50" charset="0"/>
            </a:endParaRPr>
          </a:p>
          <a:p>
            <a:r>
              <a:rPr lang="en-GB" b="1" dirty="0">
                <a:latin typeface="OpenDyslexic" panose="00000500000000000000" pitchFamily="50" charset="0"/>
              </a:rPr>
              <a:t>Allah ordered the angels to bow to Adam, but Iblis refused. </a:t>
            </a:r>
            <a:endParaRPr lang="en-GB" b="1" dirty="0" smtClean="0">
              <a:latin typeface="OpenDyslexic" panose="00000500000000000000" pitchFamily="50" charset="0"/>
            </a:endParaRPr>
          </a:p>
          <a:p>
            <a:endParaRPr lang="en-GB" b="1" dirty="0">
              <a:latin typeface="OpenDyslexic" panose="00000500000000000000" pitchFamily="50" charset="0"/>
            </a:endParaRPr>
          </a:p>
          <a:p>
            <a:r>
              <a:rPr lang="en-GB" b="1" dirty="0">
                <a:latin typeface="OpenDyslexic" panose="00000500000000000000" pitchFamily="50" charset="0"/>
              </a:rPr>
              <a:t>Iblis was expelled from paradise, but was able to cause Adam and Eve’s expulsion from </a:t>
            </a:r>
            <a:r>
              <a:rPr lang="en-GB" b="1" dirty="0" smtClean="0">
                <a:latin typeface="OpenDyslexic" panose="00000500000000000000" pitchFamily="50" charset="0"/>
              </a:rPr>
              <a:t>Eden.</a:t>
            </a:r>
          </a:p>
          <a:p>
            <a:endParaRPr lang="en-GB" b="1" dirty="0">
              <a:latin typeface="OpenDyslexic" panose="00000500000000000000" pitchFamily="50" charset="0"/>
            </a:endParaRPr>
          </a:p>
          <a:p>
            <a:r>
              <a:rPr lang="en-GB" b="1" dirty="0">
                <a:latin typeface="OpenDyslexic" panose="00000500000000000000" pitchFamily="50" charset="0"/>
              </a:rPr>
              <a:t>Iblis temps and pushes humans to be </a:t>
            </a:r>
            <a:r>
              <a:rPr lang="en-GB" b="1" dirty="0" smtClean="0">
                <a:latin typeface="OpenDyslexic" panose="00000500000000000000" pitchFamily="50" charset="0"/>
              </a:rPr>
              <a:t>wicked.</a:t>
            </a:r>
          </a:p>
          <a:p>
            <a:endParaRPr lang="en-GB" b="1" dirty="0">
              <a:latin typeface="OpenDyslexic" panose="00000500000000000000" pitchFamily="50" charset="0"/>
            </a:endParaRPr>
          </a:p>
          <a:p>
            <a:r>
              <a:rPr lang="en-GB" b="1" dirty="0">
                <a:latin typeface="OpenDyslexic" panose="00000500000000000000" pitchFamily="50" charset="0"/>
              </a:rPr>
              <a:t>Humans fail to show self-discipline, and give in to </a:t>
            </a:r>
            <a:r>
              <a:rPr lang="en-GB" b="1" dirty="0" smtClean="0">
                <a:latin typeface="OpenDyslexic" panose="00000500000000000000" pitchFamily="50" charset="0"/>
              </a:rPr>
              <a:t>temptations.</a:t>
            </a:r>
          </a:p>
          <a:p>
            <a:endParaRPr lang="en-GB" b="1" dirty="0">
              <a:latin typeface="OpenDyslexic" panose="00000500000000000000" pitchFamily="50" charset="0"/>
            </a:endParaRPr>
          </a:p>
          <a:p>
            <a:r>
              <a:rPr lang="en-GB" b="1" dirty="0">
                <a:latin typeface="OpenDyslexic" panose="00000500000000000000" pitchFamily="50" charset="0"/>
              </a:rPr>
              <a:t>Evil is a mix of powerful evil being and the weakness of humans</a:t>
            </a:r>
          </a:p>
          <a:p>
            <a:pPr marL="0" indent="0">
              <a:buNone/>
            </a:pPr>
            <a:endParaRPr lang="en-GB" sz="1700" dirty="0" smtClean="0">
              <a:solidFill>
                <a:schemeClr val="tx2"/>
              </a:solidFill>
              <a:latin typeface="OpenDyslexic" panose="00000500000000000000" pitchFamily="50" charset="0"/>
            </a:endParaRPr>
          </a:p>
        </p:txBody>
      </p:sp>
      <p:sp>
        <p:nvSpPr>
          <p:cNvPr id="7" name="Rectangle 6"/>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400" b="1" dirty="0">
                <a:solidFill>
                  <a:schemeClr val="tx2"/>
                </a:solidFill>
                <a:latin typeface="OpenDyslexic" panose="00000500000000000000" pitchFamily="50" charset="0"/>
              </a:rPr>
              <a:t>Understand concepts of good and evil intentions and actions</a:t>
            </a:r>
          </a:p>
        </p:txBody>
      </p:sp>
      <p:sp>
        <p:nvSpPr>
          <p:cNvPr id="8" name="Rectangle 7"/>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2"/>
                </a:solidFill>
                <a:latin typeface="OpenDyslexic" panose="00000500000000000000" pitchFamily="50" charset="0"/>
              </a:rPr>
              <a:t>To </a:t>
            </a:r>
            <a:r>
              <a:rPr lang="en-GB" sz="1600" b="1" dirty="0" smtClean="0">
                <a:solidFill>
                  <a:schemeClr val="tx2"/>
                </a:solidFill>
                <a:latin typeface="OpenDyslexic" panose="00000500000000000000" pitchFamily="50" charset="0"/>
              </a:rPr>
              <a:t>explore </a:t>
            </a:r>
            <a:r>
              <a:rPr lang="en-GB" sz="1600" b="1" dirty="0">
                <a:solidFill>
                  <a:schemeClr val="tx2"/>
                </a:solidFill>
                <a:latin typeface="OpenDyslexic" panose="00000500000000000000" pitchFamily="50" charset="0"/>
              </a:rPr>
              <a:t>whether crime can ever be good</a:t>
            </a:r>
          </a:p>
        </p:txBody>
      </p:sp>
      <p:sp>
        <p:nvSpPr>
          <p:cNvPr id="9" name="Rectangle 8"/>
          <p:cNvSpPr/>
          <p:nvPr/>
        </p:nvSpPr>
        <p:spPr>
          <a:xfrm>
            <a:off x="0" y="0"/>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600" b="1" dirty="0">
                <a:solidFill>
                  <a:schemeClr val="tx2"/>
                </a:solidFill>
                <a:latin typeface="OpenDyslexic" panose="00000500000000000000" pitchFamily="50" charset="0"/>
              </a:rPr>
              <a:t>Know the definitions of crime and punishment</a:t>
            </a:r>
          </a:p>
        </p:txBody>
      </p:sp>
      <p:sp>
        <p:nvSpPr>
          <p:cNvPr id="10" name="Content Placeholder 4"/>
          <p:cNvSpPr txBox="1">
            <a:spLocks/>
          </p:cNvSpPr>
          <p:nvPr/>
        </p:nvSpPr>
        <p:spPr>
          <a:xfrm>
            <a:off x="-15208" y="6021288"/>
            <a:ext cx="8812129" cy="707886"/>
          </a:xfrm>
          <a:prstGeom prst="rect">
            <a:avLst/>
          </a:prstGeom>
          <a:solidFill>
            <a:schemeClr val="bg1"/>
          </a:solidFill>
          <a:ln>
            <a:solidFill>
              <a:schemeClr val="accent3"/>
            </a:solidFill>
          </a:ln>
        </p:spPr>
        <p:txBody>
          <a:bodyPr vert="horz" wrap="square" lIns="91440" tIns="45720" rIns="91440" bIns="45720" rtlCol="0">
            <a:spAutoFit/>
          </a:bodyPr>
          <a:lstStyle>
            <a:lvl1pPr marL="266700" indent="-266700"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1pPr>
            <a:lvl2pPr marL="534988" indent="-268288"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2pPr>
            <a:lvl3pPr marL="801688" indent="-266700"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3pPr>
            <a:lvl4pPr marL="1077913" indent="-276225"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4pPr>
            <a:lvl5pPr marL="1346200" indent="-268288"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5475" indent="-625475">
              <a:spcBef>
                <a:spcPts val="600"/>
              </a:spcBef>
              <a:buNone/>
              <a:tabLst>
                <a:tab pos="3946525" algn="r"/>
                <a:tab pos="8518525" algn="r"/>
              </a:tabLst>
            </a:pPr>
            <a:r>
              <a:rPr lang="en-GB" b="1" dirty="0">
                <a:latin typeface="OpenDyslexic" panose="00000500000000000000" pitchFamily="50" charset="0"/>
              </a:rPr>
              <a:t>Q</a:t>
            </a:r>
            <a:r>
              <a:rPr lang="en-GB" b="1" dirty="0" smtClean="0">
                <a:latin typeface="OpenDyslexic" panose="00000500000000000000" pitchFamily="50" charset="0"/>
              </a:rPr>
              <a:t>4	Explain two Muslim beliefs about evil</a:t>
            </a:r>
            <a:br>
              <a:rPr lang="en-GB" b="1" dirty="0" smtClean="0">
                <a:latin typeface="OpenDyslexic" panose="00000500000000000000" pitchFamily="50" charset="0"/>
              </a:rPr>
            </a:br>
            <a:r>
              <a:rPr lang="en-GB" b="1" dirty="0" smtClean="0">
                <a:latin typeface="OpenDyslexic" panose="00000500000000000000" pitchFamily="50" charset="0"/>
              </a:rPr>
              <a:t>	Refer to sacred writings in your answer.	(5 marks)</a:t>
            </a:r>
            <a:endParaRPr lang="en-GB" b="1" dirty="0">
              <a:latin typeface="OpenDyslexic" panose="00000500000000000000" pitchFamily="50" charset="0"/>
            </a:endParaRPr>
          </a:p>
        </p:txBody>
      </p:sp>
    </p:spTree>
    <p:extLst>
      <p:ext uri="{BB962C8B-B14F-4D97-AF65-F5344CB8AC3E}">
        <p14:creationId xmlns:p14="http://schemas.microsoft.com/office/powerpoint/2010/main" val="4280563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92100" y="1441740"/>
            <a:ext cx="3736018" cy="1200329"/>
          </a:xfrm>
          <a:prstGeom prst="wedgeRectCallout">
            <a:avLst>
              <a:gd name="adj1" fmla="val -38127"/>
              <a:gd name="adj2" fmla="val 64234"/>
            </a:avLst>
          </a:prstGeom>
          <a:solidFill>
            <a:schemeClr val="accent3">
              <a:lumMod val="20000"/>
              <a:lumOff val="80000"/>
            </a:schemeClr>
          </a:solidFill>
          <a:ln>
            <a:solidFill>
              <a:schemeClr val="accent2"/>
            </a:solidFill>
          </a:ln>
        </p:spPr>
        <p:txBody>
          <a:bodyPr wrap="square">
            <a:spAutoFit/>
          </a:bodyPr>
          <a:lstStyle/>
          <a:p>
            <a:r>
              <a:rPr lang="en-GB" b="1" dirty="0" smtClean="0">
                <a:solidFill>
                  <a:schemeClr val="tx2"/>
                </a:solidFill>
                <a:latin typeface="OpenDyslexic" panose="00000500000000000000" pitchFamily="50" charset="0"/>
              </a:rPr>
              <a:t>“God created all humans equal”</a:t>
            </a:r>
          </a:p>
          <a:p>
            <a:endParaRPr lang="en-GB" b="1" dirty="0" smtClean="0">
              <a:solidFill>
                <a:schemeClr val="tx2"/>
              </a:solidFill>
              <a:latin typeface="OpenDyslexic" panose="00000500000000000000" pitchFamily="50" charset="0"/>
            </a:endParaRPr>
          </a:p>
          <a:p>
            <a:pPr algn="r"/>
            <a:r>
              <a:rPr lang="en-GB" b="1" dirty="0" smtClean="0">
                <a:solidFill>
                  <a:schemeClr val="tx2"/>
                </a:solidFill>
                <a:latin typeface="OpenDyslexic" panose="00000500000000000000" pitchFamily="50" charset="0"/>
              </a:rPr>
              <a:t>Genesis</a:t>
            </a:r>
            <a:endParaRPr lang="en-GB" b="1" dirty="0">
              <a:solidFill>
                <a:schemeClr val="tx2"/>
              </a:solidFill>
              <a:latin typeface="OpenDyslexic" panose="00000500000000000000" pitchFamily="50" charset="0"/>
            </a:endParaRPr>
          </a:p>
        </p:txBody>
      </p:sp>
      <p:sp>
        <p:nvSpPr>
          <p:cNvPr id="14" name="Title 1"/>
          <p:cNvSpPr>
            <a:spLocks noGrp="1"/>
          </p:cNvSpPr>
          <p:nvPr>
            <p:ph type="title"/>
          </p:nvPr>
        </p:nvSpPr>
        <p:spPr>
          <a:xfrm>
            <a:off x="68537" y="757540"/>
            <a:ext cx="8229600" cy="634619"/>
          </a:xfrm>
          <a:solidFill>
            <a:srgbClr val="FFFF00"/>
          </a:solidFill>
        </p:spPr>
        <p:txBody>
          <a:bodyPr>
            <a:noAutofit/>
          </a:bodyPr>
          <a:lstStyle/>
          <a:p>
            <a:pPr>
              <a:spcBef>
                <a:spcPts val="600"/>
              </a:spcBef>
            </a:pPr>
            <a:r>
              <a:rPr lang="en-GB" sz="2400" b="1" dirty="0">
                <a:solidFill>
                  <a:schemeClr val="tx2"/>
                </a:solidFill>
                <a:latin typeface="OpenDyslexic" panose="00000500000000000000" pitchFamily="50" charset="0"/>
              </a:rPr>
              <a:t>Use these quotes to answer the question below</a:t>
            </a:r>
          </a:p>
        </p:txBody>
      </p:sp>
      <p:pic>
        <p:nvPicPr>
          <p:cNvPr id="19" name="Picture 1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5" name="Picture 4">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8" name="Rectangular Callout 17"/>
          <p:cNvSpPr/>
          <p:nvPr/>
        </p:nvSpPr>
        <p:spPr>
          <a:xfrm>
            <a:off x="4770305" y="1363743"/>
            <a:ext cx="4278446" cy="646331"/>
          </a:xfrm>
          <a:prstGeom prst="wedgeRectCallout">
            <a:avLst>
              <a:gd name="adj1" fmla="val 42084"/>
              <a:gd name="adj2" fmla="val 85594"/>
            </a:avLst>
          </a:prstGeom>
          <a:solidFill>
            <a:schemeClr val="accent3">
              <a:lumMod val="40000"/>
              <a:lumOff val="60000"/>
            </a:schemeClr>
          </a:solidFill>
          <a:ln>
            <a:solidFill>
              <a:schemeClr val="accent2"/>
            </a:solidFill>
          </a:ln>
        </p:spPr>
        <p:txBody>
          <a:bodyPr wrap="square">
            <a:spAutoFit/>
          </a:bodyPr>
          <a:lstStyle/>
          <a:p>
            <a:r>
              <a:rPr lang="en-GB" b="1" dirty="0" smtClean="0">
                <a:solidFill>
                  <a:schemeClr val="tx2"/>
                </a:solidFill>
                <a:latin typeface="OpenDyslexic" panose="00000500000000000000" pitchFamily="50" charset="0"/>
              </a:rPr>
              <a:t>“Love your neighbour”</a:t>
            </a:r>
          </a:p>
          <a:p>
            <a:pPr algn="r"/>
            <a:r>
              <a:rPr lang="en-GB" b="1" dirty="0" smtClean="0">
                <a:solidFill>
                  <a:schemeClr val="tx2"/>
                </a:solidFill>
                <a:latin typeface="OpenDyslexic" panose="00000500000000000000" pitchFamily="50" charset="0"/>
              </a:rPr>
              <a:t>Mark 12:31</a:t>
            </a:r>
            <a:endParaRPr lang="en-GB" b="1" dirty="0">
              <a:solidFill>
                <a:schemeClr val="tx2"/>
              </a:solidFill>
              <a:latin typeface="OpenDyslexic" panose="00000500000000000000" pitchFamily="50" charset="0"/>
            </a:endParaRPr>
          </a:p>
        </p:txBody>
      </p:sp>
      <p:sp>
        <p:nvSpPr>
          <p:cNvPr id="13" name="Rectangle 12"/>
          <p:cNvSpPr/>
          <p:nvPr/>
        </p:nvSpPr>
        <p:spPr>
          <a:xfrm>
            <a:off x="0" y="4831"/>
            <a:ext cx="3059113" cy="75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200" dirty="0">
                <a:solidFill>
                  <a:schemeClr val="tx2"/>
                </a:solidFill>
                <a:latin typeface="OpenDyslexic" panose="00000500000000000000" pitchFamily="50" charset="0"/>
              </a:rPr>
              <a:t>To learn key terms for this topic</a:t>
            </a:r>
          </a:p>
        </p:txBody>
      </p:sp>
      <p:sp>
        <p:nvSpPr>
          <p:cNvPr id="15" name="Rectangle 14"/>
          <p:cNvSpPr/>
          <p:nvPr/>
        </p:nvSpPr>
        <p:spPr>
          <a:xfrm>
            <a:off x="3059113" y="4831"/>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understand religious beliefs about the use and abuse of animals</a:t>
            </a:r>
          </a:p>
        </p:txBody>
      </p:sp>
      <p:sp>
        <p:nvSpPr>
          <p:cNvPr id="16" name="Rectangle 15"/>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200" dirty="0">
                <a:solidFill>
                  <a:schemeClr val="tx2"/>
                </a:solidFill>
                <a:latin typeface="OpenDyslexic" panose="00000500000000000000" pitchFamily="50" charset="0"/>
              </a:rPr>
              <a:t>To explain religious attitudes towards animal experimentation and the use of animals for food</a:t>
            </a:r>
          </a:p>
        </p:txBody>
      </p:sp>
      <p:sp>
        <p:nvSpPr>
          <p:cNvPr id="12" name="Rectangle 11"/>
          <p:cNvSpPr/>
          <p:nvPr/>
        </p:nvSpPr>
        <p:spPr>
          <a:xfrm>
            <a:off x="358042" y="5248322"/>
            <a:ext cx="8535867" cy="707886"/>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spcBef>
                <a:spcPts val="600"/>
              </a:spcBef>
            </a:pPr>
            <a:r>
              <a:rPr lang="en-GB" sz="2000" b="1" dirty="0" smtClean="0">
                <a:solidFill>
                  <a:schemeClr val="tx2"/>
                </a:solidFill>
                <a:latin typeface="OpenDyslexic" panose="00000500000000000000" pitchFamily="50" charset="0"/>
              </a:rPr>
              <a:t>4) Explain two Christian beliefs about hate crimes and murder.</a:t>
            </a:r>
          </a:p>
        </p:txBody>
      </p:sp>
      <p:sp>
        <p:nvSpPr>
          <p:cNvPr id="17" name="Rectangular Callout 16"/>
          <p:cNvSpPr/>
          <p:nvPr/>
        </p:nvSpPr>
        <p:spPr>
          <a:xfrm>
            <a:off x="4310062" y="2379405"/>
            <a:ext cx="4152084" cy="1477328"/>
          </a:xfrm>
          <a:prstGeom prst="wedgeRectCallout">
            <a:avLst>
              <a:gd name="adj1" fmla="val 56404"/>
              <a:gd name="adj2" fmla="val 52375"/>
            </a:avLst>
          </a:prstGeom>
          <a:solidFill>
            <a:schemeClr val="accent3">
              <a:lumMod val="40000"/>
              <a:lumOff val="60000"/>
            </a:schemeClr>
          </a:solidFill>
          <a:ln>
            <a:solidFill>
              <a:schemeClr val="accent2"/>
            </a:solidFill>
          </a:ln>
        </p:spPr>
        <p:txBody>
          <a:bodyPr wrap="square">
            <a:spAutoFit/>
          </a:bodyPr>
          <a:lstStyle/>
          <a:p>
            <a:r>
              <a:rPr lang="en-GB" b="1" dirty="0" smtClean="0">
                <a:solidFill>
                  <a:schemeClr val="tx2"/>
                </a:solidFill>
                <a:latin typeface="OpenDyslexic" panose="00000500000000000000" pitchFamily="50" charset="0"/>
              </a:rPr>
              <a:t>“There is neither Jew or Gentile, slave nor free, male nor female for you are all one in Christ Jesus” </a:t>
            </a:r>
          </a:p>
          <a:p>
            <a:pPr algn="r"/>
            <a:r>
              <a:rPr lang="en-GB" b="1" dirty="0" smtClean="0">
                <a:solidFill>
                  <a:schemeClr val="tx2"/>
                </a:solidFill>
                <a:latin typeface="OpenDyslexic" panose="00000500000000000000" pitchFamily="50" charset="0"/>
              </a:rPr>
              <a:t>Galatians 3:28</a:t>
            </a:r>
            <a:endParaRPr lang="en-GB" b="1" dirty="0">
              <a:solidFill>
                <a:schemeClr val="tx2"/>
              </a:solidFill>
              <a:latin typeface="OpenDyslexic" panose="00000500000000000000" pitchFamily="50" charset="0"/>
            </a:endParaRPr>
          </a:p>
        </p:txBody>
      </p:sp>
      <p:sp>
        <p:nvSpPr>
          <p:cNvPr id="3" name="Rectangle 2"/>
          <p:cNvSpPr/>
          <p:nvPr/>
        </p:nvSpPr>
        <p:spPr>
          <a:xfrm>
            <a:off x="4076968" y="6331701"/>
            <a:ext cx="1132938" cy="369332"/>
          </a:xfrm>
          <a:prstGeom prst="rect">
            <a:avLst/>
          </a:prstGeom>
          <a:solidFill>
            <a:schemeClr val="accent5">
              <a:lumMod val="40000"/>
              <a:lumOff val="60000"/>
            </a:schemeClr>
          </a:solidFill>
        </p:spPr>
        <p:txBody>
          <a:bodyPr wrap="none">
            <a:spAutoFit/>
          </a:bodyPr>
          <a:lstStyle/>
          <a:p>
            <a:pPr algn="ctr"/>
            <a:r>
              <a:rPr lang="en-GB" dirty="0">
                <a:solidFill>
                  <a:schemeClr val="tx2"/>
                </a:solidFill>
                <a:latin typeface="OpenDyslexic" panose="00000500000000000000" pitchFamily="50" charset="0"/>
                <a:hlinkClick r:id="rId5"/>
              </a:rPr>
              <a:t>Podcast</a:t>
            </a:r>
            <a:endParaRPr lang="en-GB" dirty="0">
              <a:solidFill>
                <a:schemeClr val="tx2"/>
              </a:solidFill>
              <a:latin typeface="OpenDyslexic" panose="00000500000000000000" pitchFamily="50" charset="0"/>
            </a:endParaRPr>
          </a:p>
        </p:txBody>
      </p:sp>
      <p:sp>
        <p:nvSpPr>
          <p:cNvPr id="20" name="Rectangular Callout 19"/>
          <p:cNvSpPr/>
          <p:nvPr/>
        </p:nvSpPr>
        <p:spPr>
          <a:xfrm>
            <a:off x="447319" y="3256034"/>
            <a:ext cx="3736018" cy="1477328"/>
          </a:xfrm>
          <a:prstGeom prst="wedgeRectCallout">
            <a:avLst>
              <a:gd name="adj1" fmla="val -38127"/>
              <a:gd name="adj2" fmla="val 64234"/>
            </a:avLst>
          </a:prstGeom>
          <a:solidFill>
            <a:schemeClr val="accent3">
              <a:lumMod val="40000"/>
              <a:lumOff val="60000"/>
            </a:schemeClr>
          </a:solidFill>
          <a:ln>
            <a:solidFill>
              <a:schemeClr val="accent2"/>
            </a:solidFill>
          </a:ln>
        </p:spPr>
        <p:txBody>
          <a:bodyPr wrap="square">
            <a:spAutoFit/>
          </a:bodyPr>
          <a:lstStyle/>
          <a:p>
            <a:r>
              <a:rPr lang="en-GB" b="1" dirty="0" smtClean="0">
                <a:solidFill>
                  <a:schemeClr val="tx2"/>
                </a:solidFill>
                <a:latin typeface="OpenDyslexic" panose="00000500000000000000" pitchFamily="50" charset="0"/>
              </a:rPr>
              <a:t>Golden Rule “Treat people the way you would like to be treated”</a:t>
            </a:r>
          </a:p>
          <a:p>
            <a:endParaRPr lang="en-GB" dirty="0" smtClean="0">
              <a:solidFill>
                <a:schemeClr val="tx2"/>
              </a:solidFill>
              <a:latin typeface="OpenDyslexic" panose="00000500000000000000" pitchFamily="50" charset="0"/>
            </a:endParaRPr>
          </a:p>
          <a:p>
            <a:pPr algn="r"/>
            <a:r>
              <a:rPr lang="en-GB" b="1" dirty="0" smtClean="0">
                <a:solidFill>
                  <a:schemeClr val="tx2"/>
                </a:solidFill>
                <a:latin typeface="OpenDyslexic" panose="00000500000000000000" pitchFamily="50" charset="0"/>
              </a:rPr>
              <a:t>Matthew 7:12</a:t>
            </a:r>
            <a:endParaRPr lang="en-GB" b="1" dirty="0">
              <a:solidFill>
                <a:schemeClr val="tx2"/>
              </a:solidFill>
              <a:latin typeface="OpenDyslexic" panose="00000500000000000000" pitchFamily="50" charset="0"/>
            </a:endParaRPr>
          </a:p>
        </p:txBody>
      </p:sp>
      <p:sp>
        <p:nvSpPr>
          <p:cNvPr id="21" name="Rectangular Callout 20"/>
          <p:cNvSpPr/>
          <p:nvPr/>
        </p:nvSpPr>
        <p:spPr>
          <a:xfrm>
            <a:off x="4424739" y="3949499"/>
            <a:ext cx="4486632" cy="923330"/>
          </a:xfrm>
          <a:prstGeom prst="wedgeRectCallout">
            <a:avLst>
              <a:gd name="adj1" fmla="val -38127"/>
              <a:gd name="adj2" fmla="val 64234"/>
            </a:avLst>
          </a:prstGeom>
          <a:solidFill>
            <a:schemeClr val="accent3">
              <a:lumMod val="40000"/>
              <a:lumOff val="60000"/>
            </a:schemeClr>
          </a:solidFill>
          <a:ln>
            <a:solidFill>
              <a:schemeClr val="accent2"/>
            </a:solidFill>
          </a:ln>
        </p:spPr>
        <p:txBody>
          <a:bodyPr wrap="square">
            <a:spAutoFit/>
          </a:bodyPr>
          <a:lstStyle/>
          <a:p>
            <a:r>
              <a:rPr lang="en-GB" b="1" dirty="0" smtClean="0">
                <a:solidFill>
                  <a:schemeClr val="tx2"/>
                </a:solidFill>
                <a:latin typeface="OpenDyslexic" panose="00000500000000000000" pitchFamily="50" charset="0"/>
              </a:rPr>
              <a:t>“</a:t>
            </a:r>
            <a:r>
              <a:rPr lang="en-GB" b="1" dirty="0">
                <a:solidFill>
                  <a:schemeClr val="tx2"/>
                </a:solidFill>
                <a:latin typeface="OpenDyslexic" panose="00000500000000000000" pitchFamily="50" charset="0"/>
              </a:rPr>
              <a:t>You shall not murder</a:t>
            </a:r>
            <a:r>
              <a:rPr lang="en-GB" b="1" dirty="0" smtClean="0">
                <a:solidFill>
                  <a:schemeClr val="tx2"/>
                </a:solidFill>
                <a:latin typeface="OpenDyslexic" panose="00000500000000000000" pitchFamily="50" charset="0"/>
              </a:rPr>
              <a:t>”</a:t>
            </a:r>
          </a:p>
          <a:p>
            <a:endParaRPr lang="en-GB" dirty="0" smtClean="0">
              <a:solidFill>
                <a:schemeClr val="tx2"/>
              </a:solidFill>
              <a:latin typeface="OpenDyslexic" panose="00000500000000000000" pitchFamily="50" charset="0"/>
            </a:endParaRPr>
          </a:p>
          <a:p>
            <a:pPr algn="r"/>
            <a:r>
              <a:rPr lang="en-GB" b="1" dirty="0" smtClean="0">
                <a:solidFill>
                  <a:schemeClr val="tx2"/>
                </a:solidFill>
                <a:latin typeface="OpenDyslexic" panose="00000500000000000000" pitchFamily="50" charset="0"/>
              </a:rPr>
              <a:t>Exodus 20:13</a:t>
            </a:r>
            <a:endParaRPr lang="en-GB" b="1" dirty="0">
              <a:solidFill>
                <a:schemeClr val="tx2"/>
              </a:solidFill>
              <a:latin typeface="OpenDyslexic" panose="00000500000000000000" pitchFamily="50" charset="0"/>
            </a:endParaRPr>
          </a:p>
        </p:txBody>
      </p:sp>
    </p:spTree>
    <p:extLst>
      <p:ext uri="{BB962C8B-B14F-4D97-AF65-F5344CB8AC3E}">
        <p14:creationId xmlns:p14="http://schemas.microsoft.com/office/powerpoint/2010/main" val="4681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2" grpId="0" animBg="1"/>
      <p:bldP spid="17"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43714"/>
            <a:ext cx="8229600" cy="634619"/>
          </a:xfrm>
        </p:spPr>
        <p:txBody>
          <a:bodyPr>
            <a:noAutofit/>
          </a:bodyPr>
          <a:lstStyle/>
          <a:p>
            <a:pPr algn="l"/>
            <a:r>
              <a:rPr lang="en-GB" sz="2000" b="1" dirty="0" smtClean="0">
                <a:solidFill>
                  <a:schemeClr val="tx2"/>
                </a:solidFill>
                <a:latin typeface="OpenDyslexic" panose="00000500000000000000" pitchFamily="50" charset="0"/>
              </a:rPr>
              <a:t>Reasons why some people commit crime</a:t>
            </a:r>
            <a:endParaRPr lang="en-GB" sz="2000" b="1" dirty="0">
              <a:solidFill>
                <a:schemeClr val="tx2"/>
              </a:solidFill>
              <a:latin typeface="OpenDyslexic" panose="00000500000000000000" pitchFamily="50" charset="0"/>
            </a:endParaRPr>
          </a:p>
        </p:txBody>
      </p:sp>
      <p:pic>
        <p:nvPicPr>
          <p:cNvPr id="19" name="Picture 1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5" name="Picture 4">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3" name="Rectangle 12"/>
          <p:cNvSpPr/>
          <p:nvPr/>
        </p:nvSpPr>
        <p:spPr>
          <a:xfrm>
            <a:off x="0" y="4831"/>
            <a:ext cx="3059113" cy="75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To learn key terms for this topic</a:t>
            </a:r>
          </a:p>
        </p:txBody>
      </p:sp>
      <p:sp>
        <p:nvSpPr>
          <p:cNvPr id="15" name="Rectangle 14"/>
          <p:cNvSpPr/>
          <p:nvPr/>
        </p:nvSpPr>
        <p:spPr>
          <a:xfrm>
            <a:off x="3059113" y="4831"/>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To understand religious beliefs about the use and abuse of animals</a:t>
            </a:r>
          </a:p>
        </p:txBody>
      </p:sp>
      <p:sp>
        <p:nvSpPr>
          <p:cNvPr id="16" name="Rectangle 15"/>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To explain religious attitudes towards animal experimentation and the use of animals for food</a:t>
            </a:r>
          </a:p>
        </p:txBody>
      </p:sp>
      <p:sp>
        <p:nvSpPr>
          <p:cNvPr id="11" name="Cloud 10"/>
          <p:cNvSpPr/>
          <p:nvPr/>
        </p:nvSpPr>
        <p:spPr>
          <a:xfrm>
            <a:off x="3053606" y="2853317"/>
            <a:ext cx="2379643" cy="1586429"/>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2"/>
                </a:solidFill>
                <a:latin typeface="OpenDyslexic" panose="00000500000000000000" pitchFamily="50" charset="0"/>
              </a:rPr>
              <a:t>Why people commit crime?</a:t>
            </a:r>
            <a:endParaRPr lang="en-GB" sz="1600" b="1" dirty="0">
              <a:solidFill>
                <a:schemeClr val="tx2"/>
              </a:solidFill>
              <a:latin typeface="OpenDyslexic" panose="00000500000000000000" pitchFamily="50" charset="0"/>
            </a:endParaRPr>
          </a:p>
        </p:txBody>
      </p:sp>
      <p:sp>
        <p:nvSpPr>
          <p:cNvPr id="18" name="TextBox 17"/>
          <p:cNvSpPr txBox="1"/>
          <p:nvPr/>
        </p:nvSpPr>
        <p:spPr>
          <a:xfrm>
            <a:off x="314463" y="1329882"/>
            <a:ext cx="2850427" cy="1323439"/>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Poverty: Islam </a:t>
            </a:r>
            <a:r>
              <a:rPr lang="en-GB" sz="1600" dirty="0" smtClean="0">
                <a:solidFill>
                  <a:schemeClr val="tx2"/>
                </a:solidFill>
                <a:latin typeface="OpenDyslexic" panose="00000500000000000000" pitchFamily="50" charset="0"/>
              </a:rPr>
              <a:t>Zakat. Islamic Aid </a:t>
            </a:r>
          </a:p>
          <a:p>
            <a:r>
              <a:rPr lang="en-GB" sz="1600" b="1" dirty="0" smtClean="0">
                <a:solidFill>
                  <a:schemeClr val="tx2"/>
                </a:solidFill>
                <a:latin typeface="OpenDyslexic" panose="00000500000000000000" pitchFamily="50" charset="0"/>
              </a:rPr>
              <a:t>Christianity</a:t>
            </a:r>
            <a:r>
              <a:rPr lang="en-GB" sz="1600" dirty="0" smtClean="0">
                <a:solidFill>
                  <a:schemeClr val="tx2"/>
                </a:solidFill>
                <a:latin typeface="OpenDyslexic" panose="00000500000000000000" pitchFamily="50" charset="0"/>
              </a:rPr>
              <a:t>: Tithe, Christian Aid </a:t>
            </a:r>
            <a:endParaRPr lang="en-GB" sz="1600" dirty="0" smtClean="0">
              <a:solidFill>
                <a:schemeClr val="tx2"/>
              </a:solidFill>
              <a:latin typeface="OpenDyslexic" panose="00000500000000000000" pitchFamily="50" charset="0"/>
            </a:endParaRPr>
          </a:p>
          <a:p>
            <a:endParaRPr lang="en-GB" sz="1600" dirty="0">
              <a:solidFill>
                <a:schemeClr val="tx2"/>
              </a:solidFill>
              <a:latin typeface="OpenDyslexic" panose="00000500000000000000" pitchFamily="50" charset="0"/>
            </a:endParaRPr>
          </a:p>
        </p:txBody>
      </p:sp>
      <p:sp>
        <p:nvSpPr>
          <p:cNvPr id="20" name="TextBox 19"/>
          <p:cNvSpPr txBox="1"/>
          <p:nvPr/>
        </p:nvSpPr>
        <p:spPr>
          <a:xfrm>
            <a:off x="3087850" y="5129900"/>
            <a:ext cx="4127538" cy="1569660"/>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Opposition to an unjust </a:t>
            </a:r>
            <a:r>
              <a:rPr lang="en-GB" sz="1600" b="1" dirty="0" err="1">
                <a:solidFill>
                  <a:schemeClr val="tx2"/>
                </a:solidFill>
                <a:latin typeface="OpenDyslexic" panose="00000500000000000000" pitchFamily="50" charset="0"/>
              </a:rPr>
              <a:t>law:‘</a:t>
            </a:r>
            <a:r>
              <a:rPr lang="en-GB" sz="1600" dirty="0" err="1">
                <a:solidFill>
                  <a:schemeClr val="tx2"/>
                </a:solidFill>
                <a:latin typeface="OpenDyslexic" panose="00000500000000000000" pitchFamily="50" charset="0"/>
              </a:rPr>
              <a:t>Let</a:t>
            </a:r>
            <a:r>
              <a:rPr lang="en-GB" sz="1600" dirty="0">
                <a:solidFill>
                  <a:schemeClr val="tx2"/>
                </a:solidFill>
                <a:latin typeface="OpenDyslexic" panose="00000500000000000000" pitchFamily="50" charset="0"/>
              </a:rPr>
              <a:t> everyone be subject to the governing authorities, for there is no authority except that which God has established.’</a:t>
            </a:r>
          </a:p>
          <a:p>
            <a:r>
              <a:rPr lang="en-GB" sz="1600" dirty="0" smtClean="0">
                <a:solidFill>
                  <a:schemeClr val="tx2"/>
                </a:solidFill>
                <a:latin typeface="OpenDyslexic" panose="00000500000000000000" pitchFamily="50" charset="0"/>
              </a:rPr>
              <a:t> </a:t>
            </a:r>
            <a:endParaRPr lang="en-GB" sz="1600" dirty="0">
              <a:solidFill>
                <a:schemeClr val="tx2"/>
              </a:solidFill>
              <a:latin typeface="OpenDyslexic" panose="00000500000000000000" pitchFamily="50" charset="0"/>
            </a:endParaRPr>
          </a:p>
        </p:txBody>
      </p:sp>
      <p:sp>
        <p:nvSpPr>
          <p:cNvPr id="21" name="TextBox 20"/>
          <p:cNvSpPr txBox="1"/>
          <p:nvPr/>
        </p:nvSpPr>
        <p:spPr>
          <a:xfrm>
            <a:off x="3567941" y="1368482"/>
            <a:ext cx="1788993" cy="830997"/>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Hate: </a:t>
            </a:r>
            <a:r>
              <a:rPr lang="en-GB" sz="1600" u="sng" dirty="0" smtClean="0">
                <a:solidFill>
                  <a:schemeClr val="tx2"/>
                </a:solidFill>
                <a:latin typeface="OpenDyslexic" panose="00000500000000000000" pitchFamily="50" charset="0"/>
              </a:rPr>
              <a:t>Islamophobia</a:t>
            </a:r>
            <a:r>
              <a:rPr lang="en-GB" sz="1600" dirty="0" smtClean="0">
                <a:solidFill>
                  <a:schemeClr val="tx2"/>
                </a:solidFill>
                <a:latin typeface="OpenDyslexic" panose="00000500000000000000" pitchFamily="50" charset="0"/>
              </a:rPr>
              <a:t> New Zealand </a:t>
            </a:r>
            <a:endParaRPr lang="en-GB" sz="1600" dirty="0">
              <a:solidFill>
                <a:schemeClr val="tx2"/>
              </a:solidFill>
              <a:latin typeface="OpenDyslexic" panose="00000500000000000000" pitchFamily="50" charset="0"/>
            </a:endParaRPr>
          </a:p>
        </p:txBody>
      </p:sp>
      <p:sp>
        <p:nvSpPr>
          <p:cNvPr id="22" name="TextBox 21"/>
          <p:cNvSpPr txBox="1"/>
          <p:nvPr/>
        </p:nvSpPr>
        <p:spPr>
          <a:xfrm>
            <a:off x="6062484" y="852414"/>
            <a:ext cx="1542361" cy="830997"/>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Greed: </a:t>
            </a:r>
            <a:r>
              <a:rPr lang="en-GB" sz="1600" dirty="0" smtClean="0">
                <a:solidFill>
                  <a:schemeClr val="tx2"/>
                </a:solidFill>
                <a:latin typeface="OpenDyslexic" panose="00000500000000000000" pitchFamily="50" charset="0"/>
              </a:rPr>
              <a:t>Envy is a deadly sin</a:t>
            </a:r>
            <a:endParaRPr lang="en-GB" sz="1600" dirty="0">
              <a:solidFill>
                <a:schemeClr val="tx2"/>
              </a:solidFill>
              <a:latin typeface="OpenDyslexic" panose="00000500000000000000" pitchFamily="50" charset="0"/>
            </a:endParaRPr>
          </a:p>
        </p:txBody>
      </p:sp>
      <p:sp>
        <p:nvSpPr>
          <p:cNvPr id="23" name="TextBox 22"/>
          <p:cNvSpPr txBox="1"/>
          <p:nvPr/>
        </p:nvSpPr>
        <p:spPr>
          <a:xfrm>
            <a:off x="5737818" y="3306439"/>
            <a:ext cx="1785392" cy="1569660"/>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Addiction: </a:t>
            </a:r>
            <a:r>
              <a:rPr lang="en-GB" sz="1600" dirty="0" smtClean="0">
                <a:solidFill>
                  <a:schemeClr val="tx2"/>
                </a:solidFill>
                <a:latin typeface="OpenDyslexic" panose="00000500000000000000" pitchFamily="50" charset="0"/>
              </a:rPr>
              <a:t>Islam Haram and Halal </a:t>
            </a:r>
          </a:p>
          <a:p>
            <a:r>
              <a:rPr lang="en-GB" sz="1600" dirty="0" smtClean="0">
                <a:solidFill>
                  <a:schemeClr val="tx2"/>
                </a:solidFill>
                <a:latin typeface="OpenDyslexic" panose="00000500000000000000" pitchFamily="50" charset="0"/>
              </a:rPr>
              <a:t>Catholics- drunkenness is a sin</a:t>
            </a:r>
            <a:endParaRPr lang="en-GB" sz="1600" dirty="0">
              <a:solidFill>
                <a:schemeClr val="tx2"/>
              </a:solidFill>
              <a:latin typeface="OpenDyslexic" panose="00000500000000000000" pitchFamily="50" charset="0"/>
            </a:endParaRPr>
          </a:p>
        </p:txBody>
      </p:sp>
      <p:sp>
        <p:nvSpPr>
          <p:cNvPr id="24" name="TextBox 23"/>
          <p:cNvSpPr txBox="1"/>
          <p:nvPr/>
        </p:nvSpPr>
        <p:spPr>
          <a:xfrm>
            <a:off x="33881" y="2752001"/>
            <a:ext cx="2809927" cy="2554545"/>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Mental </a:t>
            </a:r>
            <a:r>
              <a:rPr lang="en-GB" sz="1600" b="1" dirty="0">
                <a:solidFill>
                  <a:schemeClr val="tx2"/>
                </a:solidFill>
                <a:latin typeface="OpenDyslexic" panose="00000500000000000000" pitchFamily="50" charset="0"/>
              </a:rPr>
              <a:t>illness: </a:t>
            </a:r>
            <a:r>
              <a:rPr lang="en-GB" sz="1600" dirty="0">
                <a:solidFill>
                  <a:schemeClr val="tx2"/>
                </a:solidFill>
                <a:latin typeface="OpenDyslexic" panose="00000500000000000000" pitchFamily="50" charset="0"/>
              </a:rPr>
              <a:t>Some people with mental illness struggle to understand the world in the way others do, so they might commit a criminal act knowingly or not, while suffering from this </a:t>
            </a:r>
            <a:r>
              <a:rPr lang="en-GB" sz="1600" dirty="0" smtClean="0">
                <a:solidFill>
                  <a:schemeClr val="tx2"/>
                </a:solidFill>
                <a:latin typeface="OpenDyslexic" panose="00000500000000000000" pitchFamily="50" charset="0"/>
              </a:rPr>
              <a:t>illness</a:t>
            </a:r>
            <a:endParaRPr lang="en-GB" sz="1600" dirty="0">
              <a:solidFill>
                <a:schemeClr val="tx2"/>
              </a:solidFill>
              <a:latin typeface="OpenDyslexic" panose="00000500000000000000" pitchFamily="50" charset="0"/>
            </a:endParaRPr>
          </a:p>
        </p:txBody>
      </p:sp>
      <p:sp>
        <p:nvSpPr>
          <p:cNvPr id="25" name="TextBox 24"/>
          <p:cNvSpPr txBox="1"/>
          <p:nvPr/>
        </p:nvSpPr>
        <p:spPr>
          <a:xfrm>
            <a:off x="6278097" y="2174906"/>
            <a:ext cx="2550473" cy="830997"/>
          </a:xfrm>
          <a:prstGeom prst="rect">
            <a:avLst/>
          </a:prstGeom>
          <a:solidFill>
            <a:srgbClr val="FFFF00"/>
          </a:solidFill>
        </p:spPr>
        <p:txBody>
          <a:bodyPr wrap="square" rtlCol="0">
            <a:spAutoFit/>
          </a:bodyPr>
          <a:lstStyle/>
          <a:p>
            <a:r>
              <a:rPr lang="en-GB" sz="1600" b="1" dirty="0" smtClean="0">
                <a:solidFill>
                  <a:schemeClr val="tx2"/>
                </a:solidFill>
                <a:latin typeface="OpenDyslexic" panose="00000500000000000000" pitchFamily="50" charset="0"/>
              </a:rPr>
              <a:t>Upbringing: </a:t>
            </a:r>
            <a:r>
              <a:rPr lang="en-GB" sz="1600" dirty="0" smtClean="0">
                <a:solidFill>
                  <a:schemeClr val="tx2"/>
                </a:solidFill>
                <a:latin typeface="OpenDyslexic" panose="00000500000000000000" pitchFamily="50" charset="0"/>
              </a:rPr>
              <a:t>Islam Strong extended family </a:t>
            </a:r>
            <a:endParaRPr lang="en-GB" sz="1600" dirty="0">
              <a:solidFill>
                <a:schemeClr val="tx2"/>
              </a:solidFill>
              <a:latin typeface="OpenDyslexic" panose="00000500000000000000" pitchFamily="50" charset="0"/>
            </a:endParaRPr>
          </a:p>
        </p:txBody>
      </p:sp>
      <p:pic>
        <p:nvPicPr>
          <p:cNvPr id="2" name="Picture 1"/>
          <p:cNvPicPr>
            <a:picLocks noChangeAspect="1"/>
          </p:cNvPicPr>
          <p:nvPr/>
        </p:nvPicPr>
        <p:blipFill>
          <a:blip r:embed="rId5"/>
          <a:stretch>
            <a:fillRect/>
          </a:stretch>
        </p:blipFill>
        <p:spPr>
          <a:xfrm>
            <a:off x="7523210" y="3320596"/>
            <a:ext cx="1275618" cy="1417353"/>
          </a:xfrm>
          <a:prstGeom prst="rect">
            <a:avLst/>
          </a:prstGeom>
        </p:spPr>
      </p:pic>
    </p:spTree>
    <p:extLst>
      <p:ext uri="{BB962C8B-B14F-4D97-AF65-F5344CB8AC3E}">
        <p14:creationId xmlns:p14="http://schemas.microsoft.com/office/powerpoint/2010/main" val="35912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889258"/>
            <a:ext cx="8229600" cy="634619"/>
          </a:xfrm>
        </p:spPr>
        <p:txBody>
          <a:bodyPr>
            <a:normAutofit/>
          </a:bodyPr>
          <a:lstStyle/>
          <a:p>
            <a:pPr algn="l"/>
            <a:r>
              <a:rPr lang="en-GB" sz="2800" b="1" dirty="0" smtClean="0">
                <a:solidFill>
                  <a:schemeClr val="tx2"/>
                </a:solidFill>
                <a:latin typeface="OpenDyslexic" panose="00000500000000000000" pitchFamily="50" charset="0"/>
              </a:rPr>
              <a:t>Secular attitudes to lawbreakers</a:t>
            </a:r>
            <a:endParaRPr lang="en-GB" sz="2800" b="1" dirty="0">
              <a:solidFill>
                <a:schemeClr val="tx2"/>
              </a:solidFill>
              <a:latin typeface="OpenDyslexic" panose="00000500000000000000" pitchFamily="50" charset="0"/>
            </a:endParaRP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45300" y="3745351"/>
            <a:ext cx="8263361" cy="1915050"/>
          </a:xfrm>
          <a:prstGeom prst="rect">
            <a:avLst/>
          </a:prstGeom>
        </p:spPr>
      </p:pic>
      <p:sp>
        <p:nvSpPr>
          <p:cNvPr id="3" name="Content Placeholder 2"/>
          <p:cNvSpPr>
            <a:spLocks noGrp="1"/>
          </p:cNvSpPr>
          <p:nvPr>
            <p:ph idx="1"/>
          </p:nvPr>
        </p:nvSpPr>
        <p:spPr>
          <a:xfrm>
            <a:off x="285750" y="1588717"/>
            <a:ext cx="8775700" cy="1891083"/>
          </a:xfrm>
          <a:solidFill>
            <a:srgbClr val="FFFF00"/>
          </a:solidFill>
        </p:spPr>
        <p:txBody>
          <a:bodyPr>
            <a:normAutofit fontScale="92500" lnSpcReduction="10000"/>
          </a:bodyPr>
          <a:lstStyle/>
          <a:p>
            <a:pPr marL="0" indent="0">
              <a:buNone/>
            </a:pPr>
            <a:r>
              <a:rPr lang="en-GB" sz="2200" b="1" dirty="0" smtClean="0">
                <a:solidFill>
                  <a:schemeClr val="tx2"/>
                </a:solidFill>
                <a:latin typeface="OpenDyslexic" panose="00000500000000000000" pitchFamily="50" charset="0"/>
              </a:rPr>
              <a:t>The law states that all suspected offenders are innocent until proven guilty. It is up to a court of law to decide if someone is guilty. If there is reasonable doubt that they did not commit the crime they are innocent and allowed to resume their normal life without punishment.</a:t>
            </a:r>
            <a:endParaRPr lang="en-GB" sz="2200" b="1" dirty="0">
              <a:solidFill>
                <a:schemeClr val="tx2"/>
              </a:solidFill>
              <a:latin typeface="OpenDyslexic" panose="00000500000000000000" pitchFamily="50" charset="0"/>
            </a:endParaRPr>
          </a:p>
        </p:txBody>
      </p:sp>
      <p:sp>
        <p:nvSpPr>
          <p:cNvPr id="6" name="Rectangle 5"/>
          <p:cNvSpPr/>
          <p:nvPr/>
        </p:nvSpPr>
        <p:spPr>
          <a:xfrm>
            <a:off x="0" y="4831"/>
            <a:ext cx="3059113" cy="75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To learn key terms for this topic</a:t>
            </a:r>
          </a:p>
        </p:txBody>
      </p:sp>
      <p:sp>
        <p:nvSpPr>
          <p:cNvPr id="7" name="Rectangle 6"/>
          <p:cNvSpPr/>
          <p:nvPr/>
        </p:nvSpPr>
        <p:spPr>
          <a:xfrm>
            <a:off x="3059113" y="4831"/>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To understand religious beliefs about the use and abuse of animals</a:t>
            </a:r>
          </a:p>
        </p:txBody>
      </p:sp>
      <p:sp>
        <p:nvSpPr>
          <p:cNvPr id="8" name="Rectangle 7"/>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To explain religious attitudes towards animal experimentation and the use of animals for food</a:t>
            </a:r>
          </a:p>
        </p:txBody>
      </p:sp>
      <p:pic>
        <p:nvPicPr>
          <p:cNvPr id="9" name="Picture 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10" name="Picture 9">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1" name="Rounded Rectangle 10"/>
          <p:cNvSpPr/>
          <p:nvPr/>
        </p:nvSpPr>
        <p:spPr>
          <a:xfrm>
            <a:off x="433308" y="3768854"/>
            <a:ext cx="8130448" cy="1940957"/>
          </a:xfrm>
          <a:prstGeom prst="roundRect">
            <a:avLst/>
          </a:prstGeom>
          <a:solidFill>
            <a:srgbClr val="FFFF00"/>
          </a:solidFill>
          <a:ln>
            <a:solidFill>
              <a:schemeClr val="accent2"/>
            </a:solidFill>
          </a:ln>
        </p:spPr>
        <p:txBody>
          <a:bodyPr wrap="square">
            <a:spAutoFit/>
          </a:bodyPr>
          <a:lstStyle/>
          <a:p>
            <a:pPr algn="ctr"/>
            <a:r>
              <a:rPr lang="en-GB" b="1" dirty="0" smtClean="0">
                <a:solidFill>
                  <a:schemeClr val="tx2"/>
                </a:solidFill>
                <a:latin typeface="OpenDyslexic" panose="00000500000000000000" pitchFamily="50" charset="0"/>
              </a:rPr>
              <a:t>Once charged, offenders will appear in a Crown Court before a judge and a jury of 12 people, selected at random. Less serious cases are dealt in a magistrates’ court, while some more minor crimes result in the police giving the offender an official cation if they admit they are guilty. </a:t>
            </a:r>
            <a:endParaRPr lang="en-GB" b="1" dirty="0">
              <a:solidFill>
                <a:schemeClr val="tx2"/>
              </a:solidFill>
              <a:latin typeface="OpenDyslexic" panose="00000500000000000000" pitchFamily="50" charset="0"/>
            </a:endParaRPr>
          </a:p>
        </p:txBody>
      </p:sp>
    </p:spTree>
    <p:extLst>
      <p:ext uri="{BB962C8B-B14F-4D97-AF65-F5344CB8AC3E}">
        <p14:creationId xmlns:p14="http://schemas.microsoft.com/office/powerpoint/2010/main" val="383543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9177" y="3896168"/>
            <a:ext cx="8772808" cy="2116396"/>
          </a:xfrm>
        </p:spPr>
        <p:txBody>
          <a:bodyPr>
            <a:noAutofit/>
          </a:bodyPr>
          <a:lstStyle/>
          <a:p>
            <a:pPr marL="0" indent="0" algn="ctr">
              <a:spcBef>
                <a:spcPts val="1800"/>
              </a:spcBef>
              <a:buNone/>
            </a:pPr>
            <a:r>
              <a:rPr lang="en-GB" sz="2000" dirty="0">
                <a:solidFill>
                  <a:schemeClr val="tx2"/>
                </a:solidFill>
                <a:latin typeface="OpenDyslexic" panose="00000500000000000000" pitchFamily="50" charset="0"/>
              </a:rPr>
              <a:t>Challenge that word – ‘never’ – it is absolute, so you can get a lot of arguments through it.</a:t>
            </a:r>
          </a:p>
          <a:p>
            <a:pPr marL="0" indent="0" algn="ctr">
              <a:spcBef>
                <a:spcPts val="1800"/>
              </a:spcBef>
              <a:buNone/>
            </a:pPr>
            <a:r>
              <a:rPr lang="en-GB" sz="2000" dirty="0">
                <a:solidFill>
                  <a:schemeClr val="tx2"/>
                </a:solidFill>
                <a:latin typeface="OpenDyslexic" panose="00000500000000000000" pitchFamily="50" charset="0"/>
              </a:rPr>
              <a:t>You have to give arguments to agree and disagree, and explain them.  If you only give one side, you will have reduced marks.  Don’t forget the religious argument – or again, reduced marks.</a:t>
            </a:r>
          </a:p>
        </p:txBody>
      </p:sp>
      <p:sp>
        <p:nvSpPr>
          <p:cNvPr id="7" name="Content Placeholder 4"/>
          <p:cNvSpPr txBox="1">
            <a:spLocks/>
          </p:cNvSpPr>
          <p:nvPr/>
        </p:nvSpPr>
        <p:spPr>
          <a:xfrm>
            <a:off x="199177" y="990763"/>
            <a:ext cx="8772808" cy="2810000"/>
          </a:xfrm>
          <a:prstGeom prst="rect">
            <a:avLst/>
          </a:prstGeom>
          <a:solidFill>
            <a:schemeClr val="bg1"/>
          </a:solidFill>
          <a:ln>
            <a:solidFill>
              <a:schemeClr val="accent3"/>
            </a:solidFill>
          </a:ln>
        </p:spPr>
        <p:txBody>
          <a:bodyPr vert="horz" wrap="square" lIns="91440" tIns="45720" rIns="91440" bIns="45720" rtlCol="0">
            <a:spAutoFit/>
          </a:bodyPr>
          <a:lstStyle>
            <a:lvl1pPr marL="266700" indent="-266700"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1pPr>
            <a:lvl2pPr marL="534988" indent="-268288"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2pPr>
            <a:lvl3pPr marL="801688" indent="-266700"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3pPr>
            <a:lvl4pPr marL="1077913" indent="-276225"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4pPr>
            <a:lvl5pPr marL="1346200" indent="-268288" algn="l" defTabSz="457200" rtl="0" eaLnBrk="1" latinLnBrk="0" hangingPunct="1">
              <a:spcBef>
                <a:spcPct val="20000"/>
              </a:spcBef>
              <a:buClr>
                <a:srgbClr val="92D050"/>
              </a:buClr>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700" dirty="0" smtClean="0">
                <a:solidFill>
                  <a:schemeClr val="tx2"/>
                </a:solidFill>
                <a:latin typeface="OpenDyslexic" panose="00000500000000000000" pitchFamily="50" charset="0"/>
              </a:rPr>
              <a:t>Q5</a:t>
            </a:r>
            <a:r>
              <a:rPr lang="en-GB" sz="1700" dirty="0">
                <a:solidFill>
                  <a:schemeClr val="tx2"/>
                </a:solidFill>
                <a:latin typeface="OpenDyslexic" panose="00000500000000000000" pitchFamily="50" charset="0"/>
              </a:rPr>
              <a:t>	</a:t>
            </a:r>
            <a:r>
              <a:rPr lang="en-GB" sz="1800" b="1" dirty="0" smtClean="0">
                <a:solidFill>
                  <a:schemeClr val="tx2"/>
                </a:solidFill>
                <a:latin typeface="OpenDyslexic" panose="00000500000000000000" pitchFamily="50" charset="0"/>
              </a:rPr>
              <a:t>‘There is never any reason why somebody should commit a crime’. </a:t>
            </a:r>
          </a:p>
          <a:p>
            <a:pPr marL="0" indent="0">
              <a:buNone/>
            </a:pPr>
            <a:endParaRPr lang="en-GB" sz="1800" b="1" dirty="0">
              <a:solidFill>
                <a:schemeClr val="tx2"/>
              </a:solidFill>
              <a:latin typeface="OpenDyslexic" panose="00000500000000000000" pitchFamily="50" charset="0"/>
            </a:endParaRPr>
          </a:p>
          <a:p>
            <a:pPr marL="625475" indent="0">
              <a:spcBef>
                <a:spcPts val="0"/>
              </a:spcBef>
              <a:buFont typeface="Calibri" panose="020F0502020204030204" pitchFamily="34" charset="0"/>
              <a:buNone/>
            </a:pPr>
            <a:r>
              <a:rPr lang="en-GB" sz="1700" dirty="0" smtClean="0">
                <a:solidFill>
                  <a:schemeClr val="tx2"/>
                </a:solidFill>
                <a:latin typeface="OpenDyslexic" panose="00000500000000000000" pitchFamily="50" charset="0"/>
              </a:rPr>
              <a:t>Evaluate </a:t>
            </a:r>
            <a:r>
              <a:rPr lang="en-GB" sz="1700" dirty="0">
                <a:solidFill>
                  <a:schemeClr val="tx2"/>
                </a:solidFill>
                <a:latin typeface="OpenDyslexic" panose="00000500000000000000" pitchFamily="50" charset="0"/>
              </a:rPr>
              <a:t>this statement. In your answer, you:</a:t>
            </a:r>
          </a:p>
          <a:p>
            <a:pPr marL="896938" indent="-271463">
              <a:spcBef>
                <a:spcPts val="0"/>
              </a:spcBef>
            </a:pPr>
            <a:r>
              <a:rPr lang="en-GB" sz="1700" dirty="0">
                <a:solidFill>
                  <a:schemeClr val="tx2"/>
                </a:solidFill>
                <a:latin typeface="OpenDyslexic" panose="00000500000000000000" pitchFamily="50" charset="0"/>
              </a:rPr>
              <a:t>Should give reasoned arguments in support of this statement</a:t>
            </a:r>
          </a:p>
          <a:p>
            <a:pPr marL="896938" indent="-271463">
              <a:spcBef>
                <a:spcPts val="0"/>
              </a:spcBef>
            </a:pPr>
            <a:r>
              <a:rPr lang="en-GB" sz="1700" dirty="0">
                <a:solidFill>
                  <a:schemeClr val="tx2"/>
                </a:solidFill>
                <a:latin typeface="OpenDyslexic" panose="00000500000000000000" pitchFamily="50" charset="0"/>
              </a:rPr>
              <a:t>Should give reasoned arguments to support a different point of view</a:t>
            </a:r>
          </a:p>
          <a:p>
            <a:pPr marL="896938" indent="-271463">
              <a:spcBef>
                <a:spcPts val="0"/>
              </a:spcBef>
            </a:pPr>
            <a:r>
              <a:rPr lang="en-GB" sz="1700" dirty="0">
                <a:solidFill>
                  <a:schemeClr val="tx2"/>
                </a:solidFill>
                <a:latin typeface="OpenDyslexic" panose="00000500000000000000" pitchFamily="50" charset="0"/>
              </a:rPr>
              <a:t>Should refer to religious arguments</a:t>
            </a:r>
          </a:p>
          <a:p>
            <a:pPr marL="896938" indent="-271463">
              <a:spcBef>
                <a:spcPts val="0"/>
              </a:spcBef>
            </a:pPr>
            <a:r>
              <a:rPr lang="en-GB" sz="1700" dirty="0">
                <a:solidFill>
                  <a:schemeClr val="tx2"/>
                </a:solidFill>
                <a:latin typeface="OpenDyslexic" panose="00000500000000000000" pitchFamily="50" charset="0"/>
              </a:rPr>
              <a:t>May refer to non-religious arguments</a:t>
            </a:r>
          </a:p>
          <a:p>
            <a:pPr marL="896938" indent="-271463">
              <a:spcBef>
                <a:spcPts val="0"/>
              </a:spcBef>
              <a:tabLst>
                <a:tab pos="8518525" algn="r"/>
              </a:tabLst>
            </a:pPr>
            <a:r>
              <a:rPr lang="en-GB" sz="1700" dirty="0">
                <a:solidFill>
                  <a:schemeClr val="tx2"/>
                </a:solidFill>
                <a:latin typeface="OpenDyslexic" panose="00000500000000000000" pitchFamily="50" charset="0"/>
              </a:rPr>
              <a:t>Should reach a justified conclusion	(12 marks)</a:t>
            </a:r>
          </a:p>
        </p:txBody>
      </p:sp>
      <p:sp>
        <p:nvSpPr>
          <p:cNvPr id="5" name="Rectangle 4"/>
          <p:cNvSpPr/>
          <p:nvPr/>
        </p:nvSpPr>
        <p:spPr>
          <a:xfrm>
            <a:off x="0" y="4831"/>
            <a:ext cx="3059113" cy="75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To learn key terms for this topic</a:t>
            </a:r>
          </a:p>
        </p:txBody>
      </p:sp>
      <p:sp>
        <p:nvSpPr>
          <p:cNvPr id="8" name="Rectangle 7"/>
          <p:cNvSpPr/>
          <p:nvPr/>
        </p:nvSpPr>
        <p:spPr>
          <a:xfrm>
            <a:off x="3059113" y="4831"/>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To understand religious beliefs about the use and abuse of animals</a:t>
            </a:r>
          </a:p>
        </p:txBody>
      </p:sp>
      <p:sp>
        <p:nvSpPr>
          <p:cNvPr id="9" name="Rectangle 8"/>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sz="1100" dirty="0">
                <a:solidFill>
                  <a:schemeClr val="tx2"/>
                </a:solidFill>
                <a:latin typeface="OpenDyslexic" panose="00000500000000000000" pitchFamily="50" charset="0"/>
              </a:rPr>
              <a:t>To explain religious attitudes towards animal experimentation and the use of animals for food</a:t>
            </a:r>
          </a:p>
        </p:txBody>
      </p:sp>
      <p:pic>
        <p:nvPicPr>
          <p:cNvPr id="10" name="Picture 9">
            <a:hlinkClick r:id="" action="ppaction://hlinkshowjump?jump=previous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3307" y="6107969"/>
            <a:ext cx="987470" cy="816796"/>
          </a:xfrm>
          <a:prstGeom prst="rect">
            <a:avLst/>
          </a:prstGeom>
        </p:spPr>
      </p:pic>
    </p:spTree>
    <p:extLst>
      <p:ext uri="{BB962C8B-B14F-4D97-AF65-F5344CB8AC3E}">
        <p14:creationId xmlns:p14="http://schemas.microsoft.com/office/powerpoint/2010/main" val="308066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250" y="2204864"/>
            <a:ext cx="8736376" cy="3627605"/>
          </a:xfrm>
          <a:solidFill>
            <a:srgbClr val="FFFF00"/>
          </a:solidFill>
        </p:spPr>
        <p:txBody>
          <a:bodyPr>
            <a:normAutofit lnSpcReduction="10000"/>
          </a:bodyPr>
          <a:lstStyle/>
          <a:p>
            <a:pPr marL="0" indent="0">
              <a:buNone/>
            </a:pPr>
            <a:r>
              <a:rPr lang="en-GB" sz="2400" b="1" dirty="0" smtClean="0">
                <a:latin typeface="OpenDyslexic" panose="00000500000000000000" pitchFamily="50" charset="0"/>
              </a:rPr>
              <a:t>Murder: The deliberate killing of someone.</a:t>
            </a:r>
          </a:p>
          <a:p>
            <a:pPr marL="0" indent="0">
              <a:buNone/>
            </a:pPr>
            <a:endParaRPr lang="en-GB" sz="2400" b="1" dirty="0">
              <a:latin typeface="OpenDyslexic" panose="00000500000000000000" pitchFamily="50" charset="0"/>
            </a:endParaRPr>
          </a:p>
          <a:p>
            <a:pPr marL="0" indent="0">
              <a:buNone/>
            </a:pPr>
            <a:r>
              <a:rPr lang="en-GB" sz="2400" b="1" dirty="0" smtClean="0">
                <a:latin typeface="OpenDyslexic" panose="00000500000000000000" pitchFamily="50" charset="0"/>
              </a:rPr>
              <a:t>Theft: To permanently deprive someone of something they own.</a:t>
            </a:r>
          </a:p>
          <a:p>
            <a:pPr marL="0" indent="0">
              <a:buNone/>
            </a:pPr>
            <a:endParaRPr lang="en-GB" sz="2400" b="1" dirty="0">
              <a:latin typeface="OpenDyslexic" panose="00000500000000000000" pitchFamily="50" charset="0"/>
            </a:endParaRPr>
          </a:p>
          <a:p>
            <a:pPr marL="0" indent="0">
              <a:buNone/>
            </a:pPr>
            <a:r>
              <a:rPr lang="en-GB" sz="2400" b="1" dirty="0" smtClean="0">
                <a:latin typeface="OpenDyslexic" panose="00000500000000000000" pitchFamily="50" charset="0"/>
              </a:rPr>
              <a:t>Hate crime: Any crime that is motivated by prejudice in a negative way. This could be because of race, gender, religion, sexuality or disability.</a:t>
            </a:r>
          </a:p>
        </p:txBody>
      </p:sp>
      <p:sp>
        <p:nvSpPr>
          <p:cNvPr id="5" name="Rectangle 4"/>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Know the different types of crime</a:t>
            </a:r>
          </a:p>
        </p:txBody>
      </p:sp>
      <p:sp>
        <p:nvSpPr>
          <p:cNvPr id="6" name="Rectangle 5"/>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Analyse religious attitude to lawbreaker and different types of crime</a:t>
            </a:r>
          </a:p>
        </p:txBody>
      </p:sp>
      <p:sp>
        <p:nvSpPr>
          <p:cNvPr id="7" name="Rectangle 6"/>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2"/>
                </a:solidFill>
                <a:latin typeface="OpenDyslexic" panose="00000500000000000000" pitchFamily="50" charset="0"/>
              </a:rPr>
              <a:t>To learn key terms for this topic</a:t>
            </a:r>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1026" name="Picture 2" descr="Image result for make a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837" y="844238"/>
            <a:ext cx="1552575" cy="15525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79850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 presetClass="entr" presetSubtype="0"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 action="ppaction://hlinkshowjump?jump=nextslide"/>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04821" y="6107969"/>
            <a:ext cx="981375" cy="816796"/>
          </a:xfrm>
          <a:prstGeom prst="rect">
            <a:avLst/>
          </a:prstGeom>
        </p:spPr>
      </p:pic>
      <p:pic>
        <p:nvPicPr>
          <p:cNvPr id="5" name="Picture 4">
            <a:hlinkClick r:id="" action="ppaction://hlinkshowjump?jump=previousslid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34" y="6107969"/>
            <a:ext cx="987470" cy="816796"/>
          </a:xfrm>
          <a:prstGeom prst="rect">
            <a:avLst/>
          </a:prstGeom>
        </p:spPr>
      </p:pic>
      <p:sp>
        <p:nvSpPr>
          <p:cNvPr id="14" name="Title 1"/>
          <p:cNvSpPr txBox="1">
            <a:spLocks/>
          </p:cNvSpPr>
          <p:nvPr/>
        </p:nvSpPr>
        <p:spPr>
          <a:xfrm>
            <a:off x="20136" y="868430"/>
            <a:ext cx="8961506" cy="634619"/>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solidFill>
                  <a:schemeClr val="tx2"/>
                </a:solidFill>
                <a:latin typeface="OpenDyslexic" panose="00000500000000000000" pitchFamily="50" charset="0"/>
              </a:rPr>
              <a:t>What is meant by the phrase ‘</a:t>
            </a:r>
            <a:r>
              <a:rPr lang="en-GB" sz="2200" b="1" dirty="0">
                <a:solidFill>
                  <a:srgbClr val="FF0000"/>
                </a:solidFill>
                <a:latin typeface="OpenDyslexic" panose="00000500000000000000" pitchFamily="50" charset="0"/>
              </a:rPr>
              <a:t>crime against property</a:t>
            </a:r>
            <a:r>
              <a:rPr lang="en-GB" sz="2200" b="1" dirty="0">
                <a:solidFill>
                  <a:schemeClr val="tx2"/>
                </a:solidFill>
                <a:latin typeface="OpenDyslexic" panose="00000500000000000000" pitchFamily="50" charset="0"/>
              </a:rPr>
              <a:t>’?</a:t>
            </a:r>
          </a:p>
        </p:txBody>
      </p:sp>
      <p:pic>
        <p:nvPicPr>
          <p:cNvPr id="16" name="Picture 2" descr="Image result for mak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941" y="2155235"/>
            <a:ext cx="1021503" cy="102150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8300" y="5400388"/>
            <a:ext cx="8230275" cy="369332"/>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dirty="0" smtClean="0">
                <a:solidFill>
                  <a:schemeClr val="tx2"/>
                </a:solidFill>
                <a:latin typeface="OpenDyslexic" panose="00000500000000000000" pitchFamily="50" charset="0"/>
              </a:rPr>
              <a:t>Give </a:t>
            </a:r>
            <a:r>
              <a:rPr lang="en-GB" dirty="0">
                <a:solidFill>
                  <a:schemeClr val="tx2"/>
                </a:solidFill>
                <a:latin typeface="OpenDyslexic" panose="00000500000000000000" pitchFamily="50" charset="0"/>
              </a:rPr>
              <a:t>two examples of ‘crime against property</a:t>
            </a:r>
            <a:r>
              <a:rPr lang="en-GB" dirty="0" smtClean="0">
                <a:solidFill>
                  <a:schemeClr val="tx2"/>
                </a:solidFill>
                <a:latin typeface="OpenDyslexic" panose="00000500000000000000" pitchFamily="50" charset="0"/>
              </a:rPr>
              <a:t>’.</a:t>
            </a:r>
            <a:endParaRPr lang="en-GB" dirty="0">
              <a:solidFill>
                <a:schemeClr val="tx2"/>
              </a:solidFill>
              <a:latin typeface="OpenDyslexic" panose="00000500000000000000" pitchFamily="50" charset="0"/>
            </a:endParaRPr>
          </a:p>
        </p:txBody>
      </p:sp>
      <p:sp>
        <p:nvSpPr>
          <p:cNvPr id="20" name="Content Placeholder 40"/>
          <p:cNvSpPr txBox="1">
            <a:spLocks/>
          </p:cNvSpPr>
          <p:nvPr/>
        </p:nvSpPr>
        <p:spPr>
          <a:xfrm>
            <a:off x="211267" y="4305826"/>
            <a:ext cx="8864342" cy="4421081"/>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None/>
            </a:pPr>
            <a:r>
              <a:rPr lang="en-GB" sz="2000" b="1" dirty="0">
                <a:latin typeface="OpenDyslexic" panose="00000500000000000000" pitchFamily="50" charset="0"/>
              </a:rPr>
              <a:t>Crimes against property are divided into two groups: destroyed property and stolen property. When property is destroyed, it could be called arson or vandalism</a:t>
            </a:r>
            <a:endParaRPr lang="en-GB" sz="1400" b="1" dirty="0">
              <a:latin typeface="OpenDyslexic" panose="00000500000000000000" pitchFamily="50" charset="0"/>
            </a:endParaRPr>
          </a:p>
        </p:txBody>
      </p:sp>
      <p:sp>
        <p:nvSpPr>
          <p:cNvPr id="15" name="Rectangle 14"/>
          <p:cNvSpPr/>
          <p:nvPr/>
        </p:nvSpPr>
        <p:spPr>
          <a:xfrm>
            <a:off x="3059113" y="0"/>
            <a:ext cx="3168650" cy="7553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Know the different types of crime</a:t>
            </a:r>
          </a:p>
        </p:txBody>
      </p:sp>
      <p:sp>
        <p:nvSpPr>
          <p:cNvPr id="21" name="Rectangle 20"/>
          <p:cNvSpPr/>
          <p:nvPr/>
        </p:nvSpPr>
        <p:spPr>
          <a:xfrm>
            <a:off x="6227763" y="4831"/>
            <a:ext cx="2916237" cy="7553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Analyse religious attitude to lawbreaker and different types of crime</a:t>
            </a:r>
          </a:p>
        </p:txBody>
      </p:sp>
      <p:sp>
        <p:nvSpPr>
          <p:cNvPr id="22" name="Rectangle 21"/>
          <p:cNvSpPr/>
          <p:nvPr/>
        </p:nvSpPr>
        <p:spPr>
          <a:xfrm>
            <a:off x="0" y="-9058"/>
            <a:ext cx="3059113" cy="759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2"/>
                </a:solidFill>
                <a:latin typeface="OpenDyslexic" panose="00000500000000000000" pitchFamily="50" charset="0"/>
              </a:rPr>
              <a:t>To learn key terms for this topic</a:t>
            </a:r>
          </a:p>
        </p:txBody>
      </p:sp>
      <p:pic>
        <p:nvPicPr>
          <p:cNvPr id="3076" name="Picture 4" descr="Image result for Property cr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8" y="1549861"/>
            <a:ext cx="7197239" cy="257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920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3015</Words>
  <Application>Microsoft Office PowerPoint</Application>
  <PresentationFormat>On-screen Show (4:3)</PresentationFormat>
  <Paragraphs>337</Paragraphs>
  <Slides>40</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Arial Rounded MT Bold</vt:lpstr>
      <vt:lpstr>Calibri</vt:lpstr>
      <vt:lpstr>Comic Sans MS</vt:lpstr>
      <vt:lpstr>MS Mincho</vt:lpstr>
      <vt:lpstr>OpenDyslexic</vt:lpstr>
      <vt:lpstr>Wingdings</vt:lpstr>
      <vt:lpstr>Office Theme</vt:lpstr>
      <vt:lpstr>2_Office Theme</vt:lpstr>
      <vt:lpstr>1_Office Theme</vt:lpstr>
      <vt:lpstr>PowerPoint Presentation</vt:lpstr>
      <vt:lpstr>What is Shari’ah law?</vt:lpstr>
      <vt:lpstr>Christian view on evil </vt:lpstr>
      <vt:lpstr>Muslim view on evil </vt:lpstr>
      <vt:lpstr>Reasons why some people commit crime</vt:lpstr>
      <vt:lpstr>Secular attitudes to lawbreakers</vt:lpstr>
      <vt:lpstr>PowerPoint Presentation</vt:lpstr>
      <vt:lpstr>PowerPoint Presentation</vt:lpstr>
      <vt:lpstr>PowerPoint Presentation</vt:lpstr>
      <vt:lpstr>PowerPoint Presentation</vt:lpstr>
      <vt:lpstr>PowerPoint Presentation</vt:lpstr>
      <vt:lpstr>Shari’ah law: Four categories of crime  HAAJ</vt:lpstr>
      <vt:lpstr>1. What is a crime? (1 mark)</vt:lpstr>
      <vt:lpstr>1. Which of these is NOT a type of crime in Britain? (1 mark)</vt:lpstr>
      <vt:lpstr>1. What are Community crimes? (1 mark)</vt:lpstr>
      <vt:lpstr>1. What is the Unforgivable crimes?  (1 mark)</vt:lpstr>
      <vt:lpstr>1. What is the Forgivable crimes?  (1 mark)</vt:lpstr>
      <vt:lpstr>1. What is the Crimes against state law ? (1 mark)</vt:lpstr>
      <vt:lpstr>PowerPoint Presentation</vt:lpstr>
      <vt:lpstr>1. Which of these is NOT a crime against the person? (1 mark)</vt:lpstr>
      <vt:lpstr>1. Which of these is NOT a cause of crime? (1 mark)</vt:lpstr>
      <vt:lpstr>1. What of these is NOT an environmental reason for crime? (1 mark)</vt:lpstr>
      <vt:lpstr>1. Which of these would be considered a psychological reason for a crime? (1 mark)</vt:lpstr>
      <vt:lpstr>1. Why is it important to know why a person actually committed their crime? (1 mark)</vt:lpstr>
      <vt:lpstr>1. If a person committed a crime to gain material possessions what would be considered the reasons? (1 mark)</vt:lpstr>
      <vt:lpstr>1. Which of these is a crime against a person? (1 mark)</vt:lpstr>
      <vt:lpstr>1. Which of these is a crime against property? (1 mark)</vt:lpstr>
      <vt:lpstr>1. Which of these is a crime against the state? (1 mark)</vt:lpstr>
      <vt:lpstr>STICK</vt:lpstr>
      <vt:lpstr>Free Will-Islam and Christianity </vt:lpstr>
      <vt:lpstr>Suffering is punishment for  sins Islam/Christianity</vt:lpstr>
      <vt:lpstr>PowerPoint Presentation</vt:lpstr>
      <vt:lpstr>PowerPoint Presentation</vt:lpstr>
      <vt:lpstr>PowerPoint Presentation</vt:lpstr>
      <vt:lpstr>PowerPoint Presentation</vt:lpstr>
      <vt:lpstr>PowerPoint Presentation</vt:lpstr>
      <vt:lpstr>Retribution</vt:lpstr>
      <vt:lpstr>PowerPoint Presentation</vt:lpstr>
      <vt:lpstr>PowerPoint Presentation</vt:lpstr>
      <vt:lpstr>Use these quotes to answer the question below</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JRODGERS</dc:creator>
  <cp:lastModifiedBy>Rahima Choudhury</cp:lastModifiedBy>
  <cp:revision>47</cp:revision>
  <cp:lastPrinted>2018-01-17T10:19:53Z</cp:lastPrinted>
  <dcterms:created xsi:type="dcterms:W3CDTF">2013-01-29T08:14:20Z</dcterms:created>
  <dcterms:modified xsi:type="dcterms:W3CDTF">2019-05-14T09:54:16Z</dcterms:modified>
</cp:coreProperties>
</file>