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6" r:id="rId10"/>
    <p:sldId id="267" r:id="rId11"/>
    <p:sldId id="268" r:id="rId12"/>
    <p:sldId id="269" r:id="rId13"/>
    <p:sldId id="270" r:id="rId14"/>
    <p:sldId id="271" r:id="rId15"/>
    <p:sldId id="272" r:id="rId16"/>
    <p:sldId id="273" r:id="rId17"/>
    <p:sldId id="27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BC4F09A-F1E5-437B-BF7D-C5630B81BCC4}" type="datetimeFigureOut">
              <a:rPr lang="en-GB" smtClean="0"/>
              <a:t>16/08/2019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395B2-7356-4365-B828-2A8CBD5EE62B}" type="slidenum">
              <a:rPr lang="en-GB" smtClean="0"/>
              <a:t>‹#›</a:t>
            </a:fld>
            <a:endParaRPr lang="en-GB"/>
          </a:p>
        </p:txBody>
      </p:sp>
    </p:spTree>
    <p:extLst>
      <p:ext uri="{BB962C8B-B14F-4D97-AF65-F5344CB8AC3E}">
        <p14:creationId xmlns:p14="http://schemas.microsoft.com/office/powerpoint/2010/main" val="3814486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C4F09A-F1E5-437B-BF7D-C5630B81BCC4}" type="datetimeFigureOut">
              <a:rPr lang="en-GB" smtClean="0"/>
              <a:t>16/08/2019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395B2-7356-4365-B828-2A8CBD5EE62B}" type="slidenum">
              <a:rPr lang="en-GB" smtClean="0"/>
              <a:t>‹#›</a:t>
            </a:fld>
            <a:endParaRPr lang="en-GB"/>
          </a:p>
        </p:txBody>
      </p:sp>
    </p:spTree>
    <p:extLst>
      <p:ext uri="{BB962C8B-B14F-4D97-AF65-F5344CB8AC3E}">
        <p14:creationId xmlns:p14="http://schemas.microsoft.com/office/powerpoint/2010/main" val="3934799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C4F09A-F1E5-437B-BF7D-C5630B81BCC4}" type="datetimeFigureOut">
              <a:rPr lang="en-GB" smtClean="0"/>
              <a:t>16/08/2019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395B2-7356-4365-B828-2A8CBD5EE62B}" type="slidenum">
              <a:rPr lang="en-GB" smtClean="0"/>
              <a:t>‹#›</a:t>
            </a:fld>
            <a:endParaRPr lang="en-GB"/>
          </a:p>
        </p:txBody>
      </p:sp>
    </p:spTree>
    <p:extLst>
      <p:ext uri="{BB962C8B-B14F-4D97-AF65-F5344CB8AC3E}">
        <p14:creationId xmlns:p14="http://schemas.microsoft.com/office/powerpoint/2010/main" val="348011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C4F09A-F1E5-437B-BF7D-C5630B81BCC4}" type="datetimeFigureOut">
              <a:rPr lang="en-GB" smtClean="0"/>
              <a:t>16/08/2019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395B2-7356-4365-B828-2A8CBD5EE62B}" type="slidenum">
              <a:rPr lang="en-GB" smtClean="0"/>
              <a:t>‹#›</a:t>
            </a:fld>
            <a:endParaRPr lang="en-GB"/>
          </a:p>
        </p:txBody>
      </p:sp>
    </p:spTree>
    <p:extLst>
      <p:ext uri="{BB962C8B-B14F-4D97-AF65-F5344CB8AC3E}">
        <p14:creationId xmlns:p14="http://schemas.microsoft.com/office/powerpoint/2010/main" val="2046817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BC4F09A-F1E5-437B-BF7D-C5630B81BCC4}" type="datetimeFigureOut">
              <a:rPr lang="en-GB" smtClean="0"/>
              <a:t>16/08/2019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395B2-7356-4365-B828-2A8CBD5EE62B}" type="slidenum">
              <a:rPr lang="en-GB" smtClean="0"/>
              <a:t>‹#›</a:t>
            </a:fld>
            <a:endParaRPr lang="en-GB"/>
          </a:p>
        </p:txBody>
      </p:sp>
    </p:spTree>
    <p:extLst>
      <p:ext uri="{BB962C8B-B14F-4D97-AF65-F5344CB8AC3E}">
        <p14:creationId xmlns:p14="http://schemas.microsoft.com/office/powerpoint/2010/main" val="1523391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BC4F09A-F1E5-437B-BF7D-C5630B81BCC4}" type="datetimeFigureOut">
              <a:rPr lang="en-GB" smtClean="0"/>
              <a:t>16/08/2019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7395B2-7356-4365-B828-2A8CBD5EE62B}" type="slidenum">
              <a:rPr lang="en-GB" smtClean="0"/>
              <a:t>‹#›</a:t>
            </a:fld>
            <a:endParaRPr lang="en-GB"/>
          </a:p>
        </p:txBody>
      </p:sp>
    </p:spTree>
    <p:extLst>
      <p:ext uri="{BB962C8B-B14F-4D97-AF65-F5344CB8AC3E}">
        <p14:creationId xmlns:p14="http://schemas.microsoft.com/office/powerpoint/2010/main" val="992326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BC4F09A-F1E5-437B-BF7D-C5630B81BCC4}" type="datetimeFigureOut">
              <a:rPr lang="en-GB" smtClean="0"/>
              <a:t>16/08/2019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7395B2-7356-4365-B828-2A8CBD5EE62B}" type="slidenum">
              <a:rPr lang="en-GB" smtClean="0"/>
              <a:t>‹#›</a:t>
            </a:fld>
            <a:endParaRPr lang="en-GB"/>
          </a:p>
        </p:txBody>
      </p:sp>
    </p:spTree>
    <p:extLst>
      <p:ext uri="{BB962C8B-B14F-4D97-AF65-F5344CB8AC3E}">
        <p14:creationId xmlns:p14="http://schemas.microsoft.com/office/powerpoint/2010/main" val="4079635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BC4F09A-F1E5-437B-BF7D-C5630B81BCC4}" type="datetimeFigureOut">
              <a:rPr lang="en-GB" smtClean="0"/>
              <a:t>16/08/2019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7395B2-7356-4365-B828-2A8CBD5EE62B}" type="slidenum">
              <a:rPr lang="en-GB" smtClean="0"/>
              <a:t>‹#›</a:t>
            </a:fld>
            <a:endParaRPr lang="en-GB"/>
          </a:p>
        </p:txBody>
      </p:sp>
    </p:spTree>
    <p:extLst>
      <p:ext uri="{BB962C8B-B14F-4D97-AF65-F5344CB8AC3E}">
        <p14:creationId xmlns:p14="http://schemas.microsoft.com/office/powerpoint/2010/main" val="441909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C4F09A-F1E5-437B-BF7D-C5630B81BCC4}" type="datetimeFigureOut">
              <a:rPr lang="en-GB" smtClean="0"/>
              <a:t>16/08/2019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7395B2-7356-4365-B828-2A8CBD5EE62B}" type="slidenum">
              <a:rPr lang="en-GB" smtClean="0"/>
              <a:t>‹#›</a:t>
            </a:fld>
            <a:endParaRPr lang="en-GB"/>
          </a:p>
        </p:txBody>
      </p:sp>
    </p:spTree>
    <p:extLst>
      <p:ext uri="{BB962C8B-B14F-4D97-AF65-F5344CB8AC3E}">
        <p14:creationId xmlns:p14="http://schemas.microsoft.com/office/powerpoint/2010/main" val="631651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C4F09A-F1E5-437B-BF7D-C5630B81BCC4}" type="datetimeFigureOut">
              <a:rPr lang="en-GB" smtClean="0"/>
              <a:t>16/08/2019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7395B2-7356-4365-B828-2A8CBD5EE62B}" type="slidenum">
              <a:rPr lang="en-GB" smtClean="0"/>
              <a:t>‹#›</a:t>
            </a:fld>
            <a:endParaRPr lang="en-GB"/>
          </a:p>
        </p:txBody>
      </p:sp>
    </p:spTree>
    <p:extLst>
      <p:ext uri="{BB962C8B-B14F-4D97-AF65-F5344CB8AC3E}">
        <p14:creationId xmlns:p14="http://schemas.microsoft.com/office/powerpoint/2010/main" val="2530461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C4F09A-F1E5-437B-BF7D-C5630B81BCC4}" type="datetimeFigureOut">
              <a:rPr lang="en-GB" smtClean="0"/>
              <a:t>16/08/2019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7395B2-7356-4365-B828-2A8CBD5EE62B}" type="slidenum">
              <a:rPr lang="en-GB" smtClean="0"/>
              <a:t>‹#›</a:t>
            </a:fld>
            <a:endParaRPr lang="en-GB"/>
          </a:p>
        </p:txBody>
      </p:sp>
    </p:spTree>
    <p:extLst>
      <p:ext uri="{BB962C8B-B14F-4D97-AF65-F5344CB8AC3E}">
        <p14:creationId xmlns:p14="http://schemas.microsoft.com/office/powerpoint/2010/main" val="3652122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4F09A-F1E5-437B-BF7D-C5630B81BCC4}" type="datetimeFigureOut">
              <a:rPr lang="en-GB" smtClean="0"/>
              <a:t>16/08/2019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395B2-7356-4365-B828-2A8CBD5EE62B}" type="slidenum">
              <a:rPr lang="en-GB" smtClean="0"/>
              <a:t>‹#›</a:t>
            </a:fld>
            <a:endParaRPr lang="en-GB"/>
          </a:p>
        </p:txBody>
      </p:sp>
    </p:spTree>
    <p:extLst>
      <p:ext uri="{BB962C8B-B14F-4D97-AF65-F5344CB8AC3E}">
        <p14:creationId xmlns:p14="http://schemas.microsoft.com/office/powerpoint/2010/main" val="1469033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ClOa75Nv1-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3HybjE5PvkQ" TargetMode="External"/><Relationship Id="rId2" Type="http://schemas.openxmlformats.org/officeDocument/2006/relationships/hyperlink" Target="https://www.youtube.com/watch?v=ZTI3P9zx-oY"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effFhZ7n6m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R0p0W_Zbt1s"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242146"/>
          </a:xfrm>
          <a:solidFill>
            <a:srgbClr val="FFFF00"/>
          </a:solidFill>
        </p:spPr>
        <p:txBody>
          <a:bodyPr/>
          <a:lstStyle/>
          <a:p>
            <a:r>
              <a:rPr lang="en-GB" dirty="0" smtClean="0">
                <a:latin typeface="Arial Rounded MT Bold" panose="020F0704030504030204" pitchFamily="34" charset="0"/>
              </a:rPr>
              <a:t>Theme 3: D </a:t>
            </a:r>
            <a:endParaRPr lang="en-GB" dirty="0">
              <a:latin typeface="Arial Rounded MT Bold" panose="020F0704030504030204" pitchFamily="34" charset="0"/>
            </a:endParaRPr>
          </a:p>
        </p:txBody>
      </p:sp>
      <p:sp>
        <p:nvSpPr>
          <p:cNvPr id="3" name="Subtitle 2"/>
          <p:cNvSpPr>
            <a:spLocks noGrp="1"/>
          </p:cNvSpPr>
          <p:nvPr>
            <p:ph type="subTitle" idx="1"/>
          </p:nvPr>
        </p:nvSpPr>
        <p:spPr>
          <a:xfrm>
            <a:off x="1524000" y="3602038"/>
            <a:ext cx="9144000" cy="1090035"/>
          </a:xfrm>
          <a:solidFill>
            <a:schemeClr val="accent1">
              <a:lumMod val="40000"/>
              <a:lumOff val="60000"/>
            </a:schemeClr>
          </a:solidFill>
        </p:spPr>
        <p:txBody>
          <a:bodyPr>
            <a:normAutofit/>
          </a:bodyPr>
          <a:lstStyle/>
          <a:p>
            <a:r>
              <a:rPr lang="en-GB" sz="3200" dirty="0" smtClean="0">
                <a:latin typeface="Arial Rounded MT Bold" panose="020F0704030504030204" pitchFamily="34" charset="0"/>
              </a:rPr>
              <a:t>The influence of religious experience on religious practice and faith </a:t>
            </a:r>
            <a:endParaRPr lang="en-GB" sz="3200" dirty="0">
              <a:latin typeface="Arial Rounded MT Bold" panose="020F0704030504030204" pitchFamily="34" charset="0"/>
            </a:endParaRPr>
          </a:p>
        </p:txBody>
      </p:sp>
    </p:spTree>
    <p:extLst>
      <p:ext uri="{BB962C8B-B14F-4D97-AF65-F5344CB8AC3E}">
        <p14:creationId xmlns:p14="http://schemas.microsoft.com/office/powerpoint/2010/main" val="2333177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en-GB" dirty="0" smtClean="0">
                <a:latin typeface="Arial Rounded MT Bold" panose="020F0704030504030204" pitchFamily="34" charset="0"/>
              </a:rPr>
              <a:t>The value in celebrating a past religious experience </a:t>
            </a:r>
            <a:endParaRPr lang="en-GB" dirty="0">
              <a:latin typeface="Arial Rounded MT Bold" panose="020F0704030504030204" pitchFamily="34" charset="0"/>
            </a:endParaRPr>
          </a:p>
        </p:txBody>
      </p:sp>
      <p:sp>
        <p:nvSpPr>
          <p:cNvPr id="3" name="Content Placeholder 2"/>
          <p:cNvSpPr>
            <a:spLocks noGrp="1"/>
          </p:cNvSpPr>
          <p:nvPr>
            <p:ph idx="1"/>
          </p:nvPr>
        </p:nvSpPr>
        <p:spPr>
          <a:xfrm>
            <a:off x="3916218" y="1825625"/>
            <a:ext cx="8192654" cy="4953866"/>
          </a:xfrm>
          <a:solidFill>
            <a:schemeClr val="accent5">
              <a:lumMod val="20000"/>
              <a:lumOff val="80000"/>
            </a:schemeClr>
          </a:solidFill>
        </p:spPr>
        <p:txBody>
          <a:bodyPr>
            <a:normAutofit lnSpcReduction="10000"/>
          </a:bodyPr>
          <a:lstStyle/>
          <a:p>
            <a:r>
              <a:rPr lang="en-GB" dirty="0" smtClean="0">
                <a:latin typeface="Arial Rounded MT Bold" panose="020F0704030504030204" pitchFamily="34" charset="0"/>
              </a:rPr>
              <a:t>Festivals or Pilgrimage: </a:t>
            </a:r>
            <a:r>
              <a:rPr lang="en-GB" dirty="0" err="1" smtClean="0">
                <a:solidFill>
                  <a:srgbClr val="FF0000"/>
                </a:solidFill>
                <a:latin typeface="Arial Rounded MT Bold" panose="020F0704030504030204" pitchFamily="34" charset="0"/>
              </a:rPr>
              <a:t>Wesak</a:t>
            </a:r>
            <a:r>
              <a:rPr lang="en-GB" dirty="0" smtClean="0">
                <a:solidFill>
                  <a:srgbClr val="FF0000"/>
                </a:solidFill>
                <a:latin typeface="Arial Rounded MT Bold" panose="020F0704030504030204" pitchFamily="34" charset="0"/>
              </a:rPr>
              <a:t> </a:t>
            </a:r>
            <a:r>
              <a:rPr lang="en-GB" dirty="0" smtClean="0">
                <a:latin typeface="Arial Rounded MT Bold" panose="020F0704030504030204" pitchFamily="34" charset="0"/>
              </a:rPr>
              <a:t>celebrates Buddha’s enlightenment </a:t>
            </a:r>
          </a:p>
          <a:p>
            <a:r>
              <a:rPr lang="en-GB" dirty="0" smtClean="0">
                <a:solidFill>
                  <a:srgbClr val="0070C0"/>
                </a:solidFill>
                <a:latin typeface="Arial Rounded MT Bold" panose="020F0704030504030204" pitchFamily="34" charset="0"/>
              </a:rPr>
              <a:t>Ramadan</a:t>
            </a:r>
            <a:r>
              <a:rPr lang="en-GB" dirty="0" smtClean="0">
                <a:latin typeface="Arial Rounded MT Bold" panose="020F0704030504030204" pitchFamily="34" charset="0"/>
              </a:rPr>
              <a:t> reveals when the </a:t>
            </a:r>
            <a:r>
              <a:rPr lang="en-GB" dirty="0" err="1" smtClean="0">
                <a:latin typeface="Arial Rounded MT Bold" panose="020F0704030504030204" pitchFamily="34" charset="0"/>
              </a:rPr>
              <a:t>Qu’ran</a:t>
            </a:r>
            <a:r>
              <a:rPr lang="en-GB" dirty="0" smtClean="0">
                <a:latin typeface="Arial Rounded MT Bold" panose="020F0704030504030204" pitchFamily="34" charset="0"/>
              </a:rPr>
              <a:t> was revealed to the </a:t>
            </a:r>
            <a:r>
              <a:rPr lang="en-GB" dirty="0" smtClean="0">
                <a:solidFill>
                  <a:srgbClr val="0070C0"/>
                </a:solidFill>
                <a:latin typeface="Arial Rounded MT Bold" panose="020F0704030504030204" pitchFamily="34" charset="0"/>
              </a:rPr>
              <a:t>Prophet Muhammed. Eid </a:t>
            </a:r>
            <a:r>
              <a:rPr lang="en-GB" dirty="0" smtClean="0">
                <a:latin typeface="Arial Rounded MT Bold" panose="020F0704030504030204" pitchFamily="34" charset="0"/>
              </a:rPr>
              <a:t>al </a:t>
            </a:r>
            <a:r>
              <a:rPr lang="en-GB" dirty="0" err="1" smtClean="0">
                <a:latin typeface="Arial Rounded MT Bold" panose="020F0704030504030204" pitchFamily="34" charset="0"/>
              </a:rPr>
              <a:t>Adha</a:t>
            </a:r>
            <a:r>
              <a:rPr lang="en-GB" dirty="0" smtClean="0">
                <a:latin typeface="Arial Rounded MT Bold" panose="020F0704030504030204" pitchFamily="34" charset="0"/>
              </a:rPr>
              <a:t> remembers Abraham’s willingness to sacrifice his son when Allah ordered him to do so. </a:t>
            </a:r>
          </a:p>
          <a:p>
            <a:r>
              <a:rPr lang="en-GB" dirty="0" smtClean="0">
                <a:solidFill>
                  <a:srgbClr val="C00000"/>
                </a:solidFill>
                <a:latin typeface="Arial Rounded MT Bold" panose="020F0704030504030204" pitchFamily="34" charset="0"/>
              </a:rPr>
              <a:t>Judaism Pesach</a:t>
            </a:r>
            <a:r>
              <a:rPr lang="en-GB" dirty="0" smtClean="0">
                <a:latin typeface="Arial Rounded MT Bold" panose="020F0704030504030204" pitchFamily="34" charset="0"/>
              </a:rPr>
              <a:t>, remembers </a:t>
            </a:r>
            <a:r>
              <a:rPr lang="en-GB" dirty="0" smtClean="0">
                <a:solidFill>
                  <a:srgbClr val="C00000"/>
                </a:solidFill>
                <a:latin typeface="Arial Rounded MT Bold" panose="020F0704030504030204" pitchFamily="34" charset="0"/>
              </a:rPr>
              <a:t>Passover </a:t>
            </a:r>
            <a:r>
              <a:rPr lang="en-GB" dirty="0" smtClean="0">
                <a:latin typeface="Arial Rounded MT Bold" panose="020F0704030504030204" pitchFamily="34" charset="0"/>
              </a:rPr>
              <a:t>when the </a:t>
            </a:r>
            <a:r>
              <a:rPr lang="en-GB" dirty="0" smtClean="0">
                <a:latin typeface="Arial Rounded MT Bold" panose="020F0704030504030204" pitchFamily="34" charset="0"/>
              </a:rPr>
              <a:t>Israelites were spared the ten plagues and were freed from Egypt. </a:t>
            </a:r>
            <a:r>
              <a:rPr lang="en-GB" dirty="0" smtClean="0">
                <a:solidFill>
                  <a:srgbClr val="C00000"/>
                </a:solidFill>
                <a:latin typeface="Arial Rounded MT Bold" panose="020F0704030504030204" pitchFamily="34" charset="0"/>
              </a:rPr>
              <a:t>The </a:t>
            </a:r>
            <a:r>
              <a:rPr lang="en-GB" dirty="0" err="1" smtClean="0">
                <a:solidFill>
                  <a:srgbClr val="C00000"/>
                </a:solidFill>
                <a:latin typeface="Arial Rounded MT Bold" panose="020F0704030504030204" pitchFamily="34" charset="0"/>
              </a:rPr>
              <a:t>Sedar</a:t>
            </a:r>
            <a:r>
              <a:rPr lang="en-GB" dirty="0" smtClean="0">
                <a:solidFill>
                  <a:srgbClr val="C00000"/>
                </a:solidFill>
                <a:latin typeface="Arial Rounded MT Bold" panose="020F0704030504030204" pitchFamily="34" charset="0"/>
              </a:rPr>
              <a:t> meal that takes place with a family retells the story. </a:t>
            </a:r>
            <a:endParaRPr lang="en-GB" dirty="0">
              <a:solidFill>
                <a:srgbClr val="C00000"/>
              </a:solidFill>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rot="20456147">
            <a:off x="10505929" y="187884"/>
            <a:ext cx="1382619" cy="1382619"/>
          </a:xfrm>
          <a:prstGeom prst="rect">
            <a:avLst/>
          </a:prstGeom>
        </p:spPr>
      </p:pic>
      <p:pic>
        <p:nvPicPr>
          <p:cNvPr id="5" name="Picture 4"/>
          <p:cNvPicPr>
            <a:picLocks noChangeAspect="1"/>
          </p:cNvPicPr>
          <p:nvPr/>
        </p:nvPicPr>
        <p:blipFill>
          <a:blip r:embed="rId3"/>
          <a:stretch>
            <a:fillRect/>
          </a:stretch>
        </p:blipFill>
        <p:spPr>
          <a:xfrm rot="20708751">
            <a:off x="521088" y="2667379"/>
            <a:ext cx="1876573" cy="1418340"/>
          </a:xfrm>
          <a:prstGeom prst="rect">
            <a:avLst/>
          </a:prstGeom>
        </p:spPr>
      </p:pic>
      <p:pic>
        <p:nvPicPr>
          <p:cNvPr id="6" name="Picture 5"/>
          <p:cNvPicPr>
            <a:picLocks noChangeAspect="1"/>
          </p:cNvPicPr>
          <p:nvPr/>
        </p:nvPicPr>
        <p:blipFill>
          <a:blip r:embed="rId4"/>
          <a:stretch>
            <a:fillRect/>
          </a:stretch>
        </p:blipFill>
        <p:spPr>
          <a:xfrm>
            <a:off x="134793" y="5062410"/>
            <a:ext cx="3781425" cy="1717081"/>
          </a:xfrm>
          <a:prstGeom prst="rect">
            <a:avLst/>
          </a:prstGeom>
        </p:spPr>
      </p:pic>
    </p:spTree>
    <p:extLst>
      <p:ext uri="{BB962C8B-B14F-4D97-AF65-F5344CB8AC3E}">
        <p14:creationId xmlns:p14="http://schemas.microsoft.com/office/powerpoint/2010/main" val="1021862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en-GB" dirty="0" smtClean="0">
                <a:latin typeface="Arial Rounded MT Bold" panose="020F0704030504030204" pitchFamily="34" charset="0"/>
              </a:rPr>
              <a:t>Value for the individual; - faith restoring </a:t>
            </a:r>
            <a:endParaRPr lang="en-GB" dirty="0">
              <a:latin typeface="Arial Rounded MT Bold" panose="020F0704030504030204" pitchFamily="34" charset="0"/>
            </a:endParaRPr>
          </a:p>
        </p:txBody>
      </p:sp>
      <p:sp>
        <p:nvSpPr>
          <p:cNvPr id="3" name="Content Placeholder 2"/>
          <p:cNvSpPr>
            <a:spLocks noGrp="1"/>
          </p:cNvSpPr>
          <p:nvPr>
            <p:ph idx="1"/>
          </p:nvPr>
        </p:nvSpPr>
        <p:spPr>
          <a:solidFill>
            <a:schemeClr val="accent5">
              <a:lumMod val="20000"/>
              <a:lumOff val="80000"/>
            </a:schemeClr>
          </a:solidFill>
        </p:spPr>
        <p:txBody>
          <a:bodyPr/>
          <a:lstStyle/>
          <a:p>
            <a:r>
              <a:rPr lang="en-GB" dirty="0" smtClean="0">
                <a:latin typeface="Arial Rounded MT Bold" panose="020F0704030504030204" pitchFamily="34" charset="0"/>
              </a:rPr>
              <a:t>Religious Experience , testimony of the religious experience can be of value to the individual. If one’s own faith is struggling and doubting settling in, then having a religious experience , a meeting with God can remove doubts and renew faith, being with others, and renewing faith, participating in a ritual such as the Eucharist, pilgrimage can rekindle faith. </a:t>
            </a:r>
            <a:endParaRPr lang="en-GB"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4433743" y="4662488"/>
            <a:ext cx="4104696" cy="2052348"/>
          </a:xfrm>
          <a:prstGeom prst="rect">
            <a:avLst/>
          </a:prstGeom>
        </p:spPr>
      </p:pic>
    </p:spTree>
    <p:extLst>
      <p:ext uri="{BB962C8B-B14F-4D97-AF65-F5344CB8AC3E}">
        <p14:creationId xmlns:p14="http://schemas.microsoft.com/office/powerpoint/2010/main" val="3418725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GB" dirty="0" smtClean="0">
                <a:latin typeface="Arial Rounded MT Bold" panose="020F0704030504030204" pitchFamily="34" charset="0"/>
              </a:rPr>
              <a:t>Value for the individual; - strengthening faith in face of opposition. </a:t>
            </a:r>
            <a:endParaRPr lang="en-GB" dirty="0">
              <a:latin typeface="Arial Rounded MT Bold" panose="020F0704030504030204" pitchFamily="34" charset="0"/>
            </a:endParaRPr>
          </a:p>
        </p:txBody>
      </p:sp>
      <p:sp>
        <p:nvSpPr>
          <p:cNvPr id="3" name="Content Placeholder 2"/>
          <p:cNvSpPr>
            <a:spLocks noGrp="1"/>
          </p:cNvSpPr>
          <p:nvPr>
            <p:ph idx="1"/>
          </p:nvPr>
        </p:nvSpPr>
        <p:spPr>
          <a:xfrm>
            <a:off x="2514024" y="1825624"/>
            <a:ext cx="9677976" cy="5032375"/>
          </a:xfrm>
          <a:solidFill>
            <a:schemeClr val="accent5">
              <a:lumMod val="20000"/>
              <a:lumOff val="80000"/>
            </a:schemeClr>
          </a:solidFill>
        </p:spPr>
        <p:txBody>
          <a:bodyPr/>
          <a:lstStyle/>
          <a:p>
            <a:r>
              <a:rPr lang="en-GB" dirty="0" smtClean="0">
                <a:latin typeface="Arial Rounded MT Bold" panose="020F0704030504030204" pitchFamily="34" charset="0"/>
              </a:rPr>
              <a:t>Faith may be strengthened in the face of opposition, may include an account of God, believer is given strength to face opposition, accounts martyrs that faced persecution (Jesus and crucifixion and </a:t>
            </a:r>
            <a:r>
              <a:rPr lang="en-GB" dirty="0" err="1" smtClean="0">
                <a:latin typeface="Arial Rounded MT Bold" panose="020F0704030504030204" pitchFamily="34" charset="0"/>
              </a:rPr>
              <a:t>Khalsa</a:t>
            </a:r>
            <a:r>
              <a:rPr lang="en-GB" dirty="0" smtClean="0">
                <a:latin typeface="Arial Rounded MT Bold" panose="020F0704030504030204" pitchFamily="34" charset="0"/>
              </a:rPr>
              <a:t>).</a:t>
            </a:r>
          </a:p>
          <a:p>
            <a:r>
              <a:rPr lang="en-GB" dirty="0" smtClean="0">
                <a:latin typeface="Arial Rounded MT Bold" panose="020F0704030504030204" pitchFamily="34" charset="0"/>
              </a:rPr>
              <a:t>Prayer and meditation in the face of opposition can lead to religious experience in which the person gains strength to confront the situation. The religious experience at the Pentecost when the Holy Spirit was claimed upon the disciples, they could not stop, they had to obey God rather than human beings. </a:t>
            </a:r>
            <a:endParaRPr lang="en-GB"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83127" y="1536701"/>
            <a:ext cx="2724726" cy="2724726"/>
          </a:xfrm>
          <a:prstGeom prst="rect">
            <a:avLst/>
          </a:prstGeom>
        </p:spPr>
      </p:pic>
      <p:pic>
        <p:nvPicPr>
          <p:cNvPr id="5" name="Picture 4"/>
          <p:cNvPicPr>
            <a:picLocks noChangeAspect="1"/>
          </p:cNvPicPr>
          <p:nvPr/>
        </p:nvPicPr>
        <p:blipFill>
          <a:blip r:embed="rId3"/>
          <a:stretch>
            <a:fillRect/>
          </a:stretch>
        </p:blipFill>
        <p:spPr>
          <a:xfrm>
            <a:off x="570923" y="4261427"/>
            <a:ext cx="1943100" cy="2362200"/>
          </a:xfrm>
          <a:prstGeom prst="rect">
            <a:avLst/>
          </a:prstGeom>
        </p:spPr>
      </p:pic>
    </p:spTree>
    <p:extLst>
      <p:ext uri="{BB962C8B-B14F-4D97-AF65-F5344CB8AC3E}">
        <p14:creationId xmlns:p14="http://schemas.microsoft.com/office/powerpoint/2010/main" val="1230892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690688"/>
          </a:xfrm>
          <a:solidFill>
            <a:srgbClr val="FFFF00"/>
          </a:solidFill>
        </p:spPr>
        <p:txBody>
          <a:bodyPr>
            <a:normAutofit fontScale="90000"/>
          </a:bodyPr>
          <a:lstStyle/>
          <a:p>
            <a:r>
              <a:rPr lang="en-GB" dirty="0" smtClean="0">
                <a:latin typeface="Arial Rounded MT Bold" panose="020F0704030504030204" pitchFamily="34" charset="0"/>
              </a:rPr>
              <a:t>Value for the individual; - renewal of commitment to religious ideas and doctrines. </a:t>
            </a:r>
            <a:endParaRPr lang="en-GB" dirty="0">
              <a:latin typeface="Arial Rounded MT Bold" panose="020F0704030504030204" pitchFamily="34" charset="0"/>
            </a:endParaRPr>
          </a:p>
        </p:txBody>
      </p:sp>
      <p:sp>
        <p:nvSpPr>
          <p:cNvPr id="3" name="Content Placeholder 2"/>
          <p:cNvSpPr>
            <a:spLocks noGrp="1"/>
          </p:cNvSpPr>
          <p:nvPr>
            <p:ph idx="1"/>
          </p:nvPr>
        </p:nvSpPr>
        <p:spPr>
          <a:xfrm>
            <a:off x="2318326" y="1825624"/>
            <a:ext cx="9790547" cy="5032375"/>
          </a:xfrm>
          <a:solidFill>
            <a:schemeClr val="accent5">
              <a:lumMod val="20000"/>
              <a:lumOff val="80000"/>
            </a:schemeClr>
          </a:solidFill>
        </p:spPr>
        <p:txBody>
          <a:bodyPr>
            <a:normAutofit/>
          </a:bodyPr>
          <a:lstStyle/>
          <a:p>
            <a:r>
              <a:rPr lang="en-GB" dirty="0" smtClean="0">
                <a:latin typeface="Arial Rounded MT Bold" panose="020F0704030504030204" pitchFamily="34" charset="0"/>
              </a:rPr>
              <a:t>Renew commitment to faith and ideals, or to confirm their faith. Initiation into a faith. Sikhism- </a:t>
            </a:r>
            <a:r>
              <a:rPr lang="en-GB" dirty="0" err="1" smtClean="0">
                <a:solidFill>
                  <a:srgbClr val="FF0000"/>
                </a:solidFill>
                <a:latin typeface="Arial Rounded MT Bold" panose="020F0704030504030204" pitchFamily="34" charset="0"/>
              </a:rPr>
              <a:t>Amrit</a:t>
            </a:r>
            <a:r>
              <a:rPr lang="en-GB" dirty="0" smtClean="0">
                <a:solidFill>
                  <a:srgbClr val="FF0000"/>
                </a:solidFill>
                <a:latin typeface="Arial Rounded MT Bold" panose="020F0704030504030204" pitchFamily="34" charset="0"/>
              </a:rPr>
              <a:t> ceremony </a:t>
            </a:r>
            <a:r>
              <a:rPr lang="en-GB" dirty="0" smtClean="0">
                <a:latin typeface="Arial Rounded MT Bold" panose="020F0704030504030204" pitchFamily="34" charset="0"/>
              </a:rPr>
              <a:t>, hymns are recited, prayers are said, </a:t>
            </a:r>
            <a:r>
              <a:rPr lang="en-GB" dirty="0" smtClean="0">
                <a:solidFill>
                  <a:srgbClr val="FF0000"/>
                </a:solidFill>
                <a:latin typeface="Arial Rounded MT Bold" panose="020F0704030504030204" pitchFamily="34" charset="0"/>
              </a:rPr>
              <a:t>drink </a:t>
            </a:r>
            <a:r>
              <a:rPr lang="en-GB" dirty="0" err="1" smtClean="0">
                <a:solidFill>
                  <a:srgbClr val="FF0000"/>
                </a:solidFill>
                <a:latin typeface="Arial Rounded MT Bold" panose="020F0704030504030204" pitchFamily="34" charset="0"/>
              </a:rPr>
              <a:t>Amrit</a:t>
            </a:r>
            <a:r>
              <a:rPr lang="en-GB" dirty="0" smtClean="0">
                <a:solidFill>
                  <a:srgbClr val="FF0000"/>
                </a:solidFill>
                <a:latin typeface="Arial Rounded MT Bold" panose="020F0704030504030204" pitchFamily="34" charset="0"/>
              </a:rPr>
              <a:t> (Holy Water) and sprinkle on the eyes, recite the </a:t>
            </a:r>
            <a:r>
              <a:rPr lang="en-GB" dirty="0" err="1" smtClean="0">
                <a:solidFill>
                  <a:srgbClr val="FF0000"/>
                </a:solidFill>
                <a:latin typeface="Arial Rounded MT Bold" panose="020F0704030504030204" pitchFamily="34" charset="0"/>
              </a:rPr>
              <a:t>Mool</a:t>
            </a:r>
            <a:r>
              <a:rPr lang="en-GB" dirty="0" smtClean="0">
                <a:solidFill>
                  <a:srgbClr val="FF0000"/>
                </a:solidFill>
                <a:latin typeface="Arial Rounded MT Bold" panose="020F0704030504030204" pitchFamily="34" charset="0"/>
              </a:rPr>
              <a:t> Mantra</a:t>
            </a:r>
            <a:r>
              <a:rPr lang="en-GB" dirty="0" smtClean="0">
                <a:latin typeface="Arial Rounded MT Bold" panose="020F0704030504030204" pitchFamily="34" charset="0"/>
              </a:rPr>
              <a:t>. </a:t>
            </a:r>
          </a:p>
          <a:p>
            <a:r>
              <a:rPr lang="en-GB" dirty="0" smtClean="0">
                <a:solidFill>
                  <a:srgbClr val="0070C0"/>
                </a:solidFill>
                <a:latin typeface="Arial Rounded MT Bold" panose="020F0704030504030204" pitchFamily="34" charset="0"/>
              </a:rPr>
              <a:t>Judaism Rosh Hashanah </a:t>
            </a:r>
            <a:r>
              <a:rPr lang="en-GB" dirty="0" smtClean="0">
                <a:latin typeface="Arial Rounded MT Bold" panose="020F0704030504030204" pitchFamily="34" charset="0"/>
              </a:rPr>
              <a:t>(New Year) marks the 10 day period of atonement leading to </a:t>
            </a:r>
            <a:r>
              <a:rPr lang="en-GB" dirty="0" smtClean="0">
                <a:solidFill>
                  <a:srgbClr val="0070C0"/>
                </a:solidFill>
                <a:latin typeface="Arial Rounded MT Bold" panose="020F0704030504030204" pitchFamily="34" charset="0"/>
              </a:rPr>
              <a:t>Yom Kippur </a:t>
            </a:r>
            <a:r>
              <a:rPr lang="en-GB" dirty="0" smtClean="0">
                <a:latin typeface="Arial Rounded MT Bold" panose="020F0704030504030204" pitchFamily="34" charset="0"/>
              </a:rPr>
              <a:t>(atone their sins).</a:t>
            </a:r>
          </a:p>
          <a:p>
            <a:r>
              <a:rPr lang="en-GB" dirty="0" smtClean="0">
                <a:solidFill>
                  <a:srgbClr val="00B050"/>
                </a:solidFill>
                <a:latin typeface="Arial Rounded MT Bold" panose="020F0704030504030204" pitchFamily="34" charset="0"/>
              </a:rPr>
              <a:t>Christianity Lent </a:t>
            </a:r>
            <a:r>
              <a:rPr lang="en-GB" dirty="0" smtClean="0">
                <a:latin typeface="Arial Rounded MT Bold" panose="020F0704030504030204" pitchFamily="34" charset="0"/>
              </a:rPr>
              <a:t>– similar activity where reflection and renewal during the time of Lent. Christians observe a period of fasting and self-denial. </a:t>
            </a:r>
            <a:endParaRPr lang="en-GB"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0" y="1825624"/>
            <a:ext cx="2396548" cy="1837608"/>
          </a:xfrm>
          <a:prstGeom prst="rect">
            <a:avLst/>
          </a:prstGeom>
        </p:spPr>
      </p:pic>
      <p:pic>
        <p:nvPicPr>
          <p:cNvPr id="5" name="Picture 4"/>
          <p:cNvPicPr>
            <a:picLocks noChangeAspect="1"/>
          </p:cNvPicPr>
          <p:nvPr/>
        </p:nvPicPr>
        <p:blipFill>
          <a:blip r:embed="rId3"/>
          <a:stretch>
            <a:fillRect/>
          </a:stretch>
        </p:blipFill>
        <p:spPr>
          <a:xfrm>
            <a:off x="1" y="3663233"/>
            <a:ext cx="2396548" cy="1509132"/>
          </a:xfrm>
          <a:prstGeom prst="rect">
            <a:avLst/>
          </a:prstGeom>
        </p:spPr>
      </p:pic>
      <p:pic>
        <p:nvPicPr>
          <p:cNvPr id="6" name="Picture 5"/>
          <p:cNvPicPr>
            <a:picLocks noChangeAspect="1"/>
          </p:cNvPicPr>
          <p:nvPr/>
        </p:nvPicPr>
        <p:blipFill>
          <a:blip r:embed="rId4"/>
          <a:stretch>
            <a:fillRect/>
          </a:stretch>
        </p:blipFill>
        <p:spPr>
          <a:xfrm>
            <a:off x="0" y="5154138"/>
            <a:ext cx="2431761" cy="1703862"/>
          </a:xfrm>
          <a:prstGeom prst="rect">
            <a:avLst/>
          </a:prstGeom>
        </p:spPr>
      </p:pic>
    </p:spTree>
    <p:extLst>
      <p:ext uri="{BB962C8B-B14F-4D97-AF65-F5344CB8AC3E}">
        <p14:creationId xmlns:p14="http://schemas.microsoft.com/office/powerpoint/2010/main" val="3023093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091" y="0"/>
            <a:ext cx="10515600" cy="1690688"/>
          </a:xfrm>
          <a:solidFill>
            <a:srgbClr val="FFFF00"/>
          </a:solidFill>
        </p:spPr>
        <p:txBody>
          <a:bodyPr>
            <a:normAutofit fontScale="90000"/>
          </a:bodyPr>
          <a:lstStyle/>
          <a:p>
            <a:r>
              <a:rPr lang="en-GB" dirty="0" smtClean="0">
                <a:latin typeface="Arial Rounded MT Bold" panose="020F0704030504030204" pitchFamily="34" charset="0"/>
              </a:rPr>
              <a:t>AO2 : The extent to which religious experiences impact upon religious beliefs and practice. </a:t>
            </a:r>
            <a:endParaRPr lang="en-GB" dirty="0">
              <a:latin typeface="Arial Rounded MT Bold" panose="020F0704030504030204" pitchFamily="34" charset="0"/>
            </a:endParaRPr>
          </a:p>
        </p:txBody>
      </p:sp>
      <p:sp>
        <p:nvSpPr>
          <p:cNvPr id="3" name="Content Placeholder 2"/>
          <p:cNvSpPr>
            <a:spLocks noGrp="1"/>
          </p:cNvSpPr>
          <p:nvPr>
            <p:ph idx="1"/>
          </p:nvPr>
        </p:nvSpPr>
        <p:spPr>
          <a:xfrm>
            <a:off x="147782" y="1825625"/>
            <a:ext cx="10390909" cy="4963102"/>
          </a:xfrm>
          <a:solidFill>
            <a:schemeClr val="accent5">
              <a:lumMod val="20000"/>
              <a:lumOff val="80000"/>
            </a:schemeClr>
          </a:solidFill>
        </p:spPr>
        <p:txBody>
          <a:bodyPr>
            <a:normAutofit fontScale="92500" lnSpcReduction="10000"/>
          </a:bodyPr>
          <a:lstStyle/>
          <a:p>
            <a:r>
              <a:rPr lang="en-GB" dirty="0" smtClean="0">
                <a:latin typeface="Arial Rounded MT Bold" panose="020F0704030504030204" pitchFamily="34" charset="0"/>
              </a:rPr>
              <a:t>It is difficult to separate religious experience from religious belief and practice, but is it a one way experience? Individuals hear God’s voice, meditation, state of tranquillity, seek union with God, Yoga.  </a:t>
            </a:r>
          </a:p>
          <a:p>
            <a:r>
              <a:rPr lang="en-GB" dirty="0" smtClean="0">
                <a:latin typeface="Arial Rounded MT Bold" panose="020F0704030504030204" pitchFamily="34" charset="0"/>
              </a:rPr>
              <a:t>Individual’s prayer is important but not in comparison to </a:t>
            </a:r>
            <a:r>
              <a:rPr lang="en-GB" dirty="0" smtClean="0">
                <a:solidFill>
                  <a:srgbClr val="00B050"/>
                </a:solidFill>
                <a:latin typeface="Arial Rounded MT Bold" panose="020F0704030504030204" pitchFamily="34" charset="0"/>
              </a:rPr>
              <a:t>Jesus in Garden Gethsemane</a:t>
            </a:r>
            <a:r>
              <a:rPr lang="en-GB" dirty="0" smtClean="0">
                <a:latin typeface="Arial Rounded MT Bold" panose="020F0704030504030204" pitchFamily="34" charset="0"/>
              </a:rPr>
              <a:t>, </a:t>
            </a:r>
            <a:r>
              <a:rPr lang="en-GB" dirty="0" smtClean="0">
                <a:solidFill>
                  <a:srgbClr val="FFC000"/>
                </a:solidFill>
                <a:latin typeface="Arial Rounded MT Bold" panose="020F0704030504030204" pitchFamily="34" charset="0"/>
              </a:rPr>
              <a:t>Paul and healing on the way to Damascus</a:t>
            </a:r>
            <a:r>
              <a:rPr lang="en-GB" dirty="0" smtClean="0">
                <a:latin typeface="Arial Rounded MT Bold" panose="020F0704030504030204" pitchFamily="34" charset="0"/>
              </a:rPr>
              <a:t>. How about </a:t>
            </a:r>
            <a:r>
              <a:rPr lang="en-GB" dirty="0" smtClean="0">
                <a:solidFill>
                  <a:srgbClr val="0070C0"/>
                </a:solidFill>
                <a:latin typeface="Arial Rounded MT Bold" panose="020F0704030504030204" pitchFamily="34" charset="0"/>
              </a:rPr>
              <a:t>Eucharist and Transubstantiation of the Roman Catholics</a:t>
            </a:r>
            <a:r>
              <a:rPr lang="en-GB" dirty="0" smtClean="0">
                <a:latin typeface="Arial Rounded MT Bold" panose="020F0704030504030204" pitchFamily="34" charset="0"/>
              </a:rPr>
              <a:t>?</a:t>
            </a:r>
          </a:p>
          <a:p>
            <a:r>
              <a:rPr lang="en-GB" dirty="0" smtClean="0">
                <a:latin typeface="Arial Rounded MT Bold" panose="020F0704030504030204" pitchFamily="34" charset="0"/>
              </a:rPr>
              <a:t>By participating rituals such as </a:t>
            </a:r>
            <a:r>
              <a:rPr lang="en-GB" dirty="0" smtClean="0">
                <a:solidFill>
                  <a:schemeClr val="accent2">
                    <a:lumMod val="75000"/>
                  </a:schemeClr>
                </a:solidFill>
                <a:latin typeface="Arial Rounded MT Bold" panose="020F0704030504030204" pitchFamily="34" charset="0"/>
              </a:rPr>
              <a:t>Lord’s prayer </a:t>
            </a:r>
            <a:r>
              <a:rPr lang="en-GB" dirty="0" smtClean="0">
                <a:latin typeface="Arial Rounded MT Bold" panose="020F0704030504030204" pitchFamily="34" charset="0"/>
              </a:rPr>
              <a:t>or the </a:t>
            </a:r>
            <a:r>
              <a:rPr lang="en-GB" dirty="0" err="1" smtClean="0">
                <a:solidFill>
                  <a:srgbClr val="92D050"/>
                </a:solidFill>
                <a:latin typeface="Arial Rounded MT Bold" panose="020F0704030504030204" pitchFamily="34" charset="0"/>
              </a:rPr>
              <a:t>Mool</a:t>
            </a:r>
            <a:r>
              <a:rPr lang="en-GB" dirty="0" smtClean="0">
                <a:solidFill>
                  <a:srgbClr val="92D050"/>
                </a:solidFill>
                <a:latin typeface="Arial Rounded MT Bold" panose="020F0704030504030204" pitchFamily="34" charset="0"/>
              </a:rPr>
              <a:t> Mantra </a:t>
            </a:r>
            <a:r>
              <a:rPr lang="en-GB" dirty="0" smtClean="0">
                <a:solidFill>
                  <a:srgbClr val="92D050"/>
                </a:solidFill>
                <a:latin typeface="Arial Rounded MT Bold" panose="020F0704030504030204" pitchFamily="34" charset="0"/>
              </a:rPr>
              <a:t>. </a:t>
            </a:r>
            <a:r>
              <a:rPr lang="en-GB" dirty="0" smtClean="0">
                <a:latin typeface="Arial Rounded MT Bold" panose="020F0704030504030204" pitchFamily="34" charset="0"/>
              </a:rPr>
              <a:t>The </a:t>
            </a:r>
            <a:r>
              <a:rPr lang="en-GB" dirty="0" smtClean="0">
                <a:latin typeface="Arial Rounded MT Bold" panose="020F0704030504030204" pitchFamily="34" charset="0"/>
              </a:rPr>
              <a:t>Creed recited , formulated key religious experiences , both individuals/communities demonstrate what is important to them,  restating their beliefs allow both individuals and communities to demonstrate what is important to them</a:t>
            </a:r>
            <a:endParaRPr lang="en-GB"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40455" y="-1"/>
            <a:ext cx="1757310" cy="1825625"/>
          </a:xfrm>
          <a:prstGeom prst="rect">
            <a:avLst/>
          </a:prstGeom>
        </p:spPr>
      </p:pic>
      <p:pic>
        <p:nvPicPr>
          <p:cNvPr id="5" name="Picture 4"/>
          <p:cNvPicPr>
            <a:picLocks noChangeAspect="1"/>
          </p:cNvPicPr>
          <p:nvPr/>
        </p:nvPicPr>
        <p:blipFill>
          <a:blip r:embed="rId3"/>
          <a:stretch>
            <a:fillRect/>
          </a:stretch>
        </p:blipFill>
        <p:spPr>
          <a:xfrm>
            <a:off x="10174415" y="3711710"/>
            <a:ext cx="1960725" cy="980363"/>
          </a:xfrm>
          <a:prstGeom prst="rect">
            <a:avLst/>
          </a:prstGeom>
        </p:spPr>
      </p:pic>
    </p:spTree>
    <p:extLst>
      <p:ext uri="{BB962C8B-B14F-4D97-AF65-F5344CB8AC3E}">
        <p14:creationId xmlns:p14="http://schemas.microsoft.com/office/powerpoint/2010/main" val="3663528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82254"/>
          </a:xfrm>
          <a:solidFill>
            <a:srgbClr val="FFFF00"/>
          </a:solidFill>
        </p:spPr>
        <p:txBody>
          <a:bodyPr>
            <a:normAutofit/>
          </a:bodyPr>
          <a:lstStyle/>
          <a:p>
            <a:r>
              <a:rPr lang="en-GB" sz="3600" dirty="0" smtClean="0">
                <a:latin typeface="Arial Rounded MT Bold" panose="020F0704030504030204" pitchFamily="34" charset="0"/>
              </a:rPr>
              <a:t>AO2 : The extent to which religious experiences impact upon religious beliefs and practice. </a:t>
            </a:r>
            <a:endParaRPr lang="en-GB" sz="3600" dirty="0">
              <a:latin typeface="Arial Rounded MT Bold" panose="020F0704030504030204" pitchFamily="34" charset="0"/>
            </a:endParaRPr>
          </a:p>
        </p:txBody>
      </p:sp>
      <p:sp>
        <p:nvSpPr>
          <p:cNvPr id="3" name="Content Placeholder 2"/>
          <p:cNvSpPr>
            <a:spLocks noGrp="1"/>
          </p:cNvSpPr>
          <p:nvPr>
            <p:ph idx="1"/>
          </p:nvPr>
        </p:nvSpPr>
        <p:spPr>
          <a:xfrm>
            <a:off x="0" y="1283855"/>
            <a:ext cx="12192000" cy="5504872"/>
          </a:xfrm>
          <a:solidFill>
            <a:schemeClr val="accent5">
              <a:lumMod val="20000"/>
              <a:lumOff val="80000"/>
            </a:schemeClr>
          </a:solidFill>
        </p:spPr>
        <p:txBody>
          <a:bodyPr>
            <a:normAutofit lnSpcReduction="10000"/>
          </a:bodyPr>
          <a:lstStyle/>
          <a:p>
            <a:r>
              <a:rPr lang="en-GB" dirty="0" smtClean="0">
                <a:latin typeface="Arial Rounded MT Bold" panose="020F0704030504030204" pitchFamily="34" charset="0"/>
              </a:rPr>
              <a:t>Religious Pilgrimage or Festival such as Ramadan , verses revealed to the prophet Muhammed, </a:t>
            </a:r>
            <a:r>
              <a:rPr lang="en-GB" dirty="0" err="1" smtClean="0">
                <a:latin typeface="Arial Rounded MT Bold" panose="020F0704030504030204" pitchFamily="34" charset="0"/>
              </a:rPr>
              <a:t>Wesak</a:t>
            </a:r>
            <a:r>
              <a:rPr lang="en-GB" dirty="0" smtClean="0">
                <a:latin typeface="Arial Rounded MT Bold" panose="020F0704030504030204" pitchFamily="34" charset="0"/>
              </a:rPr>
              <a:t> celebrates the Buddha and his teachings. </a:t>
            </a:r>
          </a:p>
          <a:p>
            <a:r>
              <a:rPr lang="en-GB" dirty="0" smtClean="0">
                <a:latin typeface="Arial Rounded MT Bold" panose="020F0704030504030204" pitchFamily="34" charset="0"/>
              </a:rPr>
              <a:t>Some dispute the truth behind these religious experiences , some scholars dispute the literal interpretation of the virgin birth and physical resurrection of Jesus, they see them as mythological. </a:t>
            </a:r>
          </a:p>
          <a:p>
            <a:r>
              <a:rPr lang="en-GB" dirty="0" smtClean="0">
                <a:latin typeface="Arial Rounded MT Bold" panose="020F0704030504030204" pitchFamily="34" charset="0"/>
              </a:rPr>
              <a:t>Religious experiences are not necessary for belief and practice but gathering at a church is strengthening community </a:t>
            </a:r>
            <a:r>
              <a:rPr lang="en-GB" dirty="0" smtClean="0">
                <a:latin typeface="Arial Rounded MT Bold" panose="020F0704030504030204" pitchFamily="34" charset="0"/>
              </a:rPr>
              <a:t>cohesion( </a:t>
            </a:r>
            <a:r>
              <a:rPr lang="en-GB" dirty="0" smtClean="0">
                <a:latin typeface="Arial Rounded MT Bold" panose="020F0704030504030204" pitchFamily="34" charset="0"/>
              </a:rPr>
              <a:t>preserves identity and reinforces common bonds) </a:t>
            </a:r>
          </a:p>
          <a:p>
            <a:r>
              <a:rPr lang="en-GB" dirty="0" smtClean="0">
                <a:latin typeface="Arial Rounded MT Bold" panose="020F0704030504030204" pitchFamily="34" charset="0"/>
              </a:rPr>
              <a:t>Joining a religion might involve initiation ceremony for example the </a:t>
            </a:r>
            <a:r>
              <a:rPr lang="en-GB" dirty="0" err="1" smtClean="0">
                <a:latin typeface="Arial Rounded MT Bold" panose="020F0704030504030204" pitchFamily="34" charset="0"/>
              </a:rPr>
              <a:t>Amrit</a:t>
            </a:r>
            <a:r>
              <a:rPr lang="en-GB" dirty="0" smtClean="0">
                <a:latin typeface="Arial Rounded MT Bold" panose="020F0704030504030204" pitchFamily="34" charset="0"/>
              </a:rPr>
              <a:t>.</a:t>
            </a:r>
          </a:p>
          <a:p>
            <a:r>
              <a:rPr lang="en-GB" dirty="0" smtClean="0">
                <a:latin typeface="Arial Rounded MT Bold" panose="020F0704030504030204" pitchFamily="34" charset="0"/>
              </a:rPr>
              <a:t>Are conversion just inner battles? Are changes in behaviour due to religion or psychology? </a:t>
            </a:r>
            <a:endParaRPr lang="en-GB" dirty="0">
              <a:latin typeface="Arial Rounded MT Bold" panose="020F0704030504030204" pitchFamily="34" charset="0"/>
            </a:endParaRPr>
          </a:p>
        </p:txBody>
      </p:sp>
    </p:spTree>
    <p:extLst>
      <p:ext uri="{BB962C8B-B14F-4D97-AF65-F5344CB8AC3E}">
        <p14:creationId xmlns:p14="http://schemas.microsoft.com/office/powerpoint/2010/main" val="123381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82254"/>
          </a:xfrm>
          <a:solidFill>
            <a:srgbClr val="FFFF00"/>
          </a:solidFill>
        </p:spPr>
        <p:txBody>
          <a:bodyPr>
            <a:normAutofit/>
          </a:bodyPr>
          <a:lstStyle/>
          <a:p>
            <a:r>
              <a:rPr lang="en-GB" sz="3600" dirty="0" smtClean="0">
                <a:latin typeface="Arial Rounded MT Bold" panose="020F0704030504030204" pitchFamily="34" charset="0"/>
              </a:rPr>
              <a:t>AO2 : Whether religious communities are entirely dependent on religious experiences </a:t>
            </a:r>
            <a:endParaRPr lang="en-GB" sz="3600" dirty="0">
              <a:latin typeface="Arial Rounded MT Bold" panose="020F0704030504030204" pitchFamily="34" charset="0"/>
            </a:endParaRPr>
          </a:p>
        </p:txBody>
      </p:sp>
      <p:sp>
        <p:nvSpPr>
          <p:cNvPr id="3" name="Content Placeholder 2"/>
          <p:cNvSpPr>
            <a:spLocks noGrp="1"/>
          </p:cNvSpPr>
          <p:nvPr>
            <p:ph idx="1"/>
          </p:nvPr>
        </p:nvSpPr>
        <p:spPr>
          <a:xfrm>
            <a:off x="0" y="1283855"/>
            <a:ext cx="12192000" cy="5504872"/>
          </a:xfrm>
          <a:solidFill>
            <a:schemeClr val="accent5">
              <a:lumMod val="20000"/>
              <a:lumOff val="80000"/>
            </a:schemeClr>
          </a:solidFill>
        </p:spPr>
        <p:txBody>
          <a:bodyPr>
            <a:normAutofit/>
          </a:bodyPr>
          <a:lstStyle/>
          <a:p>
            <a:r>
              <a:rPr lang="en-GB" dirty="0" smtClean="0">
                <a:latin typeface="Arial Rounded MT Bold" panose="020F0704030504030204" pitchFamily="34" charset="0"/>
              </a:rPr>
              <a:t>Foundation of faith is dependent of religious experience and their founders. Judaism the Covenant, Moses and burning bush, Christianity- Jesus resurrection, miracles and baptism.</a:t>
            </a:r>
          </a:p>
          <a:p>
            <a:r>
              <a:rPr lang="en-GB" dirty="0" smtClean="0">
                <a:latin typeface="Arial Rounded MT Bold" panose="020F0704030504030204" pitchFamily="34" charset="0"/>
              </a:rPr>
              <a:t>Based on religious experience through festivals and pilgrimage, Pesach- Passover when the Israelites were freed, reaffirms traditions like the </a:t>
            </a:r>
            <a:r>
              <a:rPr lang="en-GB" dirty="0" err="1" smtClean="0">
                <a:latin typeface="Arial Rounded MT Bold" panose="020F0704030504030204" pitchFamily="34" charset="0"/>
              </a:rPr>
              <a:t>Sedar</a:t>
            </a:r>
            <a:r>
              <a:rPr lang="en-GB" dirty="0" smtClean="0">
                <a:latin typeface="Arial Rounded MT Bold" panose="020F0704030504030204" pitchFamily="34" charset="0"/>
              </a:rPr>
              <a:t> meal.</a:t>
            </a:r>
          </a:p>
          <a:p>
            <a:r>
              <a:rPr lang="en-GB" dirty="0" smtClean="0">
                <a:latin typeface="Arial Rounded MT Bold" panose="020F0704030504030204" pitchFamily="34" charset="0"/>
              </a:rPr>
              <a:t>However religious experiences have been challenged, interpreted as symbolic or mythological but still inspire and is meaningful. </a:t>
            </a:r>
          </a:p>
          <a:p>
            <a:r>
              <a:rPr lang="en-GB" dirty="0" smtClean="0">
                <a:latin typeface="Arial Rounded MT Bold" panose="020F0704030504030204" pitchFamily="34" charset="0"/>
              </a:rPr>
              <a:t>Individual worship like prayer is central to worship such as </a:t>
            </a:r>
            <a:r>
              <a:rPr lang="en-GB" dirty="0" err="1" smtClean="0">
                <a:latin typeface="Arial Rounded MT Bold" panose="020F0704030504030204" pitchFamily="34" charset="0"/>
              </a:rPr>
              <a:t>Jummah</a:t>
            </a:r>
            <a:r>
              <a:rPr lang="en-GB" dirty="0" smtClean="0">
                <a:latin typeface="Arial Rounded MT Bold" panose="020F0704030504030204" pitchFamily="34" charset="0"/>
              </a:rPr>
              <a:t> Friday prayers. Strengthens religious community. The giving testimony is important as it adds validity belief and practice, important part of Baptism, shares spirituality.    </a:t>
            </a:r>
            <a:endParaRPr lang="en-GB" dirty="0">
              <a:latin typeface="Arial Rounded MT Bold" panose="020F0704030504030204" pitchFamily="34" charset="0"/>
            </a:endParaRPr>
          </a:p>
        </p:txBody>
      </p:sp>
    </p:spTree>
    <p:extLst>
      <p:ext uri="{BB962C8B-B14F-4D97-AF65-F5344CB8AC3E}">
        <p14:creationId xmlns:p14="http://schemas.microsoft.com/office/powerpoint/2010/main" val="3020753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82254"/>
          </a:xfrm>
          <a:solidFill>
            <a:srgbClr val="FFFF00"/>
          </a:solidFill>
        </p:spPr>
        <p:txBody>
          <a:bodyPr>
            <a:normAutofit/>
          </a:bodyPr>
          <a:lstStyle/>
          <a:p>
            <a:r>
              <a:rPr lang="en-GB" sz="3600" dirty="0" smtClean="0">
                <a:latin typeface="Arial Rounded MT Bold" panose="020F0704030504030204" pitchFamily="34" charset="0"/>
              </a:rPr>
              <a:t>AO2 : Whether religious communities are entirely dependent on religious experiences </a:t>
            </a:r>
            <a:endParaRPr lang="en-GB" sz="3600" dirty="0">
              <a:latin typeface="Arial Rounded MT Bold" panose="020F0704030504030204" pitchFamily="34" charset="0"/>
            </a:endParaRPr>
          </a:p>
        </p:txBody>
      </p:sp>
      <p:sp>
        <p:nvSpPr>
          <p:cNvPr id="3" name="Content Placeholder 2"/>
          <p:cNvSpPr>
            <a:spLocks noGrp="1"/>
          </p:cNvSpPr>
          <p:nvPr>
            <p:ph idx="1"/>
          </p:nvPr>
        </p:nvSpPr>
        <p:spPr>
          <a:xfrm>
            <a:off x="0" y="1283855"/>
            <a:ext cx="12192000" cy="5504872"/>
          </a:xfrm>
          <a:solidFill>
            <a:schemeClr val="accent5">
              <a:lumMod val="20000"/>
              <a:lumOff val="80000"/>
            </a:schemeClr>
          </a:solidFill>
        </p:spPr>
        <p:txBody>
          <a:bodyPr>
            <a:normAutofit/>
          </a:bodyPr>
          <a:lstStyle/>
          <a:p>
            <a:r>
              <a:rPr lang="en-GB" dirty="0" smtClean="0">
                <a:latin typeface="Arial Rounded MT Bold" panose="020F0704030504030204" pitchFamily="34" charset="0"/>
              </a:rPr>
              <a:t>Religious experiences especially mystic ones are exclusive to a few, if only a few see them then are they less spiritual?</a:t>
            </a:r>
          </a:p>
          <a:p>
            <a:r>
              <a:rPr lang="en-GB" dirty="0" smtClean="0">
                <a:latin typeface="Arial Rounded MT Bold" panose="020F0704030504030204" pitchFamily="34" charset="0"/>
              </a:rPr>
              <a:t>Those who have gone through religious experience have achieved a higher status?</a:t>
            </a:r>
          </a:p>
          <a:p>
            <a:r>
              <a:rPr lang="en-GB" dirty="0" smtClean="0">
                <a:latin typeface="Arial Rounded MT Bold" panose="020F0704030504030204" pitchFamily="34" charset="0"/>
              </a:rPr>
              <a:t>Religious experience, is God of a past? Religious experiences are part </a:t>
            </a:r>
            <a:r>
              <a:rPr lang="en-GB" dirty="0">
                <a:latin typeface="Arial Rounded MT Bold" panose="020F0704030504030204" pitchFamily="34" charset="0"/>
              </a:rPr>
              <a:t>of </a:t>
            </a:r>
            <a:r>
              <a:rPr lang="en-GB" dirty="0" smtClean="0">
                <a:latin typeface="Arial Rounded MT Bold" panose="020F0704030504030204" pitchFamily="34" charset="0"/>
              </a:rPr>
              <a:t>religious communities, prayers are an integral part of religious experiences how about  mystic experiences?</a:t>
            </a:r>
          </a:p>
          <a:p>
            <a:r>
              <a:rPr lang="en-GB" dirty="0" smtClean="0">
                <a:latin typeface="Arial Rounded MT Bold" panose="020F0704030504030204" pitchFamily="34" charset="0"/>
              </a:rPr>
              <a:t>Religious experiences is essential for the believer as you experience them directly not on second hand accounts. </a:t>
            </a:r>
          </a:p>
          <a:p>
            <a:r>
              <a:rPr lang="en-GB" dirty="0" smtClean="0">
                <a:latin typeface="Arial Rounded MT Bold" panose="020F0704030504030204" pitchFamily="34" charset="0"/>
              </a:rPr>
              <a:t>Doubts: physiological – drugs</a:t>
            </a:r>
          </a:p>
          <a:p>
            <a:r>
              <a:rPr lang="en-GB" dirty="0" smtClean="0">
                <a:latin typeface="Arial Rounded MT Bold" panose="020F0704030504030204" pitchFamily="34" charset="0"/>
              </a:rPr>
              <a:t>Swinburne: defended validity on principle credulity </a:t>
            </a:r>
          </a:p>
          <a:p>
            <a:r>
              <a:rPr lang="en-GB" dirty="0" smtClean="0">
                <a:latin typeface="Arial Rounded MT Bold" panose="020F0704030504030204" pitchFamily="34" charset="0"/>
              </a:rPr>
              <a:t>Reliability of the founder?</a:t>
            </a:r>
          </a:p>
          <a:p>
            <a:endParaRPr lang="en-GB" dirty="0">
              <a:latin typeface="Arial Rounded MT Bold" panose="020F0704030504030204" pitchFamily="34" charset="0"/>
            </a:endParaRPr>
          </a:p>
        </p:txBody>
      </p:sp>
    </p:spTree>
    <p:extLst>
      <p:ext uri="{BB962C8B-B14F-4D97-AF65-F5344CB8AC3E}">
        <p14:creationId xmlns:p14="http://schemas.microsoft.com/office/powerpoint/2010/main" val="1137164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82254"/>
          </a:xfrm>
          <a:solidFill>
            <a:srgbClr val="FFFF00"/>
          </a:solidFill>
        </p:spPr>
        <p:txBody>
          <a:bodyPr>
            <a:normAutofit/>
          </a:bodyPr>
          <a:lstStyle/>
          <a:p>
            <a:r>
              <a:rPr lang="en-GB" sz="3600" dirty="0" smtClean="0">
                <a:latin typeface="Arial Rounded MT Bold" panose="020F0704030504030204" pitchFamily="34" charset="0"/>
              </a:rPr>
              <a:t>AO2 : Whether religious communities are entirely dependent on religious experiences </a:t>
            </a:r>
            <a:endParaRPr lang="en-GB" sz="3600" dirty="0">
              <a:latin typeface="Arial Rounded MT Bold" panose="020F0704030504030204" pitchFamily="34" charset="0"/>
            </a:endParaRPr>
          </a:p>
        </p:txBody>
      </p:sp>
      <p:sp>
        <p:nvSpPr>
          <p:cNvPr id="3" name="Content Placeholder 2"/>
          <p:cNvSpPr>
            <a:spLocks noGrp="1"/>
          </p:cNvSpPr>
          <p:nvPr>
            <p:ph idx="1"/>
          </p:nvPr>
        </p:nvSpPr>
        <p:spPr>
          <a:xfrm>
            <a:off x="0" y="1283855"/>
            <a:ext cx="12192000" cy="5504872"/>
          </a:xfrm>
          <a:solidFill>
            <a:schemeClr val="accent5">
              <a:lumMod val="20000"/>
              <a:lumOff val="80000"/>
            </a:schemeClr>
          </a:solidFill>
        </p:spPr>
        <p:txBody>
          <a:bodyPr>
            <a:normAutofit/>
          </a:bodyPr>
          <a:lstStyle/>
          <a:p>
            <a:r>
              <a:rPr lang="en-GB" dirty="0" smtClean="0">
                <a:latin typeface="Arial Rounded MT Bold" panose="020F0704030504030204" pitchFamily="34" charset="0"/>
              </a:rPr>
              <a:t>Most religions there is a pivotal figure, they usually experience an event, their experience is a confirmation of their message. However there are doubts to the reliability of ancient sacred texts, interpreted as symbolic or mythological rather than historical/literal. </a:t>
            </a:r>
          </a:p>
          <a:p>
            <a:r>
              <a:rPr lang="en-GB" dirty="0" smtClean="0">
                <a:latin typeface="Arial Rounded MT Bold" panose="020F0704030504030204" pitchFamily="34" charset="0"/>
              </a:rPr>
              <a:t>David Hume, religions accounts vary and contradict each other, if we confirm one belief how about other beliefs?</a:t>
            </a:r>
          </a:p>
          <a:p>
            <a:r>
              <a:rPr lang="en-GB" dirty="0" smtClean="0">
                <a:latin typeface="Arial Rounded MT Bold" panose="020F0704030504030204" pitchFamily="34" charset="0"/>
              </a:rPr>
              <a:t>If we already believe in God and the supernatural , Religious experiences cannot be used to show that God exists. </a:t>
            </a:r>
          </a:p>
        </p:txBody>
      </p:sp>
    </p:spTree>
    <p:extLst>
      <p:ext uri="{BB962C8B-B14F-4D97-AF65-F5344CB8AC3E}">
        <p14:creationId xmlns:p14="http://schemas.microsoft.com/office/powerpoint/2010/main" val="3838643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1" y="1"/>
            <a:ext cx="11656291" cy="1690688"/>
          </a:xfrm>
          <a:solidFill>
            <a:srgbClr val="FFFF00"/>
          </a:solidFill>
        </p:spPr>
        <p:txBody>
          <a:bodyPr>
            <a:normAutofit fontScale="90000"/>
          </a:bodyPr>
          <a:lstStyle/>
          <a:p>
            <a:r>
              <a:rPr lang="en-GB" dirty="0" smtClean="0">
                <a:latin typeface="Arial Rounded MT Bold" panose="020F0704030504030204" pitchFamily="34" charset="0"/>
              </a:rPr>
              <a:t>According to </a:t>
            </a:r>
            <a:r>
              <a:rPr lang="en-GB" b="1" dirty="0" smtClean="0">
                <a:latin typeface="Arial Rounded MT Bold" panose="020F0704030504030204" pitchFamily="34" charset="0"/>
              </a:rPr>
              <a:t>Hardy</a:t>
            </a:r>
            <a:r>
              <a:rPr lang="en-GB" dirty="0" smtClean="0">
                <a:latin typeface="Arial Rounded MT Bold" panose="020F0704030504030204" pitchFamily="34" charset="0"/>
              </a:rPr>
              <a:t> (examine the extent and nature of religious experiences of people in Britain today)</a:t>
            </a:r>
            <a:endParaRPr lang="en-GB" dirty="0">
              <a:latin typeface="Arial Rounded MT Bold" panose="020F0704030504030204" pitchFamily="34" charset="0"/>
            </a:endParaRPr>
          </a:p>
        </p:txBody>
      </p:sp>
      <p:sp>
        <p:nvSpPr>
          <p:cNvPr id="3" name="Content Placeholder 2"/>
          <p:cNvSpPr>
            <a:spLocks noGrp="1"/>
          </p:cNvSpPr>
          <p:nvPr>
            <p:ph idx="1"/>
          </p:nvPr>
        </p:nvSpPr>
        <p:spPr>
          <a:xfrm>
            <a:off x="249382" y="1825624"/>
            <a:ext cx="9882910" cy="5032375"/>
          </a:xfrm>
          <a:solidFill>
            <a:schemeClr val="accent1">
              <a:lumMod val="40000"/>
              <a:lumOff val="60000"/>
            </a:schemeClr>
          </a:solidFill>
        </p:spPr>
        <p:txBody>
          <a:bodyPr/>
          <a:lstStyle/>
          <a:p>
            <a:pPr marL="0" indent="0">
              <a:buNone/>
            </a:pPr>
            <a:r>
              <a:rPr lang="en-GB" i="1" dirty="0" smtClean="0">
                <a:latin typeface="Arial Rounded MT Bold" panose="020F0704030504030204" pitchFamily="34" charset="0"/>
              </a:rPr>
              <a:t>…. Usually induces a person concerned with conviction that the everyday world is not the whole reality; there is </a:t>
            </a:r>
            <a:r>
              <a:rPr lang="en-GB" i="1" u="sng" dirty="0" smtClean="0">
                <a:latin typeface="Arial Rounded MT Bold" panose="020F0704030504030204" pitchFamily="34" charset="0"/>
              </a:rPr>
              <a:t>another dimension to life</a:t>
            </a:r>
            <a:r>
              <a:rPr lang="en-GB" i="1" dirty="0" smtClean="0">
                <a:latin typeface="Arial Rounded MT Bold" panose="020F0704030504030204" pitchFamily="34" charset="0"/>
              </a:rPr>
              <a:t>  …. Awareness of its presence affects the person’s view of the world. It alters behaviour and changes attitudes’. </a:t>
            </a:r>
          </a:p>
          <a:p>
            <a:pPr marL="0" indent="0">
              <a:buNone/>
            </a:pPr>
            <a:r>
              <a:rPr lang="en-GB" dirty="0" smtClean="0">
                <a:latin typeface="Arial Rounded MT Bold" panose="020F0704030504030204" pitchFamily="34" charset="0"/>
              </a:rPr>
              <a:t>Religious Practice includes ritual (can be a trigger for further experience) , religious ceremonies, festivals and daily life (Duties- prayer and fasting- Ramadan, </a:t>
            </a:r>
            <a:r>
              <a:rPr lang="en-GB" dirty="0" smtClean="0">
                <a:latin typeface="Arial Rounded MT Bold" panose="020F0704030504030204" pitchFamily="34" charset="0"/>
                <a:hlinkClick r:id="rId2"/>
              </a:rPr>
              <a:t>Muslims celebrate Night of Power- revelation of the </a:t>
            </a:r>
            <a:r>
              <a:rPr lang="en-GB" dirty="0" err="1" smtClean="0">
                <a:latin typeface="Arial Rounded MT Bold" panose="020F0704030504030204" pitchFamily="34" charset="0"/>
                <a:hlinkClick r:id="rId2"/>
              </a:rPr>
              <a:t>Qu’ran</a:t>
            </a:r>
            <a:r>
              <a:rPr lang="en-GB" dirty="0" smtClean="0">
                <a:latin typeface="Arial Rounded MT Bold" panose="020F0704030504030204" pitchFamily="34" charset="0"/>
                <a:hlinkClick r:id="rId2"/>
              </a:rPr>
              <a:t> to the Prophet Mohammed,  and reflections) </a:t>
            </a:r>
            <a:endParaRPr lang="en-GB" i="1" dirty="0">
              <a:latin typeface="Arial Rounded MT Bold" panose="020F0704030504030204" pitchFamily="34" charset="0"/>
            </a:endParaRPr>
          </a:p>
        </p:txBody>
      </p:sp>
      <p:pic>
        <p:nvPicPr>
          <p:cNvPr id="4" name="Picture 3"/>
          <p:cNvPicPr>
            <a:picLocks noChangeAspect="1"/>
          </p:cNvPicPr>
          <p:nvPr/>
        </p:nvPicPr>
        <p:blipFill>
          <a:blip r:embed="rId3"/>
          <a:stretch>
            <a:fillRect/>
          </a:stretch>
        </p:blipFill>
        <p:spPr>
          <a:xfrm>
            <a:off x="10060939" y="2666133"/>
            <a:ext cx="2131061" cy="2637452"/>
          </a:xfrm>
          <a:prstGeom prst="rect">
            <a:avLst/>
          </a:prstGeom>
        </p:spPr>
      </p:pic>
    </p:spTree>
    <p:extLst>
      <p:ext uri="{BB962C8B-B14F-4D97-AF65-F5344CB8AC3E}">
        <p14:creationId xmlns:p14="http://schemas.microsoft.com/office/powerpoint/2010/main" val="2085323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GB" dirty="0" smtClean="0">
                <a:latin typeface="Arial Rounded MT Bold" panose="020F0704030504030204" pitchFamily="34" charset="0"/>
              </a:rPr>
              <a:t>Religious Experience and Faith: </a:t>
            </a:r>
            <a:r>
              <a:rPr lang="en-GB" u="sng" dirty="0" smtClean="0">
                <a:latin typeface="Arial Rounded MT Bold" panose="020F0704030504030204" pitchFamily="34" charset="0"/>
              </a:rPr>
              <a:t>‘belief that’ statement</a:t>
            </a:r>
            <a:r>
              <a:rPr lang="en-GB" dirty="0" smtClean="0">
                <a:latin typeface="Arial Rounded MT Bold" panose="020F0704030504030204" pitchFamily="34" charset="0"/>
              </a:rPr>
              <a:t> </a:t>
            </a:r>
            <a:endParaRPr lang="en-GB" dirty="0">
              <a:latin typeface="Arial Rounded MT Bold" panose="020F0704030504030204" pitchFamily="34" charset="0"/>
            </a:endParaRPr>
          </a:p>
        </p:txBody>
      </p:sp>
      <p:sp>
        <p:nvSpPr>
          <p:cNvPr id="3" name="Content Placeholder 2"/>
          <p:cNvSpPr>
            <a:spLocks noGrp="1"/>
          </p:cNvSpPr>
          <p:nvPr>
            <p:ph idx="1"/>
          </p:nvPr>
        </p:nvSpPr>
        <p:spPr>
          <a:xfrm>
            <a:off x="1459344" y="1825625"/>
            <a:ext cx="8580583" cy="4351338"/>
          </a:xfrm>
          <a:solidFill>
            <a:schemeClr val="accent1">
              <a:lumMod val="20000"/>
              <a:lumOff val="80000"/>
            </a:schemeClr>
          </a:solidFill>
        </p:spPr>
        <p:txBody>
          <a:bodyPr>
            <a:normAutofit/>
          </a:bodyPr>
          <a:lstStyle/>
          <a:p>
            <a:r>
              <a:rPr lang="en-GB" sz="3200" dirty="0" smtClean="0">
                <a:latin typeface="Arial Rounded MT Bold" panose="020F0704030504030204" pitchFamily="34" charset="0"/>
              </a:rPr>
              <a:t>Aquinas viewed Christian faith as rational and explored with reason (Divine revelation was required). </a:t>
            </a:r>
          </a:p>
          <a:p>
            <a:r>
              <a:rPr lang="en-GB" sz="3200" dirty="0" smtClean="0">
                <a:latin typeface="Arial Rounded MT Bold" panose="020F0704030504030204" pitchFamily="34" charset="0"/>
              </a:rPr>
              <a:t>A </a:t>
            </a:r>
            <a:r>
              <a:rPr lang="en-GB" sz="3200" u="sng" dirty="0" smtClean="0">
                <a:latin typeface="Arial Rounded MT Bold" panose="020F0704030504030204" pitchFamily="34" charset="0"/>
              </a:rPr>
              <a:t>‘belief that’ statement </a:t>
            </a:r>
            <a:r>
              <a:rPr lang="en-GB" sz="3200" dirty="0" smtClean="0">
                <a:latin typeface="Arial Rounded MT Bold" panose="020F0704030504030204" pitchFamily="34" charset="0"/>
              </a:rPr>
              <a:t>is I believe that in Sikhism the first  Guru is </a:t>
            </a:r>
            <a:r>
              <a:rPr lang="en-GB" sz="3200" b="1" dirty="0" smtClean="0">
                <a:latin typeface="Arial Rounded MT Bold" panose="020F0704030504030204" pitchFamily="34" charset="0"/>
              </a:rPr>
              <a:t>Guru Nanak</a:t>
            </a:r>
            <a:r>
              <a:rPr lang="en-GB" sz="3200" dirty="0" smtClean="0">
                <a:latin typeface="Arial Rounded MT Bold" panose="020F0704030504030204" pitchFamily="34" charset="0"/>
              </a:rPr>
              <a:t>. It is making a claim that is objectively true and that something is a fact. Grounded in belief , historical events for example the Buddha was a wise teacher. </a:t>
            </a:r>
            <a:endParaRPr lang="en-GB" sz="3200"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rot="20343433">
            <a:off x="273187" y="4894833"/>
            <a:ext cx="1357061" cy="1779411"/>
          </a:xfrm>
          <a:prstGeom prst="rect">
            <a:avLst/>
          </a:prstGeom>
        </p:spPr>
      </p:pic>
      <p:pic>
        <p:nvPicPr>
          <p:cNvPr id="5" name="Picture 4"/>
          <p:cNvPicPr>
            <a:picLocks noChangeAspect="1"/>
          </p:cNvPicPr>
          <p:nvPr/>
        </p:nvPicPr>
        <p:blipFill>
          <a:blip r:embed="rId3"/>
          <a:stretch>
            <a:fillRect/>
          </a:stretch>
        </p:blipFill>
        <p:spPr>
          <a:xfrm rot="813824">
            <a:off x="9948162" y="3078823"/>
            <a:ext cx="1971517" cy="1971517"/>
          </a:xfrm>
          <a:prstGeom prst="rect">
            <a:avLst/>
          </a:prstGeom>
        </p:spPr>
      </p:pic>
    </p:spTree>
    <p:extLst>
      <p:ext uri="{BB962C8B-B14F-4D97-AF65-F5344CB8AC3E}">
        <p14:creationId xmlns:p14="http://schemas.microsoft.com/office/powerpoint/2010/main" val="4081243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smtClean="0">
                <a:latin typeface="Arial Rounded MT Bold" panose="020F0704030504030204" pitchFamily="34" charset="0"/>
              </a:rPr>
              <a:t>Religious Experience and Faith: ‘belief in’ statement </a:t>
            </a:r>
            <a:endParaRPr lang="en-GB" dirty="0">
              <a:latin typeface="Arial Rounded MT Bold" panose="020F0704030504030204" pitchFamily="34" charset="0"/>
            </a:endParaRPr>
          </a:p>
        </p:txBody>
      </p:sp>
      <p:sp>
        <p:nvSpPr>
          <p:cNvPr id="3" name="Content Placeholder 2"/>
          <p:cNvSpPr>
            <a:spLocks noGrp="1"/>
          </p:cNvSpPr>
          <p:nvPr>
            <p:ph idx="1"/>
          </p:nvPr>
        </p:nvSpPr>
        <p:spPr>
          <a:solidFill>
            <a:schemeClr val="accent1">
              <a:lumMod val="20000"/>
              <a:lumOff val="80000"/>
            </a:schemeClr>
          </a:solidFill>
        </p:spPr>
        <p:txBody>
          <a:bodyPr/>
          <a:lstStyle/>
          <a:p>
            <a:r>
              <a:rPr lang="en-GB" dirty="0" smtClean="0">
                <a:latin typeface="Arial Rounded MT Bold" panose="020F0704030504030204" pitchFamily="34" charset="0"/>
              </a:rPr>
              <a:t>I believe in Jesus, means more than a historical figure, it implies trust in </a:t>
            </a:r>
            <a:r>
              <a:rPr lang="en-GB" u="sng" dirty="0" smtClean="0">
                <a:solidFill>
                  <a:srgbClr val="7030A0"/>
                </a:solidFill>
                <a:latin typeface="Arial Rounded MT Bold" panose="020F0704030504030204" pitchFamily="34" charset="0"/>
              </a:rPr>
              <a:t>Jesus. Linked to the claim about salvation, resurrection.</a:t>
            </a:r>
            <a:r>
              <a:rPr lang="en-GB" dirty="0" smtClean="0">
                <a:solidFill>
                  <a:srgbClr val="7030A0"/>
                </a:solidFill>
                <a:latin typeface="Arial Rounded MT Bold" panose="020F0704030504030204" pitchFamily="34" charset="0"/>
              </a:rPr>
              <a:t> </a:t>
            </a:r>
            <a:r>
              <a:rPr lang="en-GB" dirty="0" smtClean="0">
                <a:latin typeface="Arial Rounded MT Bold" panose="020F0704030504030204" pitchFamily="34" charset="0"/>
              </a:rPr>
              <a:t>But the </a:t>
            </a:r>
            <a:r>
              <a:rPr lang="en-GB" b="1" u="sng" dirty="0" smtClean="0">
                <a:solidFill>
                  <a:srgbClr val="FFC000"/>
                </a:solidFill>
                <a:latin typeface="Arial Rounded MT Bold" panose="020F0704030504030204" pitchFamily="34" charset="0"/>
                <a:hlinkClick r:id="rId2"/>
              </a:rPr>
              <a:t>Buddha</a:t>
            </a:r>
            <a:r>
              <a:rPr lang="en-GB" u="sng" dirty="0" smtClean="0">
                <a:solidFill>
                  <a:srgbClr val="FFC000"/>
                </a:solidFill>
                <a:latin typeface="Arial Rounded MT Bold" panose="020F0704030504030204" pitchFamily="34" charset="0"/>
                <a:hlinkClick r:id="rId2"/>
              </a:rPr>
              <a:t> was wise because he taught mediation and claimed experience enlightenment (nirvana) , the belief-in the </a:t>
            </a:r>
            <a:r>
              <a:rPr lang="en-GB" b="1" u="sng" dirty="0" smtClean="0">
                <a:solidFill>
                  <a:srgbClr val="FFC000"/>
                </a:solidFill>
                <a:latin typeface="Arial Rounded MT Bold" panose="020F0704030504030204" pitchFamily="34" charset="0"/>
                <a:hlinkClick r:id="rId2"/>
              </a:rPr>
              <a:t>Buddha</a:t>
            </a:r>
            <a:r>
              <a:rPr lang="en-GB" u="sng" dirty="0" smtClean="0">
                <a:solidFill>
                  <a:srgbClr val="FFC000"/>
                </a:solidFill>
                <a:latin typeface="Arial Rounded MT Bold" panose="020F0704030504030204" pitchFamily="34" charset="0"/>
                <a:hlinkClick r:id="rId2"/>
              </a:rPr>
              <a:t> due to the faith in concept of </a:t>
            </a:r>
            <a:r>
              <a:rPr lang="en-GB" b="1" u="sng" dirty="0" smtClean="0">
                <a:solidFill>
                  <a:srgbClr val="FFC000"/>
                </a:solidFill>
                <a:latin typeface="Arial Rounded MT Bold" panose="020F0704030504030204" pitchFamily="34" charset="0"/>
                <a:hlinkClick r:id="rId2"/>
              </a:rPr>
              <a:t>nivarna.</a:t>
            </a:r>
            <a:r>
              <a:rPr lang="en-GB" b="1" u="sng" dirty="0" smtClean="0">
                <a:latin typeface="Arial Rounded MT Bold" panose="020F0704030504030204" pitchFamily="34" charset="0"/>
                <a:hlinkClick r:id="rId2"/>
              </a:rPr>
              <a:t> </a:t>
            </a:r>
            <a:r>
              <a:rPr lang="en-GB" dirty="0" smtClean="0">
                <a:latin typeface="Arial Rounded MT Bold" panose="020F0704030504030204" pitchFamily="34" charset="0"/>
              </a:rPr>
              <a:t>The belief-in is bought by personal religious experience. </a:t>
            </a:r>
            <a:r>
              <a:rPr lang="en-GB" u="sng" dirty="0" smtClean="0">
                <a:solidFill>
                  <a:srgbClr val="00B050"/>
                </a:solidFill>
                <a:latin typeface="Arial Rounded MT Bold" panose="020F0704030504030204" pitchFamily="34" charset="0"/>
                <a:hlinkClick r:id="rId3"/>
              </a:rPr>
              <a:t>For example </a:t>
            </a:r>
            <a:r>
              <a:rPr lang="en-GB" b="1" u="sng" dirty="0" smtClean="0">
                <a:solidFill>
                  <a:srgbClr val="00B050"/>
                </a:solidFill>
                <a:latin typeface="Arial Rounded MT Bold" panose="020F0704030504030204" pitchFamily="34" charset="0"/>
                <a:hlinkClick r:id="rId3"/>
              </a:rPr>
              <a:t>Cat Stevens </a:t>
            </a:r>
            <a:r>
              <a:rPr lang="en-GB" u="sng" dirty="0" smtClean="0">
                <a:solidFill>
                  <a:srgbClr val="00B050"/>
                </a:solidFill>
                <a:latin typeface="Arial Rounded MT Bold" panose="020F0704030504030204" pitchFamily="34" charset="0"/>
                <a:hlinkClick r:id="rId3"/>
              </a:rPr>
              <a:t>read the </a:t>
            </a:r>
            <a:r>
              <a:rPr lang="en-GB" u="sng" dirty="0" err="1" smtClean="0">
                <a:solidFill>
                  <a:srgbClr val="00B050"/>
                </a:solidFill>
                <a:latin typeface="Arial Rounded MT Bold" panose="020F0704030504030204" pitchFamily="34" charset="0"/>
                <a:hlinkClick r:id="rId3"/>
              </a:rPr>
              <a:t>Qu’ran</a:t>
            </a:r>
            <a:r>
              <a:rPr lang="en-GB" u="sng" dirty="0" smtClean="0">
                <a:solidFill>
                  <a:srgbClr val="00B050"/>
                </a:solidFill>
                <a:latin typeface="Arial Rounded MT Bold" panose="020F0704030504030204" pitchFamily="34" charset="0"/>
                <a:hlinkClick r:id="rId3"/>
              </a:rPr>
              <a:t> and converted to Islam</a:t>
            </a:r>
            <a:r>
              <a:rPr lang="en-GB" u="sng" dirty="0" smtClean="0">
                <a:solidFill>
                  <a:srgbClr val="00B050"/>
                </a:solidFill>
                <a:latin typeface="Arial Rounded MT Bold" panose="020F0704030504030204" pitchFamily="34" charset="0"/>
              </a:rPr>
              <a:t>.</a:t>
            </a:r>
          </a:p>
          <a:p>
            <a:r>
              <a:rPr lang="en-GB" dirty="0" smtClean="0">
                <a:latin typeface="Arial Rounded MT Bold" panose="020F0704030504030204" pitchFamily="34" charset="0"/>
              </a:rPr>
              <a:t>Religious experiences can include: reflection, contemplation of the divine, private prayer or meditation. </a:t>
            </a:r>
            <a:endParaRPr lang="en-GB" dirty="0">
              <a:latin typeface="Arial Rounded MT Bold" panose="020F0704030504030204" pitchFamily="34" charset="0"/>
            </a:endParaRPr>
          </a:p>
        </p:txBody>
      </p:sp>
      <p:pic>
        <p:nvPicPr>
          <p:cNvPr id="4" name="Picture 3"/>
          <p:cNvPicPr>
            <a:picLocks noChangeAspect="1"/>
          </p:cNvPicPr>
          <p:nvPr/>
        </p:nvPicPr>
        <p:blipFill>
          <a:blip r:embed="rId4"/>
          <a:stretch>
            <a:fillRect/>
          </a:stretch>
        </p:blipFill>
        <p:spPr>
          <a:xfrm>
            <a:off x="-1" y="3731490"/>
            <a:ext cx="1235463" cy="1440873"/>
          </a:xfrm>
          <a:prstGeom prst="rect">
            <a:avLst/>
          </a:prstGeom>
        </p:spPr>
      </p:pic>
      <p:pic>
        <p:nvPicPr>
          <p:cNvPr id="5" name="Picture 4"/>
          <p:cNvPicPr>
            <a:picLocks noChangeAspect="1"/>
          </p:cNvPicPr>
          <p:nvPr/>
        </p:nvPicPr>
        <p:blipFill>
          <a:blip r:embed="rId5"/>
          <a:stretch>
            <a:fillRect/>
          </a:stretch>
        </p:blipFill>
        <p:spPr>
          <a:xfrm rot="20453185">
            <a:off x="10436970" y="294843"/>
            <a:ext cx="1287952" cy="1287952"/>
          </a:xfrm>
          <a:prstGeom prst="rect">
            <a:avLst/>
          </a:prstGeom>
        </p:spPr>
      </p:pic>
      <p:pic>
        <p:nvPicPr>
          <p:cNvPr id="6" name="Picture 5"/>
          <p:cNvPicPr>
            <a:picLocks noChangeAspect="1"/>
          </p:cNvPicPr>
          <p:nvPr/>
        </p:nvPicPr>
        <p:blipFill>
          <a:blip r:embed="rId6"/>
          <a:stretch>
            <a:fillRect/>
          </a:stretch>
        </p:blipFill>
        <p:spPr>
          <a:xfrm rot="1897476">
            <a:off x="10746624" y="4397944"/>
            <a:ext cx="1214351" cy="1375498"/>
          </a:xfrm>
          <a:prstGeom prst="rect">
            <a:avLst/>
          </a:prstGeom>
        </p:spPr>
      </p:pic>
    </p:spTree>
    <p:extLst>
      <p:ext uri="{BB962C8B-B14F-4D97-AF65-F5344CB8AC3E}">
        <p14:creationId xmlns:p14="http://schemas.microsoft.com/office/powerpoint/2010/main" val="3410900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GB" dirty="0" smtClean="0">
                <a:latin typeface="Arial Rounded MT Bold" panose="020F0704030504030204" pitchFamily="34" charset="0"/>
              </a:rPr>
              <a:t>Religious Experience and Revelation </a:t>
            </a:r>
            <a:endParaRPr lang="en-GB" dirty="0">
              <a:latin typeface="Arial Rounded MT Bold" panose="020F0704030504030204" pitchFamily="34" charset="0"/>
            </a:endParaRPr>
          </a:p>
        </p:txBody>
      </p:sp>
      <p:sp>
        <p:nvSpPr>
          <p:cNvPr id="3" name="Content Placeholder 2"/>
          <p:cNvSpPr>
            <a:spLocks noGrp="1"/>
          </p:cNvSpPr>
          <p:nvPr>
            <p:ph idx="1"/>
          </p:nvPr>
        </p:nvSpPr>
        <p:spPr>
          <a:xfrm>
            <a:off x="80818" y="1825625"/>
            <a:ext cx="10515600" cy="4351338"/>
          </a:xfrm>
          <a:solidFill>
            <a:schemeClr val="accent1">
              <a:lumMod val="20000"/>
              <a:lumOff val="80000"/>
            </a:schemeClr>
          </a:solidFill>
        </p:spPr>
        <p:txBody>
          <a:bodyPr>
            <a:normAutofit lnSpcReduction="10000"/>
          </a:bodyPr>
          <a:lstStyle/>
          <a:p>
            <a:r>
              <a:rPr lang="en-GB" dirty="0" smtClean="0">
                <a:latin typeface="Arial Rounded MT Bold" panose="020F0704030504030204" pitchFamily="34" charset="0"/>
              </a:rPr>
              <a:t>Revelation: Can be communicated by God (</a:t>
            </a:r>
            <a:r>
              <a:rPr lang="en-GB" dirty="0" smtClean="0">
                <a:solidFill>
                  <a:srgbClr val="00B050"/>
                </a:solidFill>
                <a:latin typeface="Arial Rounded MT Bold" panose="020F0704030504030204" pitchFamily="34" charset="0"/>
              </a:rPr>
              <a:t>Judaism Law revealed to Moses on Mount Sinai</a:t>
            </a:r>
            <a:r>
              <a:rPr lang="en-GB" dirty="0" smtClean="0">
                <a:latin typeface="Arial Rounded MT Bold" panose="020F0704030504030204" pitchFamily="34" charset="0"/>
              </a:rPr>
              <a:t>) It involves interpreting events in a spiritual way. </a:t>
            </a:r>
          </a:p>
          <a:p>
            <a:r>
              <a:rPr lang="en-GB" dirty="0" smtClean="0">
                <a:latin typeface="Arial Rounded MT Bold" panose="020F0704030504030204" pitchFamily="34" charset="0"/>
              </a:rPr>
              <a:t>Revelation is a moment of realisation coming at the end of a period of reflection. </a:t>
            </a:r>
            <a:r>
              <a:rPr lang="en-GB" b="1" dirty="0" smtClean="0">
                <a:latin typeface="Arial Rounded MT Bold" panose="020F0704030504030204" pitchFamily="34" charset="0"/>
              </a:rPr>
              <a:t>The propositional view </a:t>
            </a:r>
            <a:r>
              <a:rPr lang="en-GB" dirty="0" smtClean="0">
                <a:latin typeface="Arial Rounded MT Bold" panose="020F0704030504030204" pitchFamily="34" charset="0"/>
              </a:rPr>
              <a:t>= truths about God or ultimate reality. </a:t>
            </a:r>
            <a:endParaRPr lang="en-GB" dirty="0" smtClean="0">
              <a:latin typeface="Arial Rounded MT Bold" panose="020F0704030504030204" pitchFamily="34" charset="0"/>
            </a:endParaRPr>
          </a:p>
          <a:p>
            <a:r>
              <a:rPr lang="en-GB" dirty="0" smtClean="0">
                <a:latin typeface="Arial Rounded MT Bold" panose="020F0704030504030204" pitchFamily="34" charset="0"/>
              </a:rPr>
              <a:t>The </a:t>
            </a:r>
            <a:r>
              <a:rPr lang="en-GB" b="1" dirty="0" smtClean="0">
                <a:latin typeface="Arial Rounded MT Bold" panose="020F0704030504030204" pitchFamily="34" charset="0"/>
              </a:rPr>
              <a:t>non propositional concept of revelation </a:t>
            </a:r>
            <a:r>
              <a:rPr lang="en-GB" dirty="0" smtClean="0">
                <a:latin typeface="Arial Rounded MT Bold" panose="020F0704030504030204" pitchFamily="34" charset="0"/>
              </a:rPr>
              <a:t>= understand significance of revelatory experiences , it has spiritual significance rather than political. For example the </a:t>
            </a:r>
            <a:r>
              <a:rPr lang="en-GB" dirty="0" smtClean="0">
                <a:solidFill>
                  <a:srgbClr val="FF0000"/>
                </a:solidFill>
                <a:latin typeface="Arial Rounded MT Bold" panose="020F0704030504030204" pitchFamily="34" charset="0"/>
              </a:rPr>
              <a:t>Fall of Jerusalem – act of disobedience</a:t>
            </a:r>
            <a:r>
              <a:rPr lang="en-GB" dirty="0" smtClean="0">
                <a:latin typeface="Arial Rounded MT Bold" panose="020F0704030504030204" pitchFamily="34" charset="0"/>
              </a:rPr>
              <a:t> , God was active in the world. </a:t>
            </a:r>
            <a:endParaRPr lang="en-GB"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10185020" y="2327564"/>
            <a:ext cx="2006980" cy="2006980"/>
          </a:xfrm>
          <a:prstGeom prst="rect">
            <a:avLst/>
          </a:prstGeom>
        </p:spPr>
      </p:pic>
    </p:spTree>
    <p:extLst>
      <p:ext uri="{BB962C8B-B14F-4D97-AF65-F5344CB8AC3E}">
        <p14:creationId xmlns:p14="http://schemas.microsoft.com/office/powerpoint/2010/main" val="1921118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smtClean="0">
                <a:latin typeface="Arial Rounded MT Bold" panose="020F0704030504030204" pitchFamily="34" charset="0"/>
              </a:rPr>
              <a:t>Value for religious community -affirmation</a:t>
            </a:r>
            <a:endParaRPr lang="en-GB" dirty="0">
              <a:latin typeface="Arial Rounded MT Bold" panose="020F0704030504030204" pitchFamily="34" charset="0"/>
            </a:endParaRPr>
          </a:p>
        </p:txBody>
      </p:sp>
      <p:sp>
        <p:nvSpPr>
          <p:cNvPr id="3" name="Content Placeholder 2"/>
          <p:cNvSpPr>
            <a:spLocks noGrp="1"/>
          </p:cNvSpPr>
          <p:nvPr>
            <p:ph idx="1"/>
          </p:nvPr>
        </p:nvSpPr>
        <p:spPr>
          <a:solidFill>
            <a:schemeClr val="accent5">
              <a:lumMod val="20000"/>
              <a:lumOff val="80000"/>
            </a:schemeClr>
          </a:solidFill>
        </p:spPr>
        <p:txBody>
          <a:bodyPr>
            <a:normAutofit fontScale="92500" lnSpcReduction="10000"/>
          </a:bodyPr>
          <a:lstStyle/>
          <a:p>
            <a:r>
              <a:rPr lang="en-GB" dirty="0" smtClean="0">
                <a:latin typeface="Arial Rounded MT Bold" panose="020F0704030504030204" pitchFamily="34" charset="0"/>
              </a:rPr>
              <a:t>There is a pivotal figure who is linked to the founding religion. Their authority derives from religious experience. For example the angel Gabriel appeared to Muhammed in a cave. These revelations continued for 23 years, Muhammed was a passive channel to communicate God’s revelation. </a:t>
            </a:r>
          </a:p>
          <a:p>
            <a:r>
              <a:rPr lang="en-GB" dirty="0" smtClean="0">
                <a:latin typeface="Arial Rounded MT Bold" panose="020F0704030504030204" pitchFamily="34" charset="0"/>
                <a:hlinkClick r:id="rId2"/>
              </a:rPr>
              <a:t>The </a:t>
            </a:r>
            <a:r>
              <a:rPr lang="en-GB" dirty="0" err="1" smtClean="0">
                <a:latin typeface="Arial Rounded MT Bold" panose="020F0704030504030204" pitchFamily="34" charset="0"/>
                <a:hlinkClick r:id="rId2"/>
              </a:rPr>
              <a:t>Mool</a:t>
            </a:r>
            <a:r>
              <a:rPr lang="en-GB" dirty="0" smtClean="0">
                <a:latin typeface="Arial Rounded MT Bold" panose="020F0704030504030204" pitchFamily="34" charset="0"/>
                <a:hlinkClick r:id="rId2"/>
              </a:rPr>
              <a:t> Mantra , which is the start of every Chapter in the Guru </a:t>
            </a:r>
            <a:r>
              <a:rPr lang="en-GB" dirty="0" err="1" smtClean="0">
                <a:latin typeface="Arial Rounded MT Bold" panose="020F0704030504030204" pitchFamily="34" charset="0"/>
                <a:hlinkClick r:id="rId2"/>
              </a:rPr>
              <a:t>Granth</a:t>
            </a:r>
            <a:r>
              <a:rPr lang="en-GB" dirty="0" smtClean="0">
                <a:latin typeface="Arial Rounded MT Bold" panose="020F0704030504030204" pitchFamily="34" charset="0"/>
                <a:hlinkClick r:id="rId2"/>
              </a:rPr>
              <a:t> Sahib, he took a dip in the waters and now referred as </a:t>
            </a:r>
            <a:r>
              <a:rPr lang="en-GB" dirty="0" err="1" smtClean="0">
                <a:latin typeface="Arial Rounded MT Bold" panose="020F0704030504030204" pitchFamily="34" charset="0"/>
                <a:hlinkClick r:id="rId2"/>
              </a:rPr>
              <a:t>Mool</a:t>
            </a:r>
            <a:r>
              <a:rPr lang="en-GB" dirty="0" smtClean="0">
                <a:latin typeface="Arial Rounded MT Bold" panose="020F0704030504030204" pitchFamily="34" charset="0"/>
                <a:hlinkClick r:id="rId2"/>
              </a:rPr>
              <a:t> Mantra. </a:t>
            </a:r>
            <a:r>
              <a:rPr lang="en-GB" dirty="0">
                <a:latin typeface="Arial Rounded MT Bold" panose="020F0704030504030204" pitchFamily="34" charset="0"/>
              </a:rPr>
              <a:t>The </a:t>
            </a:r>
            <a:r>
              <a:rPr lang="en-GB" dirty="0" err="1">
                <a:latin typeface="Arial Rounded MT Bold" panose="020F0704030504030204" pitchFamily="34" charset="0"/>
              </a:rPr>
              <a:t>Mul</a:t>
            </a:r>
            <a:r>
              <a:rPr lang="en-GB" dirty="0">
                <a:latin typeface="Arial Rounded MT Bold" panose="020F0704030504030204" pitchFamily="34" charset="0"/>
              </a:rPr>
              <a:t> </a:t>
            </a:r>
            <a:r>
              <a:rPr lang="en-GB" dirty="0" err="1">
                <a:latin typeface="Arial Rounded MT Bold" panose="020F0704030504030204" pitchFamily="34" charset="0"/>
              </a:rPr>
              <a:t>Mantar</a:t>
            </a:r>
            <a:r>
              <a:rPr lang="en-GB" dirty="0">
                <a:latin typeface="Arial Rounded MT Bold" panose="020F0704030504030204" pitchFamily="34" charset="0"/>
              </a:rPr>
              <a:t> is the first composition of Guru Nanak Dev Ji. The Guru </a:t>
            </a:r>
            <a:r>
              <a:rPr lang="en-GB" dirty="0" err="1">
                <a:latin typeface="Arial Rounded MT Bold" panose="020F0704030504030204" pitchFamily="34" charset="0"/>
              </a:rPr>
              <a:t>Granth</a:t>
            </a:r>
            <a:r>
              <a:rPr lang="en-GB" dirty="0">
                <a:latin typeface="Arial Rounded MT Bold" panose="020F0704030504030204" pitchFamily="34" charset="0"/>
              </a:rPr>
              <a:t> Sahib begins with the </a:t>
            </a:r>
            <a:r>
              <a:rPr lang="en-GB" dirty="0" err="1">
                <a:latin typeface="Arial Rounded MT Bold" panose="020F0704030504030204" pitchFamily="34" charset="0"/>
              </a:rPr>
              <a:t>Mul</a:t>
            </a:r>
            <a:r>
              <a:rPr lang="en-GB" dirty="0">
                <a:latin typeface="Arial Rounded MT Bold" panose="020F0704030504030204" pitchFamily="34" charset="0"/>
              </a:rPr>
              <a:t> </a:t>
            </a:r>
            <a:r>
              <a:rPr lang="en-GB" dirty="0" err="1">
                <a:latin typeface="Arial Rounded MT Bold" panose="020F0704030504030204" pitchFamily="34" charset="0"/>
              </a:rPr>
              <a:t>Mantar</a:t>
            </a:r>
            <a:r>
              <a:rPr lang="en-GB" dirty="0">
                <a:latin typeface="Arial Rounded MT Bold" panose="020F0704030504030204" pitchFamily="34" charset="0"/>
              </a:rPr>
              <a:t> and it occurs more than one hundred times throughout the text where it is placed at the beginning of the particular </a:t>
            </a:r>
            <a:r>
              <a:rPr lang="en-GB" dirty="0" err="1">
                <a:latin typeface="Arial Rounded MT Bold" panose="020F0704030504030204" pitchFamily="34" charset="0"/>
              </a:rPr>
              <a:t>Shabad</a:t>
            </a:r>
            <a:r>
              <a:rPr lang="en-GB" dirty="0">
                <a:latin typeface="Arial Rounded MT Bold" panose="020F0704030504030204" pitchFamily="34" charset="0"/>
              </a:rPr>
              <a:t>, or hymn</a:t>
            </a:r>
            <a:endParaRPr lang="en-GB" dirty="0">
              <a:latin typeface="Arial Rounded MT Bold" panose="020F0704030504030204" pitchFamily="34" charset="0"/>
            </a:endParaRPr>
          </a:p>
        </p:txBody>
      </p:sp>
      <p:pic>
        <p:nvPicPr>
          <p:cNvPr id="4" name="Picture 3"/>
          <p:cNvPicPr>
            <a:picLocks noChangeAspect="1"/>
          </p:cNvPicPr>
          <p:nvPr/>
        </p:nvPicPr>
        <p:blipFill>
          <a:blip r:embed="rId3"/>
          <a:stretch>
            <a:fillRect/>
          </a:stretch>
        </p:blipFill>
        <p:spPr>
          <a:xfrm rot="1279886">
            <a:off x="10590620" y="196026"/>
            <a:ext cx="1344840" cy="1663759"/>
          </a:xfrm>
          <a:prstGeom prst="rect">
            <a:avLst/>
          </a:prstGeom>
        </p:spPr>
      </p:pic>
    </p:spTree>
    <p:extLst>
      <p:ext uri="{BB962C8B-B14F-4D97-AF65-F5344CB8AC3E}">
        <p14:creationId xmlns:p14="http://schemas.microsoft.com/office/powerpoint/2010/main" val="4033076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smtClean="0">
                <a:latin typeface="Arial Rounded MT Bold" panose="020F0704030504030204" pitchFamily="34" charset="0"/>
              </a:rPr>
              <a:t>Value for religious community -affirmation</a:t>
            </a:r>
            <a:endParaRPr lang="en-GB" dirty="0">
              <a:latin typeface="Arial Rounded MT Bold" panose="020F0704030504030204" pitchFamily="34" charset="0"/>
            </a:endParaRPr>
          </a:p>
        </p:txBody>
      </p:sp>
      <p:sp>
        <p:nvSpPr>
          <p:cNvPr id="3" name="Content Placeholder 2"/>
          <p:cNvSpPr>
            <a:spLocks noGrp="1"/>
          </p:cNvSpPr>
          <p:nvPr>
            <p:ph idx="1"/>
          </p:nvPr>
        </p:nvSpPr>
        <p:spPr>
          <a:solidFill>
            <a:schemeClr val="accent5">
              <a:lumMod val="20000"/>
              <a:lumOff val="80000"/>
            </a:schemeClr>
          </a:solidFill>
        </p:spPr>
        <p:txBody>
          <a:bodyPr/>
          <a:lstStyle/>
          <a:p>
            <a:r>
              <a:rPr lang="en-GB" dirty="0" smtClean="0">
                <a:latin typeface="Arial Rounded MT Bold" panose="020F0704030504030204" pitchFamily="34" charset="0"/>
              </a:rPr>
              <a:t>In Christianity revelation appearance of Angels to Mary and Joseph. This affirms the incarnation , the experience of the disciples of the resurrected Jesus affirms belief about life after death.</a:t>
            </a:r>
          </a:p>
          <a:p>
            <a:r>
              <a:rPr lang="en-GB" dirty="0" smtClean="0">
                <a:latin typeface="Arial Rounded MT Bold" panose="020F0704030504030204" pitchFamily="34" charset="0"/>
                <a:hlinkClick r:id="rId2"/>
              </a:rPr>
              <a:t>Paul changed from being someone on a mission to arrest Christians to someone preaching and suffering for proclaiming Jesus of Nazareth as the Messiah</a:t>
            </a:r>
            <a:r>
              <a:rPr lang="en-GB" dirty="0" smtClean="0">
                <a:latin typeface="Arial Rounded MT Bold" panose="020F0704030504030204" pitchFamily="34" charset="0"/>
              </a:rPr>
              <a:t>. There was a conversion on the road to Damascus as there were religious experiences that had taken place.  </a:t>
            </a:r>
            <a:endParaRPr lang="en-GB" dirty="0">
              <a:latin typeface="Arial Rounded MT Bold" panose="020F0704030504030204" pitchFamily="34" charset="0"/>
            </a:endParaRPr>
          </a:p>
        </p:txBody>
      </p:sp>
      <p:pic>
        <p:nvPicPr>
          <p:cNvPr id="4" name="Picture 3"/>
          <p:cNvPicPr>
            <a:picLocks noChangeAspect="1"/>
          </p:cNvPicPr>
          <p:nvPr/>
        </p:nvPicPr>
        <p:blipFill>
          <a:blip r:embed="rId3"/>
          <a:stretch>
            <a:fillRect/>
          </a:stretch>
        </p:blipFill>
        <p:spPr>
          <a:xfrm>
            <a:off x="10641600" y="0"/>
            <a:ext cx="1550400" cy="2096655"/>
          </a:xfrm>
          <a:prstGeom prst="rect">
            <a:avLst/>
          </a:prstGeom>
        </p:spPr>
      </p:pic>
      <p:pic>
        <p:nvPicPr>
          <p:cNvPr id="5" name="Picture 4"/>
          <p:cNvPicPr>
            <a:picLocks noChangeAspect="1"/>
          </p:cNvPicPr>
          <p:nvPr/>
        </p:nvPicPr>
        <p:blipFill>
          <a:blip r:embed="rId4"/>
          <a:stretch>
            <a:fillRect/>
          </a:stretch>
        </p:blipFill>
        <p:spPr>
          <a:xfrm>
            <a:off x="9582150" y="5105400"/>
            <a:ext cx="2609850" cy="1752600"/>
          </a:xfrm>
          <a:prstGeom prst="rect">
            <a:avLst/>
          </a:prstGeom>
        </p:spPr>
      </p:pic>
    </p:spTree>
    <p:extLst>
      <p:ext uri="{BB962C8B-B14F-4D97-AF65-F5344CB8AC3E}">
        <p14:creationId xmlns:p14="http://schemas.microsoft.com/office/powerpoint/2010/main" val="98254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smtClean="0">
                <a:latin typeface="Arial Rounded MT Bold" panose="020F0704030504030204" pitchFamily="34" charset="0"/>
              </a:rPr>
              <a:t>Value for religious community –promotion of faith value system </a:t>
            </a:r>
            <a:endParaRPr lang="en-GB" dirty="0">
              <a:latin typeface="Arial Rounded MT Bold" panose="020F0704030504030204" pitchFamily="34" charset="0"/>
            </a:endParaRPr>
          </a:p>
        </p:txBody>
      </p:sp>
      <p:sp>
        <p:nvSpPr>
          <p:cNvPr id="3" name="Content Placeholder 2"/>
          <p:cNvSpPr>
            <a:spLocks noGrp="1"/>
          </p:cNvSpPr>
          <p:nvPr>
            <p:ph idx="1"/>
          </p:nvPr>
        </p:nvSpPr>
        <p:spPr>
          <a:solidFill>
            <a:schemeClr val="accent5">
              <a:lumMod val="20000"/>
              <a:lumOff val="80000"/>
            </a:schemeClr>
          </a:solidFill>
        </p:spPr>
        <p:txBody>
          <a:bodyPr/>
          <a:lstStyle/>
          <a:p>
            <a:r>
              <a:rPr lang="en-GB" dirty="0" smtClean="0">
                <a:latin typeface="Arial Rounded MT Bold" panose="020F0704030504030204" pitchFamily="34" charset="0"/>
              </a:rPr>
              <a:t>Religious Experience can be the source of ethical standards. Moses received the Ten commandments which includes customary law and ritual ordinances. </a:t>
            </a:r>
          </a:p>
          <a:p>
            <a:r>
              <a:rPr lang="en-GB" dirty="0" smtClean="0">
                <a:latin typeface="Arial Rounded MT Bold" panose="020F0704030504030204" pitchFamily="34" charset="0"/>
              </a:rPr>
              <a:t>Jesus and Paul reveals ethical standards through behaviour: ‘Love the Lord your God with all your heart, with all your soul’. Jesus is the Messiah as he is the son of God and performed miracles. </a:t>
            </a:r>
            <a:endParaRPr lang="en-GB"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838200" y="4817773"/>
            <a:ext cx="2390775" cy="1914525"/>
          </a:xfrm>
          <a:prstGeom prst="rect">
            <a:avLst/>
          </a:prstGeom>
        </p:spPr>
      </p:pic>
      <p:pic>
        <p:nvPicPr>
          <p:cNvPr id="5" name="Picture 4"/>
          <p:cNvPicPr>
            <a:picLocks noChangeAspect="1"/>
          </p:cNvPicPr>
          <p:nvPr/>
        </p:nvPicPr>
        <p:blipFill>
          <a:blip r:embed="rId3"/>
          <a:stretch>
            <a:fillRect/>
          </a:stretch>
        </p:blipFill>
        <p:spPr>
          <a:xfrm>
            <a:off x="9291637" y="4589173"/>
            <a:ext cx="2143125" cy="2143125"/>
          </a:xfrm>
          <a:prstGeom prst="rect">
            <a:avLst/>
          </a:prstGeom>
        </p:spPr>
      </p:pic>
    </p:spTree>
    <p:extLst>
      <p:ext uri="{BB962C8B-B14F-4D97-AF65-F5344CB8AC3E}">
        <p14:creationId xmlns:p14="http://schemas.microsoft.com/office/powerpoint/2010/main" val="1069501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en-GB" dirty="0" smtClean="0">
                <a:latin typeface="Arial Rounded MT Bold" panose="020F0704030504030204" pitchFamily="34" charset="0"/>
              </a:rPr>
              <a:t>Strengthening cohesion religious community</a:t>
            </a:r>
            <a:endParaRPr lang="en-GB" dirty="0">
              <a:latin typeface="Arial Rounded MT Bold" panose="020F0704030504030204" pitchFamily="34" charset="0"/>
            </a:endParaRPr>
          </a:p>
        </p:txBody>
      </p:sp>
      <p:sp>
        <p:nvSpPr>
          <p:cNvPr id="3" name="Content Placeholder 2"/>
          <p:cNvSpPr>
            <a:spLocks noGrp="1"/>
          </p:cNvSpPr>
          <p:nvPr>
            <p:ph idx="1"/>
          </p:nvPr>
        </p:nvSpPr>
        <p:spPr>
          <a:solidFill>
            <a:schemeClr val="accent5">
              <a:lumMod val="20000"/>
              <a:lumOff val="80000"/>
            </a:schemeClr>
          </a:solidFill>
        </p:spPr>
        <p:txBody>
          <a:bodyPr/>
          <a:lstStyle/>
          <a:p>
            <a:r>
              <a:rPr lang="en-GB" dirty="0" smtClean="0">
                <a:latin typeface="Arial Rounded MT Bold" panose="020F0704030504030204" pitchFamily="34" charset="0"/>
              </a:rPr>
              <a:t>A community might be strengthen by a religious experience. This might strengthen a community through </a:t>
            </a:r>
            <a:r>
              <a:rPr lang="en-GB" dirty="0" smtClean="0">
                <a:solidFill>
                  <a:srgbClr val="FF0000"/>
                </a:solidFill>
                <a:latin typeface="Arial Rounded MT Bold" panose="020F0704030504030204" pitchFamily="34" charset="0"/>
              </a:rPr>
              <a:t>collective worship</a:t>
            </a:r>
            <a:r>
              <a:rPr lang="en-GB" dirty="0" smtClean="0">
                <a:latin typeface="Arial Rounded MT Bold" panose="020F0704030504030204" pitchFamily="34" charset="0"/>
              </a:rPr>
              <a:t>, </a:t>
            </a:r>
            <a:r>
              <a:rPr lang="en-GB" dirty="0" smtClean="0">
                <a:solidFill>
                  <a:srgbClr val="00B050"/>
                </a:solidFill>
                <a:latin typeface="Arial Rounded MT Bold" panose="020F0704030504030204" pitchFamily="34" charset="0"/>
              </a:rPr>
              <a:t>create a sense of unity through fellowship</a:t>
            </a:r>
            <a:r>
              <a:rPr lang="en-GB" dirty="0" smtClean="0">
                <a:latin typeface="Arial Rounded MT Bold" panose="020F0704030504030204" pitchFamily="34" charset="0"/>
              </a:rPr>
              <a:t>, </a:t>
            </a:r>
            <a:r>
              <a:rPr lang="en-GB" dirty="0" smtClean="0">
                <a:solidFill>
                  <a:srgbClr val="0070C0"/>
                </a:solidFill>
                <a:latin typeface="Arial Rounded MT Bold" panose="020F0704030504030204" pitchFamily="34" charset="0"/>
              </a:rPr>
              <a:t>establish a sense of identity</a:t>
            </a:r>
            <a:r>
              <a:rPr lang="en-GB" dirty="0" smtClean="0">
                <a:latin typeface="Arial Rounded MT Bold" panose="020F0704030504030204" pitchFamily="34" charset="0"/>
              </a:rPr>
              <a:t>, </a:t>
            </a:r>
            <a:r>
              <a:rPr lang="en-GB" dirty="0" smtClean="0">
                <a:solidFill>
                  <a:srgbClr val="FFC000"/>
                </a:solidFill>
                <a:latin typeface="Arial Rounded MT Bold" panose="020F0704030504030204" pitchFamily="34" charset="0"/>
              </a:rPr>
              <a:t>highlight a common purpose through specific events (festivals, rites of passage)</a:t>
            </a:r>
            <a:r>
              <a:rPr lang="en-GB" dirty="0" smtClean="0">
                <a:latin typeface="Arial Rounded MT Bold" panose="020F0704030504030204" pitchFamily="34" charset="0"/>
              </a:rPr>
              <a:t>, </a:t>
            </a:r>
            <a:r>
              <a:rPr lang="en-GB" dirty="0" smtClean="0">
                <a:solidFill>
                  <a:srgbClr val="00B0F0"/>
                </a:solidFill>
                <a:latin typeface="Arial Rounded MT Bold" panose="020F0704030504030204" pitchFamily="34" charset="0"/>
              </a:rPr>
              <a:t>reaffirming faith (reading </a:t>
            </a:r>
            <a:r>
              <a:rPr lang="en-GB" dirty="0" smtClean="0">
                <a:solidFill>
                  <a:srgbClr val="00B0F0"/>
                </a:solidFill>
                <a:latin typeface="Arial Rounded MT Bold" panose="020F0704030504030204" pitchFamily="34" charset="0"/>
              </a:rPr>
              <a:t>texts </a:t>
            </a:r>
            <a:r>
              <a:rPr lang="en-GB" dirty="0" smtClean="0">
                <a:solidFill>
                  <a:srgbClr val="00B0F0"/>
                </a:solidFill>
                <a:latin typeface="Arial Rounded MT Bold" panose="020F0704030504030204" pitchFamily="34" charset="0"/>
              </a:rPr>
              <a:t>hymns), </a:t>
            </a:r>
            <a:r>
              <a:rPr lang="en-GB" dirty="0" smtClean="0">
                <a:solidFill>
                  <a:srgbClr val="C00000"/>
                </a:solidFill>
                <a:latin typeface="Arial Rounded MT Bold" panose="020F0704030504030204" pitchFamily="34" charset="0"/>
              </a:rPr>
              <a:t>expressing and sharing ones’ spirituality with others (testimonies, personal experiences) </a:t>
            </a:r>
            <a:endParaRPr lang="en-GB" dirty="0">
              <a:solidFill>
                <a:srgbClr val="C00000"/>
              </a:solidFill>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rot="560153">
            <a:off x="116751" y="5003224"/>
            <a:ext cx="2465542" cy="1640706"/>
          </a:xfrm>
          <a:prstGeom prst="rect">
            <a:avLst/>
          </a:prstGeom>
        </p:spPr>
      </p:pic>
      <p:pic>
        <p:nvPicPr>
          <p:cNvPr id="5" name="Picture 4"/>
          <p:cNvPicPr>
            <a:picLocks noChangeAspect="1"/>
          </p:cNvPicPr>
          <p:nvPr/>
        </p:nvPicPr>
        <p:blipFill>
          <a:blip r:embed="rId3"/>
          <a:stretch>
            <a:fillRect/>
          </a:stretch>
        </p:blipFill>
        <p:spPr>
          <a:xfrm>
            <a:off x="3172402" y="5175697"/>
            <a:ext cx="2762250" cy="1657350"/>
          </a:xfrm>
          <a:prstGeom prst="rect">
            <a:avLst/>
          </a:prstGeom>
        </p:spPr>
      </p:pic>
      <p:pic>
        <p:nvPicPr>
          <p:cNvPr id="6" name="Picture 5"/>
          <p:cNvPicPr>
            <a:picLocks noChangeAspect="1"/>
          </p:cNvPicPr>
          <p:nvPr/>
        </p:nvPicPr>
        <p:blipFill>
          <a:blip r:embed="rId4"/>
          <a:stretch>
            <a:fillRect/>
          </a:stretch>
        </p:blipFill>
        <p:spPr>
          <a:xfrm>
            <a:off x="6408010" y="5175697"/>
            <a:ext cx="2128838" cy="1644631"/>
          </a:xfrm>
          <a:prstGeom prst="rect">
            <a:avLst/>
          </a:prstGeom>
        </p:spPr>
      </p:pic>
      <p:pic>
        <p:nvPicPr>
          <p:cNvPr id="7" name="Picture 6"/>
          <p:cNvPicPr>
            <a:picLocks noChangeAspect="1"/>
          </p:cNvPicPr>
          <p:nvPr/>
        </p:nvPicPr>
        <p:blipFill>
          <a:blip r:embed="rId5"/>
          <a:stretch>
            <a:fillRect/>
          </a:stretch>
        </p:blipFill>
        <p:spPr>
          <a:xfrm rot="21015942">
            <a:off x="9010206" y="4814107"/>
            <a:ext cx="2619375" cy="1743075"/>
          </a:xfrm>
          <a:prstGeom prst="rect">
            <a:avLst/>
          </a:prstGeom>
        </p:spPr>
      </p:pic>
    </p:spTree>
    <p:extLst>
      <p:ext uri="{BB962C8B-B14F-4D97-AF65-F5344CB8AC3E}">
        <p14:creationId xmlns:p14="http://schemas.microsoft.com/office/powerpoint/2010/main" val="4026501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997</TotalTime>
  <Words>1710</Words>
  <Application>Microsoft Office PowerPoint</Application>
  <PresentationFormat>Widescreen</PresentationFormat>
  <Paragraphs>66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Rounded MT Bold</vt:lpstr>
      <vt:lpstr>Calibri</vt:lpstr>
      <vt:lpstr>Calibri Light</vt:lpstr>
      <vt:lpstr>Office Theme</vt:lpstr>
      <vt:lpstr>Theme 3: D </vt:lpstr>
      <vt:lpstr>According to Hardy (examine the extent and nature of religious experiences of people in Britain today)</vt:lpstr>
      <vt:lpstr>Religious Experience and Faith: ‘belief that’ statement </vt:lpstr>
      <vt:lpstr>Religious Experience and Faith: ‘belief in’ statement </vt:lpstr>
      <vt:lpstr>Religious Experience and Revelation </vt:lpstr>
      <vt:lpstr>Value for religious community -affirmation</vt:lpstr>
      <vt:lpstr>Value for religious community -affirmation</vt:lpstr>
      <vt:lpstr>Value for religious community –promotion of faith value system </vt:lpstr>
      <vt:lpstr>Strengthening cohesion religious community</vt:lpstr>
      <vt:lpstr>The value in celebrating a past religious experience </vt:lpstr>
      <vt:lpstr>Value for the individual; - faith restoring </vt:lpstr>
      <vt:lpstr>Value for the individual; - strengthening faith in face of opposition. </vt:lpstr>
      <vt:lpstr>Value for the individual; - renewal of commitment to religious ideas and doctrines. </vt:lpstr>
      <vt:lpstr>AO2 : The extent to which religious experiences impact upon religious beliefs and practice. </vt:lpstr>
      <vt:lpstr>AO2 : The extent to which religious experiences impact upon religious beliefs and practice. </vt:lpstr>
      <vt:lpstr>AO2 : Whether religious communities are entirely dependent on religious experiences </vt:lpstr>
      <vt:lpstr>AO2 : Whether religious communities are entirely dependent on religious experiences </vt:lpstr>
      <vt:lpstr>AO2 : Whether religious communities are entirely dependent on religious experiences </vt:lpstr>
    </vt:vector>
  </TitlesOfParts>
  <Company>Thomas Tallis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3: D </dc:title>
  <dc:creator>Rahima Choudhury</dc:creator>
  <cp:lastModifiedBy>Rahima Choudhury</cp:lastModifiedBy>
  <cp:revision>54</cp:revision>
  <dcterms:created xsi:type="dcterms:W3CDTF">2019-07-09T12:23:58Z</dcterms:created>
  <dcterms:modified xsi:type="dcterms:W3CDTF">2019-08-16T15:03:14Z</dcterms:modified>
</cp:coreProperties>
</file>