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3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9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2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9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84F2-FDF3-4EBB-B7A8-E4FEEDE9077C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2145-101B-467B-B373-5405503E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NIiMYn0j8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Theme 3: Religious Experience –E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latin typeface="Arial Rounded MT Bold" panose="020F0704030504030204" pitchFamily="34" charset="0"/>
              </a:rPr>
              <a:t>Different definitions of miracles 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6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488946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Personal Experience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88946"/>
            <a:ext cx="12192000" cy="53690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Miracles can generate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support/faith</a:t>
            </a:r>
            <a:r>
              <a:rPr lang="en-GB" sz="3200" dirty="0" smtClean="0">
                <a:latin typeface="Arial Rounded MT Bold" panose="020F0704030504030204" pitchFamily="34" charset="0"/>
              </a:rPr>
              <a:t> – Lourdes Shrine , there are unexplained scientific evidence that miracles have occurred. 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Personal reason that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God has answered their prayers</a:t>
            </a:r>
            <a:r>
              <a:rPr lang="en-GB" sz="3200" dirty="0" smtClean="0">
                <a:latin typeface="Arial Rounded MT Bold" panose="020F0704030504030204" pitchFamily="34" charset="0"/>
              </a:rPr>
              <a:t>. God is active in the world . 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656" y="3710763"/>
            <a:ext cx="2094343" cy="314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25" y="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0"/>
            <a:ext cx="12192002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AO2 The adequacy of different definition of miracles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1281058"/>
            <a:ext cx="4465675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Arial Rounded MT Bold" panose="020F0704030504030204" pitchFamily="34" charset="0"/>
              </a:rPr>
              <a:t>It is a Miracle 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009276"/>
            <a:ext cx="4827181" cy="48487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Holland</a:t>
            </a:r>
            <a:r>
              <a:rPr lang="en-GB" dirty="0" smtClean="0">
                <a:latin typeface="Arial Rounded MT Bold" panose="020F0704030504030204" pitchFamily="34" charset="0"/>
              </a:rPr>
              <a:t> , it was the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interpretation of the event</a:t>
            </a:r>
            <a:r>
              <a:rPr lang="en-GB" dirty="0" smtClean="0">
                <a:latin typeface="Arial Rounded MT Bold" panose="020F0704030504030204" pitchFamily="34" charset="0"/>
              </a:rPr>
              <a:t>, we can identify natural reasons why the event happened. 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Aquinas</a:t>
            </a:r>
            <a:r>
              <a:rPr lang="en-GB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–     linked with </a:t>
            </a:r>
          </a:p>
          <a:p>
            <a:pPr marL="0" indent="0"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a </a:t>
            </a: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divine cause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Swinburne</a:t>
            </a:r>
            <a:r>
              <a:rPr lang="en-GB" dirty="0" smtClean="0">
                <a:latin typeface="Arial Rounded MT Bold" panose="020F0704030504030204" pitchFamily="34" charset="0"/>
              </a:rPr>
              <a:t> purpose are </a:t>
            </a:r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 Rounded MT Bold" panose="020F0704030504030204" pitchFamily="34" charset="0"/>
              </a:rPr>
              <a:t>signs.</a:t>
            </a:r>
          </a:p>
          <a:p>
            <a:r>
              <a:rPr lang="en-GB" b="1" u="sng" dirty="0" err="1" smtClean="0">
                <a:latin typeface="Arial Rounded MT Bold" panose="020F0704030504030204" pitchFamily="34" charset="0"/>
              </a:rPr>
              <a:t>Purtill</a:t>
            </a:r>
            <a:r>
              <a:rPr lang="en-GB" dirty="0" smtClean="0">
                <a:latin typeface="Arial Rounded MT Bold" panose="020F0704030504030204" pitchFamily="34" charset="0"/>
              </a:rPr>
              <a:t> – Natural order is </a:t>
            </a:r>
            <a:r>
              <a:rPr lang="en-GB" u="sng" dirty="0" smtClean="0">
                <a:latin typeface="Arial Rounded MT Bold" panose="020F0704030504030204" pitchFamily="34" charset="0"/>
              </a:rPr>
              <a:t>temporary</a:t>
            </a:r>
            <a:r>
              <a:rPr lang="en-GB" dirty="0" smtClean="0">
                <a:latin typeface="Arial Rounded MT Bold" panose="020F0704030504030204" pitchFamily="34" charset="0"/>
              </a:rPr>
              <a:t>, caused by God with a purpose.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65674" y="1233211"/>
            <a:ext cx="7726326" cy="8239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Arial Rounded MT Bold" panose="020F0704030504030204" pitchFamily="34" charset="0"/>
              </a:rPr>
              <a:t>It is not a Miracle </a:t>
            </a:r>
            <a:endParaRPr lang="en-GB" sz="4400" dirty="0"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65674" y="2009276"/>
            <a:ext cx="7726326" cy="48487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Holland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, </a:t>
            </a:r>
            <a:r>
              <a:rPr lang="en-GB" dirty="0" smtClean="0">
                <a:latin typeface="Arial Rounded MT Bold" panose="020F0704030504030204" pitchFamily="34" charset="0"/>
              </a:rPr>
              <a:t>It appears to call any unexpected beneficial event a miracle without any reference to the supernatural, </a:t>
            </a:r>
            <a:r>
              <a:rPr lang="en-GB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It removes objectivity as it solely relies on the individual. 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Hume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– </a:t>
            </a:r>
            <a:r>
              <a:rPr lang="en-GB" dirty="0" smtClean="0">
                <a:latin typeface="Arial Rounded MT Bold" panose="020F0704030504030204" pitchFamily="34" charset="0"/>
              </a:rPr>
              <a:t>going against his own laws? Is it non repeatable?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Alistair McKinnon</a:t>
            </a:r>
            <a:r>
              <a:rPr lang="en-GB" dirty="0" smtClean="0">
                <a:latin typeface="Arial Rounded MT Bold" panose="020F0704030504030204" pitchFamily="34" charset="0"/>
              </a:rPr>
              <a:t>, natural law should be replaced the actual course of events – </a:t>
            </a:r>
            <a:r>
              <a:rPr lang="en-GB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Hume’s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definition is inadequate. If laws are unalterable then its logically impossible for them to happen. What is the purpose of </a:t>
            </a:r>
            <a:r>
              <a:rPr lang="en-GB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Hume’s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miracles?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A God that is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outside time is difficult to understand. </a:t>
            </a:r>
            <a:endParaRPr lang="en-GB" dirty="0" smtClean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44" y="2009276"/>
            <a:ext cx="844443" cy="64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060" t="9566" r="46692" b="18000"/>
          <a:stretch/>
        </p:blipFill>
        <p:spPr>
          <a:xfrm>
            <a:off x="11663917" y="1763465"/>
            <a:ext cx="528083" cy="1186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0249" t="14031" r="17376" b="26931"/>
          <a:stretch/>
        </p:blipFill>
        <p:spPr>
          <a:xfrm>
            <a:off x="11188579" y="5901070"/>
            <a:ext cx="950676" cy="808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56" y="5098706"/>
            <a:ext cx="432620" cy="381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784" r="4880" b="9126"/>
          <a:stretch/>
        </p:blipFill>
        <p:spPr>
          <a:xfrm>
            <a:off x="1793311" y="3783577"/>
            <a:ext cx="528334" cy="4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0"/>
            <a:ext cx="12192002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 Rounded MT Bold" panose="020F0704030504030204" pitchFamily="34" charset="0"/>
              </a:rPr>
              <a:t>AO2 How far different definitions of miracles can be considered as contradictory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1281058"/>
            <a:ext cx="6124352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 Rounded MT Bold" panose="020F0704030504030204" pitchFamily="34" charset="0"/>
              </a:rPr>
              <a:t>It is contradictory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009276"/>
            <a:ext cx="6124351" cy="48487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Hume</a:t>
            </a:r>
            <a:r>
              <a:rPr lang="en-GB" dirty="0" smtClean="0">
                <a:latin typeface="Arial Rounded MT Bold" panose="020F0704030504030204" pitchFamily="34" charset="0"/>
              </a:rPr>
              <a:t>/</a:t>
            </a:r>
            <a:r>
              <a:rPr lang="en-GB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Swinburne</a:t>
            </a:r>
            <a:r>
              <a:rPr lang="en-GB" dirty="0" smtClean="0">
                <a:latin typeface="Arial Rounded MT Bold" panose="020F0704030504030204" pitchFamily="34" charset="0"/>
              </a:rPr>
              <a:t> God breaks laws of nature whereas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Holland </a:t>
            </a:r>
            <a:r>
              <a:rPr lang="en-GB" dirty="0" smtClean="0">
                <a:latin typeface="Arial Rounded MT Bold" panose="020F0704030504030204" pitchFamily="34" charset="0"/>
              </a:rPr>
              <a:t>sees natural courses of </a:t>
            </a:r>
            <a:r>
              <a:rPr lang="en-GB" b="1" u="sng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coincidences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Contingency miracle </a:t>
            </a:r>
            <a:r>
              <a:rPr lang="en-GB" dirty="0" smtClean="0">
                <a:latin typeface="Arial Rounded MT Bold" panose="020F0704030504030204" pitchFamily="34" charset="0"/>
              </a:rPr>
              <a:t>is </a:t>
            </a:r>
            <a:r>
              <a:rPr lang="en-GB" u="sng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subjective</a:t>
            </a:r>
            <a:r>
              <a:rPr lang="en-GB" dirty="0" smtClean="0">
                <a:latin typeface="Arial Rounded MT Bold" panose="020F0704030504030204" pitchFamily="34" charset="0"/>
              </a:rPr>
              <a:t> but violation miracle     b   freaks laws of nature.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   Hume’s hard view is contrary   to violate the scientific laws, there can be unpredictability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Soft interpretation allows miracles to occur.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24352" y="1233211"/>
            <a:ext cx="6067648" cy="8239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 Rounded MT Bold" panose="020F0704030504030204" pitchFamily="34" charset="0"/>
              </a:rPr>
              <a:t>It is not contradictory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24352" y="2009276"/>
            <a:ext cx="6067647" cy="48487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Holland’s</a:t>
            </a:r>
            <a:r>
              <a:rPr lang="en-GB" dirty="0" smtClean="0">
                <a:latin typeface="Arial Rounded MT Bold" panose="020F0704030504030204" pitchFamily="34" charset="0"/>
              </a:rPr>
              <a:t> contingency miracles but a religious believer might describe as a miracle. </a:t>
            </a:r>
            <a:r>
              <a:rPr lang="en-GB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Giesler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sees it as a class two miracle, both types of 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miracles involve the divine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r>
              <a:rPr lang="en-GB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Aquinas</a:t>
            </a:r>
            <a:r>
              <a:rPr lang="en-GB" dirty="0" smtClean="0">
                <a:latin typeface="Arial Rounded MT Bold" panose="020F0704030504030204" pitchFamily="34" charset="0"/>
              </a:rPr>
              <a:t> a miracle is an event beyond natural power, it has divine cause- his three kinds of miracles makes this clear.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But those who reject </a:t>
            </a:r>
            <a:r>
              <a:rPr lang="en-GB" u="sng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supernatural law argue no law has broken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There is </a:t>
            </a:r>
            <a:r>
              <a:rPr lang="en-GB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no contradictions </a:t>
            </a:r>
            <a:r>
              <a:rPr lang="en-GB" dirty="0" smtClean="0">
                <a:latin typeface="Arial Rounded MT Bold" panose="020F0704030504030204" pitchFamily="34" charset="0"/>
              </a:rPr>
              <a:t>as they focus on different aspects.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111" y="5984358"/>
            <a:ext cx="655317" cy="655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6936"/>
            <a:ext cx="696036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76" y="2713813"/>
            <a:ext cx="1246456" cy="957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209" y="3834333"/>
            <a:ext cx="682685" cy="541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135" t="13829" r="13480" b="19099"/>
          <a:stretch/>
        </p:blipFill>
        <p:spPr>
          <a:xfrm>
            <a:off x="5624625" y="4876755"/>
            <a:ext cx="786807" cy="7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9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E: Different definitions of miracles – Has a miracle taken place? St Thomas Aquinas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325564"/>
            <a:ext cx="12176760" cy="55324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 Augustine: </a:t>
            </a:r>
            <a:r>
              <a:rPr lang="en-GB" dirty="0" smtClean="0">
                <a:latin typeface="Arial Rounded MT Bold" panose="020F0704030504030204" pitchFamily="34" charset="0"/>
              </a:rPr>
              <a:t>Miracles are not contrary to nature as they are placed by God.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St Thomas Aquinas: </a:t>
            </a:r>
            <a:r>
              <a:rPr lang="en-GB" i="1" dirty="0" smtClean="0">
                <a:latin typeface="Arial Rounded MT Bold" panose="020F0704030504030204" pitchFamily="34" charset="0"/>
              </a:rPr>
              <a:t>‘That which has a divine cause, not whose cause a human person fails to understand’</a:t>
            </a:r>
            <a:r>
              <a:rPr lang="en-GB" dirty="0" smtClean="0">
                <a:latin typeface="Arial Rounded MT Bold" panose="020F0704030504030204" pitchFamily="34" charset="0"/>
              </a:rPr>
              <a:t>. A miracle is an event beyond natural power, it has a divine cause and so not part of the natural order of things, There are three miracles: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Events in which God does something that </a:t>
            </a:r>
            <a:r>
              <a:rPr lang="en-GB" u="sng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nature can never do- Sun going back on its course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Events in which God does something that </a:t>
            </a:r>
            <a:r>
              <a:rPr lang="en-GB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nature can do but not in order</a:t>
            </a:r>
            <a:r>
              <a:rPr lang="en-GB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someone living after death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Events in which </a:t>
            </a:r>
            <a:r>
              <a:rPr lang="en-GB" u="sng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God does something that the working nature usually does</a:t>
            </a:r>
            <a:r>
              <a:rPr lang="en-GB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, but without the operation of the principles of nature – someone being instantly cured. </a:t>
            </a:r>
            <a:endParaRPr lang="en-GB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58" b="20847"/>
          <a:stretch/>
        </p:blipFill>
        <p:spPr>
          <a:xfrm>
            <a:off x="11164186" y="4846185"/>
            <a:ext cx="1083812" cy="69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91" y="5699051"/>
            <a:ext cx="1158407" cy="1158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" r="2110" b="6828"/>
          <a:stretch/>
        </p:blipFill>
        <p:spPr>
          <a:xfrm>
            <a:off x="11578856" y="2968034"/>
            <a:ext cx="613144" cy="6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David Hume 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825624"/>
            <a:ext cx="11013558" cy="476656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Hume’s</a:t>
            </a:r>
            <a:r>
              <a:rPr lang="en-GB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book </a:t>
            </a:r>
            <a:r>
              <a:rPr lang="en-GB" sz="36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Enquiry Concerning Human Understanding </a:t>
            </a:r>
            <a:r>
              <a:rPr lang="en-GB" sz="3600" dirty="0" smtClean="0">
                <a:latin typeface="Arial Rounded MT Bold" panose="020F0704030504030204" pitchFamily="34" charset="0"/>
              </a:rPr>
              <a:t>, miracle is a violation of natural law. For </a:t>
            </a:r>
            <a:r>
              <a:rPr lang="en-GB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Hume</a:t>
            </a:r>
            <a:r>
              <a:rPr lang="en-GB" sz="3600" dirty="0" smtClean="0">
                <a:latin typeface="Arial Rounded MT Bold" panose="020F0704030504030204" pitchFamily="34" charset="0"/>
              </a:rPr>
              <a:t> a miracle </a:t>
            </a:r>
            <a:r>
              <a:rPr lang="en-GB" sz="3600" dirty="0">
                <a:latin typeface="Arial Rounded MT Bold" panose="020F0704030504030204" pitchFamily="34" charset="0"/>
              </a:rPr>
              <a:t>n</a:t>
            </a:r>
            <a:r>
              <a:rPr lang="en-GB" sz="3600" dirty="0" smtClean="0">
                <a:latin typeface="Arial Rounded MT Bold" panose="020F0704030504030204" pitchFamily="34" charset="0"/>
              </a:rPr>
              <a:t>ot only had to be an event that </a:t>
            </a:r>
            <a:r>
              <a:rPr lang="en-GB" sz="3600" u="sng" dirty="0" smtClean="0">
                <a:latin typeface="Arial Rounded MT Bold" panose="020F0704030504030204" pitchFamily="34" charset="0"/>
              </a:rPr>
              <a:t>broke the laws of nature but also had to express divine cause</a:t>
            </a:r>
            <a:r>
              <a:rPr lang="en-GB" sz="3600" dirty="0" smtClean="0">
                <a:latin typeface="Arial Rounded MT Bold" panose="020F0704030504030204" pitchFamily="34" charset="0"/>
              </a:rPr>
              <a:t>. For example the raising of the dead is a break with nature and demands intervention by God. 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96358" cy="169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40" t="20092" r="6295" b="11589"/>
          <a:stretch/>
        </p:blipFill>
        <p:spPr>
          <a:xfrm>
            <a:off x="5401339" y="4895783"/>
            <a:ext cx="1892595" cy="14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2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David Hume </a:t>
            </a:r>
            <a:r>
              <a:rPr lang="en-GB" dirty="0" smtClean="0">
                <a:latin typeface="Arial Rounded MT Bold" panose="020F0704030504030204" pitchFamily="34" charset="0"/>
              </a:rPr>
              <a:t>– The Laws of Nature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 b="1" dirty="0" smtClean="0">
                <a:latin typeface="Arial Rounded MT Bold" panose="020F0704030504030204" pitchFamily="34" charset="0"/>
              </a:rPr>
              <a:t>Hard interpretation </a:t>
            </a:r>
            <a:r>
              <a:rPr lang="en-GB" sz="3600" dirty="0" smtClean="0">
                <a:latin typeface="Arial Rounded MT Bold" panose="020F0704030504030204" pitchFamily="34" charset="0"/>
              </a:rPr>
              <a:t>– Laws nature are unalterably uniform. If miracles are a violation of what cannot be altered then miracles are impossible. 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b="1" dirty="0" smtClean="0">
                <a:latin typeface="Arial Rounded MT Bold" panose="020F0704030504030204" pitchFamily="34" charset="0"/>
              </a:rPr>
              <a:t>Soft view: </a:t>
            </a:r>
            <a:r>
              <a:rPr lang="en-GB" sz="3600" dirty="0" smtClean="0">
                <a:latin typeface="Arial Rounded MT Bold" panose="020F0704030504030204" pitchFamily="34" charset="0"/>
              </a:rPr>
              <a:t>Natural laws are not fixed, can have exceptions. They are altered natural events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018" y="1825625"/>
            <a:ext cx="1862807" cy="162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531" y="4306186"/>
            <a:ext cx="1569779" cy="1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365125"/>
            <a:ext cx="1184656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rial Rounded MT Bold" panose="020F0704030504030204" pitchFamily="34" charset="0"/>
              </a:rPr>
              <a:t>R.F. Holland </a:t>
            </a:r>
            <a:endParaRPr lang="en-GB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825624"/>
            <a:ext cx="11846560" cy="49104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 miracle need neither involve a breaking of the laws of nature, nor intervention by God. A miracle can only be spoken about against a religious background where the miracle is taken as a sign. This is </a:t>
            </a:r>
            <a:r>
              <a:rPr lang="en-GB" sz="3200" i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‘a remarkable and beneficial coincidence that is interpreted in a religious way’</a:t>
            </a:r>
            <a:r>
              <a:rPr lang="en-GB" dirty="0" smtClean="0">
                <a:latin typeface="Arial Rounded MT Bold" panose="020F0704030504030204" pitchFamily="34" charset="0"/>
              </a:rPr>
              <a:t> = </a:t>
            </a:r>
            <a:r>
              <a:rPr lang="en-GB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Contingency miracle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</a:p>
          <a:p>
            <a:r>
              <a:rPr lang="en-GB" dirty="0" smtClean="0">
                <a:latin typeface="Arial Rounded MT Bold" panose="020F0704030504030204" pitchFamily="34" charset="0"/>
                <a:hlinkClick r:id="rId2"/>
              </a:rPr>
              <a:t>Watch Child caught on Rail Tracks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The mother/ Non –religious person is seen as a miracle or very lucky; it is not about a real action undertaken by a supernatural being , its an interpretation of an ordinary event that makes it a miracle. Only if a person interprets the event as a miracle can the event be called a miracle.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-2222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719"/>
            <a:ext cx="11353800" cy="1726407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Richard Swinburne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9744075" cy="51673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Swinburne endorses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Hume’s</a:t>
            </a:r>
            <a:r>
              <a:rPr lang="en-GB" sz="3200" dirty="0" smtClean="0">
                <a:latin typeface="Arial Rounded MT Bold" panose="020F0704030504030204" pitchFamily="34" charset="0"/>
              </a:rPr>
              <a:t> definition and accepts the miracle is an objective event in which God intervenes but he makes two significant additions: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‘occurrence of a </a:t>
            </a:r>
            <a:r>
              <a:rPr lang="en-GB" sz="3200" b="1" u="sng" dirty="0" smtClean="0">
                <a:latin typeface="Arial Rounded MT Bold" panose="020F0704030504030204" pitchFamily="34" charset="0"/>
              </a:rPr>
              <a:t>non repeatable </a:t>
            </a:r>
            <a:r>
              <a:rPr lang="en-GB" sz="3200" dirty="0" smtClean="0">
                <a:latin typeface="Arial Rounded MT Bold" panose="020F0704030504030204" pitchFamily="34" charset="0"/>
              </a:rPr>
              <a:t>law of nature’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To be a miracle </a:t>
            </a:r>
            <a:r>
              <a:rPr lang="en-GB" sz="3200" b="1" u="sng" dirty="0" smtClean="0">
                <a:latin typeface="Arial Rounded MT Bold" panose="020F0704030504030204" pitchFamily="34" charset="0"/>
              </a:rPr>
              <a:t>holds religious significance</a:t>
            </a:r>
            <a:r>
              <a:rPr lang="en-GB" sz="3200" dirty="0" smtClean="0">
                <a:latin typeface="Arial Rounded MT Bold" panose="020F0704030504030204" pitchFamily="34" charset="0"/>
              </a:rPr>
              <a:t>, a divine purpose of the world. John’s Gospel refers to Jesus miracles which always seem to point to something beyond the event. 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898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4310063"/>
            <a:ext cx="244792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075" y="2131219"/>
            <a:ext cx="2447925" cy="2143125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0138698" y="2610625"/>
            <a:ext cx="1658679" cy="139286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6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4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Considerations of why religious believers accept that miracles occur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3200" dirty="0" smtClean="0">
                <a:latin typeface="Arial Rounded MT Bold" panose="020F0704030504030204" pitchFamily="34" charset="0"/>
              </a:rPr>
              <a:t>If there is strong historical evidence that a miracle has occurred, there is a </a:t>
            </a:r>
            <a:r>
              <a:rPr lang="en-GB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suitable motive for God acting this way</a:t>
            </a:r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. </a:t>
            </a:r>
            <a:r>
              <a:rPr lang="en-GB" sz="3200" dirty="0" smtClean="0">
                <a:latin typeface="Arial Rounded MT Bold" panose="020F0704030504030204" pitchFamily="34" charset="0"/>
              </a:rPr>
              <a:t>Swinburne argues that there is a probability that </a:t>
            </a:r>
            <a:r>
              <a:rPr lang="en-GB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God produces revelation</a:t>
            </a:r>
            <a:r>
              <a:rPr lang="en-GB" sz="3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God is loving </a:t>
            </a:r>
            <a:r>
              <a:rPr lang="en-GB" sz="3200" dirty="0" smtClean="0">
                <a:latin typeface="Arial Rounded MT Bold" panose="020F0704030504030204" pitchFamily="34" charset="0"/>
              </a:rPr>
              <a:t>is why he intervenes through miracles. </a:t>
            </a:r>
          </a:p>
          <a:p>
            <a:r>
              <a:rPr lang="en-GB" sz="3200" dirty="0" smtClean="0">
                <a:latin typeface="Arial Rounded MT Bold" panose="020F0704030504030204" pitchFamily="34" charset="0"/>
              </a:rPr>
              <a:t>Miracles are an answer to</a:t>
            </a:r>
            <a:r>
              <a:rPr lang="en-GB" sz="3200" b="1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prayer</a:t>
            </a:r>
            <a:r>
              <a:rPr lang="en-GB" sz="3200" dirty="0" smtClean="0">
                <a:latin typeface="Arial Rounded MT Bold" panose="020F0704030504030204" pitchFamily="34" charset="0"/>
              </a:rPr>
              <a:t>.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4276945"/>
            <a:ext cx="4096384" cy="229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318" t="13622"/>
          <a:stretch/>
        </p:blipFill>
        <p:spPr>
          <a:xfrm>
            <a:off x="478465" y="5114260"/>
            <a:ext cx="1676843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059"/>
            <a:ext cx="12192000" cy="2190306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Evidence from Sacred writings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Sacred writing vindicates claims of miracles : Moses, Jesus and Apostles. </a:t>
            </a:r>
            <a:r>
              <a:rPr lang="en-GB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Carl Becker </a:t>
            </a:r>
            <a:r>
              <a:rPr lang="en-GB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 Rounded MT Bold" panose="020F0704030504030204" pitchFamily="34" charset="0"/>
              </a:rPr>
              <a:t>miracles cannot be historical as they claim the supernatural</a:t>
            </a:r>
            <a:r>
              <a:rPr lang="en-GB" dirty="0" smtClean="0">
                <a:latin typeface="Arial Rounded MT Bold" panose="020F0704030504030204" pitchFamily="34" charset="0"/>
              </a:rPr>
              <a:t>. However the crucifixion did take place but there is no evidence of the resurrection – the supernatural. For Religious believers , the agent is God.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But </a:t>
            </a:r>
            <a:r>
              <a:rPr lang="en-GB" sz="3200" b="1" dirty="0" smtClean="0">
                <a:latin typeface="Arial Rounded MT Bold" panose="020F0704030504030204" pitchFamily="34" charset="0"/>
              </a:rPr>
              <a:t>Buddhism rejects the sign of God </a:t>
            </a:r>
            <a:r>
              <a:rPr lang="en-GB" dirty="0" smtClean="0">
                <a:latin typeface="Arial Rounded MT Bold" panose="020F0704030504030204" pitchFamily="34" charset="0"/>
              </a:rPr>
              <a:t>but there are mystical practices and is associated with the miraculous.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In </a:t>
            </a:r>
            <a:r>
              <a:rPr lang="en-GB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Islam Mohammed </a:t>
            </a:r>
            <a:r>
              <a:rPr lang="en-GB" dirty="0" smtClean="0">
                <a:latin typeface="Arial Rounded MT Bold" panose="020F0704030504030204" pitchFamily="34" charset="0"/>
              </a:rPr>
              <a:t>refused to do wondrous signs to strengthen his authority, </a:t>
            </a:r>
            <a:r>
              <a:rPr lang="en-GB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miracles are not for worldly approval so believers have their faith reaffirmed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410" y="173905"/>
            <a:ext cx="2819590" cy="1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Affirmation of faith traditions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If </a:t>
            </a:r>
            <a:r>
              <a:rPr lang="en-GB" sz="36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God had an interest communicating with people</a:t>
            </a:r>
            <a:r>
              <a:rPr lang="en-GB" sz="3600" dirty="0" smtClean="0">
                <a:latin typeface="Arial Rounded MT Bold" panose="020F0704030504030204" pitchFamily="34" charset="0"/>
              </a:rPr>
              <a:t> and if 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God desired that they be able to recognise some message as being from him</a:t>
            </a:r>
            <a:r>
              <a:rPr lang="en-GB" sz="3600" dirty="0" smtClean="0">
                <a:latin typeface="Arial Rounded MT Bold" panose="020F0704030504030204" pitchFamily="34" charset="0"/>
              </a:rPr>
              <a:t>. The </a:t>
            </a:r>
            <a:r>
              <a:rPr lang="en-GB" sz="3600" b="1" dirty="0" smtClean="0">
                <a:latin typeface="Arial Rounded MT Bold" panose="020F0704030504030204" pitchFamily="34" charset="0"/>
              </a:rPr>
              <a:t>resurrection of Jesus confirms Jesus is the Son of God and Christianity is the one true revelation</a:t>
            </a:r>
            <a:r>
              <a:rPr lang="en-GB" sz="3600" dirty="0" smtClean="0">
                <a:latin typeface="Arial Rounded MT Bold" panose="020F0704030504030204" pitchFamily="34" charset="0"/>
              </a:rPr>
              <a:t>. 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675" y="151606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70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1012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Theme 3: Religious Experience –E </vt:lpstr>
      <vt:lpstr>E: Different definitions of miracles – Has a miracle taken place? St Thomas Aquinas </vt:lpstr>
      <vt:lpstr>David Hume </vt:lpstr>
      <vt:lpstr>David Hume – The Laws of Nature </vt:lpstr>
      <vt:lpstr>R.F. Holland </vt:lpstr>
      <vt:lpstr>Richard Swinburne</vt:lpstr>
      <vt:lpstr>Considerations of why religious believers accept that miracles occur</vt:lpstr>
      <vt:lpstr>Evidence from Sacred writings </vt:lpstr>
      <vt:lpstr>Affirmation of faith traditions </vt:lpstr>
      <vt:lpstr>Personal Experience </vt:lpstr>
      <vt:lpstr>AO2 The adequacy of different definition of miracles </vt:lpstr>
      <vt:lpstr>AO2 How far different definitions of miracles can be considered as contradictory</vt:lpstr>
    </vt:vector>
  </TitlesOfParts>
  <Company>Thomas Tallis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3: Religious Experience –E</dc:title>
  <dc:creator>Rahima Choudhury</dc:creator>
  <cp:lastModifiedBy>Rahima Choudhury</cp:lastModifiedBy>
  <cp:revision>31</cp:revision>
  <dcterms:created xsi:type="dcterms:W3CDTF">2019-08-16T15:12:33Z</dcterms:created>
  <dcterms:modified xsi:type="dcterms:W3CDTF">2019-08-20T11:53:56Z</dcterms:modified>
</cp:coreProperties>
</file>