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6" r:id="rId3"/>
    <p:sldId id="267" r:id="rId4"/>
    <p:sldId id="268" r:id="rId5"/>
    <p:sldId id="269" r:id="rId6"/>
    <p:sldId id="270" r:id="rId7"/>
    <p:sldId id="271" r:id="rId8"/>
    <p:sldId id="272" r:id="rId9"/>
    <p:sldId id="273" r:id="rId10"/>
    <p:sldId id="274" r:id="rId11"/>
    <p:sldId id="257" r:id="rId12"/>
    <p:sldId id="258" r:id="rId13"/>
    <p:sldId id="259" r:id="rId14"/>
    <p:sldId id="260" r:id="rId15"/>
    <p:sldId id="261" r:id="rId16"/>
    <p:sldId id="262" r:id="rId17"/>
    <p:sldId id="263" r:id="rId18"/>
    <p:sldId id="26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23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B9D610E-D851-43E6-A923-8B4DD8A3146A}" type="datetimeFigureOut">
              <a:rPr lang="en-GB" smtClean="0"/>
              <a:t>06/11/2018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C191FA-9FA7-49FF-8C76-76657C22C188}" type="slidenum">
              <a:rPr lang="en-GB" smtClean="0"/>
              <a:t>‹#›</a:t>
            </a:fld>
            <a:endParaRPr lang="en-GB"/>
          </a:p>
        </p:txBody>
      </p:sp>
    </p:spTree>
    <p:extLst>
      <p:ext uri="{BB962C8B-B14F-4D97-AF65-F5344CB8AC3E}">
        <p14:creationId xmlns:p14="http://schemas.microsoft.com/office/powerpoint/2010/main" val="1835759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B9D610E-D851-43E6-A923-8B4DD8A3146A}" type="datetimeFigureOut">
              <a:rPr lang="en-GB" smtClean="0"/>
              <a:t>06/11/2018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C191FA-9FA7-49FF-8C76-76657C22C188}" type="slidenum">
              <a:rPr lang="en-GB" smtClean="0"/>
              <a:t>‹#›</a:t>
            </a:fld>
            <a:endParaRPr lang="en-GB"/>
          </a:p>
        </p:txBody>
      </p:sp>
    </p:spTree>
    <p:extLst>
      <p:ext uri="{BB962C8B-B14F-4D97-AF65-F5344CB8AC3E}">
        <p14:creationId xmlns:p14="http://schemas.microsoft.com/office/powerpoint/2010/main" val="3871854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B9D610E-D851-43E6-A923-8B4DD8A3146A}" type="datetimeFigureOut">
              <a:rPr lang="en-GB" smtClean="0"/>
              <a:t>06/11/2018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C191FA-9FA7-49FF-8C76-76657C22C188}" type="slidenum">
              <a:rPr lang="en-GB" smtClean="0"/>
              <a:t>‹#›</a:t>
            </a:fld>
            <a:endParaRPr lang="en-GB"/>
          </a:p>
        </p:txBody>
      </p:sp>
    </p:spTree>
    <p:extLst>
      <p:ext uri="{BB962C8B-B14F-4D97-AF65-F5344CB8AC3E}">
        <p14:creationId xmlns:p14="http://schemas.microsoft.com/office/powerpoint/2010/main" val="3369795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B9D610E-D851-43E6-A923-8B4DD8A3146A}" type="datetimeFigureOut">
              <a:rPr lang="en-GB" smtClean="0"/>
              <a:t>06/11/2018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C191FA-9FA7-49FF-8C76-76657C22C188}" type="slidenum">
              <a:rPr lang="en-GB" smtClean="0"/>
              <a:t>‹#›</a:t>
            </a:fld>
            <a:endParaRPr lang="en-GB"/>
          </a:p>
        </p:txBody>
      </p:sp>
    </p:spTree>
    <p:extLst>
      <p:ext uri="{BB962C8B-B14F-4D97-AF65-F5344CB8AC3E}">
        <p14:creationId xmlns:p14="http://schemas.microsoft.com/office/powerpoint/2010/main" val="1604805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9D610E-D851-43E6-A923-8B4DD8A3146A}" type="datetimeFigureOut">
              <a:rPr lang="en-GB" smtClean="0"/>
              <a:t>06/11/2018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C191FA-9FA7-49FF-8C76-76657C22C188}" type="slidenum">
              <a:rPr lang="en-GB" smtClean="0"/>
              <a:t>‹#›</a:t>
            </a:fld>
            <a:endParaRPr lang="en-GB"/>
          </a:p>
        </p:txBody>
      </p:sp>
    </p:spTree>
    <p:extLst>
      <p:ext uri="{BB962C8B-B14F-4D97-AF65-F5344CB8AC3E}">
        <p14:creationId xmlns:p14="http://schemas.microsoft.com/office/powerpoint/2010/main" val="60485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B9D610E-D851-43E6-A923-8B4DD8A3146A}" type="datetimeFigureOut">
              <a:rPr lang="en-GB" smtClean="0"/>
              <a:t>06/11/2018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C191FA-9FA7-49FF-8C76-76657C22C188}" type="slidenum">
              <a:rPr lang="en-GB" smtClean="0"/>
              <a:t>‹#›</a:t>
            </a:fld>
            <a:endParaRPr lang="en-GB"/>
          </a:p>
        </p:txBody>
      </p:sp>
    </p:spTree>
    <p:extLst>
      <p:ext uri="{BB962C8B-B14F-4D97-AF65-F5344CB8AC3E}">
        <p14:creationId xmlns:p14="http://schemas.microsoft.com/office/powerpoint/2010/main" val="2996900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B9D610E-D851-43E6-A923-8B4DD8A3146A}" type="datetimeFigureOut">
              <a:rPr lang="en-GB" smtClean="0"/>
              <a:t>06/11/2018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3C191FA-9FA7-49FF-8C76-76657C22C188}" type="slidenum">
              <a:rPr lang="en-GB" smtClean="0"/>
              <a:t>‹#›</a:t>
            </a:fld>
            <a:endParaRPr lang="en-GB"/>
          </a:p>
        </p:txBody>
      </p:sp>
    </p:spTree>
    <p:extLst>
      <p:ext uri="{BB962C8B-B14F-4D97-AF65-F5344CB8AC3E}">
        <p14:creationId xmlns:p14="http://schemas.microsoft.com/office/powerpoint/2010/main" val="2922441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B9D610E-D851-43E6-A923-8B4DD8A3146A}" type="datetimeFigureOut">
              <a:rPr lang="en-GB" smtClean="0"/>
              <a:t>06/11/2018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3C191FA-9FA7-49FF-8C76-76657C22C188}" type="slidenum">
              <a:rPr lang="en-GB" smtClean="0"/>
              <a:t>‹#›</a:t>
            </a:fld>
            <a:endParaRPr lang="en-GB"/>
          </a:p>
        </p:txBody>
      </p:sp>
    </p:spTree>
    <p:extLst>
      <p:ext uri="{BB962C8B-B14F-4D97-AF65-F5344CB8AC3E}">
        <p14:creationId xmlns:p14="http://schemas.microsoft.com/office/powerpoint/2010/main" val="744224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D610E-D851-43E6-A923-8B4DD8A3146A}" type="datetimeFigureOut">
              <a:rPr lang="en-GB" smtClean="0"/>
              <a:t>06/11/2018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3C191FA-9FA7-49FF-8C76-76657C22C188}" type="slidenum">
              <a:rPr lang="en-GB" smtClean="0"/>
              <a:t>‹#›</a:t>
            </a:fld>
            <a:endParaRPr lang="en-GB"/>
          </a:p>
        </p:txBody>
      </p:sp>
    </p:spTree>
    <p:extLst>
      <p:ext uri="{BB962C8B-B14F-4D97-AF65-F5344CB8AC3E}">
        <p14:creationId xmlns:p14="http://schemas.microsoft.com/office/powerpoint/2010/main" val="4175258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9D610E-D851-43E6-A923-8B4DD8A3146A}" type="datetimeFigureOut">
              <a:rPr lang="en-GB" smtClean="0"/>
              <a:t>06/11/2018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C191FA-9FA7-49FF-8C76-76657C22C188}" type="slidenum">
              <a:rPr lang="en-GB" smtClean="0"/>
              <a:t>‹#›</a:t>
            </a:fld>
            <a:endParaRPr lang="en-GB"/>
          </a:p>
        </p:txBody>
      </p:sp>
    </p:spTree>
    <p:extLst>
      <p:ext uri="{BB962C8B-B14F-4D97-AF65-F5344CB8AC3E}">
        <p14:creationId xmlns:p14="http://schemas.microsoft.com/office/powerpoint/2010/main" val="793127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9D610E-D851-43E6-A923-8B4DD8A3146A}" type="datetimeFigureOut">
              <a:rPr lang="en-GB" smtClean="0"/>
              <a:t>06/11/2018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C191FA-9FA7-49FF-8C76-76657C22C188}" type="slidenum">
              <a:rPr lang="en-GB" smtClean="0"/>
              <a:t>‹#›</a:t>
            </a:fld>
            <a:endParaRPr lang="en-GB"/>
          </a:p>
        </p:txBody>
      </p:sp>
    </p:spTree>
    <p:extLst>
      <p:ext uri="{BB962C8B-B14F-4D97-AF65-F5344CB8AC3E}">
        <p14:creationId xmlns:p14="http://schemas.microsoft.com/office/powerpoint/2010/main" val="3626437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9D610E-D851-43E6-A923-8B4DD8A3146A}" type="datetimeFigureOut">
              <a:rPr lang="en-GB" smtClean="0"/>
              <a:t>06/11/2018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C191FA-9FA7-49FF-8C76-76657C22C188}" type="slidenum">
              <a:rPr lang="en-GB" smtClean="0"/>
              <a:t>‹#›</a:t>
            </a:fld>
            <a:endParaRPr lang="en-GB"/>
          </a:p>
        </p:txBody>
      </p:sp>
    </p:spTree>
    <p:extLst>
      <p:ext uri="{BB962C8B-B14F-4D97-AF65-F5344CB8AC3E}">
        <p14:creationId xmlns:p14="http://schemas.microsoft.com/office/powerpoint/2010/main" val="43829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aG2HGCeIs_U" TargetMode="External"/><Relationship Id="rId2" Type="http://schemas.openxmlformats.org/officeDocument/2006/relationships/hyperlink" Target="https://www.youtube.com/watch?v=jNPSHydODoI" TargetMode="Externa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hyperlink" Target="https://www.youtube.com/watch?v=7wB-jMT3hc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26128" y="112619"/>
            <a:ext cx="8260672" cy="739151"/>
          </a:xfrm>
          <a:solidFill>
            <a:srgbClr val="FFC000"/>
          </a:solidFill>
        </p:spPr>
        <p:txBody>
          <a:bodyPr>
            <a:normAutofit/>
          </a:bodyPr>
          <a:lstStyle/>
          <a:p>
            <a:r>
              <a:rPr lang="en-US" sz="3200" b="1" dirty="0">
                <a:latin typeface="Arial Rounded MT Bold" panose="020F0704030504030204" pitchFamily="34" charset="0"/>
              </a:rPr>
              <a:t>Emotivism</a:t>
            </a:r>
          </a:p>
        </p:txBody>
      </p:sp>
      <p:sp>
        <p:nvSpPr>
          <p:cNvPr id="4" name="Content Placeholder 2"/>
          <p:cNvSpPr txBox="1">
            <a:spLocks/>
          </p:cNvSpPr>
          <p:nvPr/>
        </p:nvSpPr>
        <p:spPr>
          <a:xfrm>
            <a:off x="280005" y="964505"/>
            <a:ext cx="8564977" cy="4334006"/>
          </a:xfrm>
          <a:prstGeom prst="rect">
            <a:avLst/>
          </a:prstGeom>
          <a:solidFill>
            <a:srgbClr val="FFFF00"/>
          </a:solidFill>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r>
              <a:rPr lang="en-GB" sz="2000" dirty="0">
                <a:latin typeface="Arial Rounded MT Bold" panose="020F0704030504030204" pitchFamily="34" charset="0"/>
              </a:rPr>
              <a:t>Intuitionists </a:t>
            </a:r>
            <a:r>
              <a:rPr lang="en-GB" sz="2000" b="1" dirty="0">
                <a:latin typeface="Arial Rounded MT Bold" panose="020F0704030504030204" pitchFamily="34" charset="0"/>
              </a:rPr>
              <a:t>reject the naturalist claim </a:t>
            </a:r>
            <a:r>
              <a:rPr lang="en-GB" sz="2000" dirty="0">
                <a:latin typeface="Arial Rounded MT Bold" panose="020F0704030504030204" pitchFamily="34" charset="0"/>
              </a:rPr>
              <a:t>that moral knowledge is absolute and can be seen in the </a:t>
            </a:r>
            <a:r>
              <a:rPr lang="en-GB" sz="2000" u="sng" dirty="0">
                <a:latin typeface="Arial Rounded MT Bold" panose="020F0704030504030204" pitchFamily="34" charset="0"/>
              </a:rPr>
              <a:t>facts of the world through our senses. </a:t>
            </a:r>
          </a:p>
          <a:p>
            <a:r>
              <a:rPr lang="en-GB" sz="2000" dirty="0">
                <a:latin typeface="Arial Rounded MT Bold" panose="020F0704030504030204" pitchFamily="34" charset="0"/>
              </a:rPr>
              <a:t>Some would also disagree with intuitionists as well and argue that morality is no kind of fact at all: it’s all relative. </a:t>
            </a:r>
          </a:p>
          <a:p>
            <a:r>
              <a:rPr lang="en-GB" sz="2000" dirty="0">
                <a:latin typeface="Arial Rounded MT Bold" panose="020F0704030504030204" pitchFamily="34" charset="0"/>
              </a:rPr>
              <a:t>The Vienna Circle in the 1920s</a:t>
            </a:r>
          </a:p>
          <a:p>
            <a:pPr lvl="1"/>
            <a:r>
              <a:rPr lang="en-GB" sz="1800" dirty="0">
                <a:latin typeface="Arial Rounded MT Bold" panose="020F0704030504030204" pitchFamily="34" charset="0"/>
              </a:rPr>
              <a:t>accepted Hume’s idea that you cannot go from “is” to “ought’: from fact to moral. </a:t>
            </a:r>
          </a:p>
          <a:p>
            <a:pPr lvl="1"/>
            <a:r>
              <a:rPr lang="en-GB" sz="1800" dirty="0">
                <a:latin typeface="Arial Rounded MT Bold" panose="020F0704030504030204" pitchFamily="34" charset="0"/>
              </a:rPr>
              <a:t>accepted his claim that morality was sentiment and nothing more. </a:t>
            </a:r>
          </a:p>
          <a:p>
            <a:r>
              <a:rPr lang="en-GB" sz="2000" dirty="0">
                <a:latin typeface="Arial Rounded MT Bold" panose="020F0704030504030204" pitchFamily="34" charset="0"/>
              </a:rPr>
              <a:t>Intuitionists believe that </a:t>
            </a:r>
            <a:r>
              <a:rPr lang="en-GB" sz="2000" u="sng" dirty="0">
                <a:latin typeface="Arial Rounded MT Bold" panose="020F0704030504030204" pitchFamily="34" charset="0"/>
              </a:rPr>
              <a:t>morality can be identified</a:t>
            </a:r>
            <a:r>
              <a:rPr lang="en-GB" sz="2000" dirty="0">
                <a:latin typeface="Arial Rounded MT Bold" panose="020F0704030504030204" pitchFamily="34" charset="0"/>
              </a:rPr>
              <a:t>, even if not </a:t>
            </a:r>
            <a:r>
              <a:rPr lang="en-GB" sz="2000" b="1" dirty="0">
                <a:latin typeface="Arial Rounded MT Bold" panose="020F0704030504030204" pitchFamily="34" charset="0"/>
              </a:rPr>
              <a:t>through verifiable science</a:t>
            </a:r>
            <a:r>
              <a:rPr lang="en-GB" sz="2000" dirty="0">
                <a:latin typeface="Arial Rounded MT Bold" panose="020F0704030504030204" pitchFamily="34" charset="0"/>
              </a:rPr>
              <a:t>, while </a:t>
            </a:r>
            <a:r>
              <a:rPr lang="en-GB" sz="2000" b="1" dirty="0">
                <a:latin typeface="Arial Rounded MT Bold" panose="020F0704030504030204" pitchFamily="34" charset="0"/>
              </a:rPr>
              <a:t>emotivism rejects the existence of things that cannot be proved by verifiable science</a:t>
            </a:r>
            <a:r>
              <a:rPr lang="en-GB" sz="2000" dirty="0">
                <a:latin typeface="Arial Rounded MT Bold" panose="020F0704030504030204" pitchFamily="34" charset="0"/>
              </a:rPr>
              <a:t>. </a:t>
            </a:r>
          </a:p>
          <a:p>
            <a:r>
              <a:rPr lang="en-GB" sz="2000" dirty="0">
                <a:latin typeface="Arial Rounded MT Bold" panose="020F0704030504030204" pitchFamily="34" charset="0"/>
              </a:rPr>
              <a:t>Therefore </a:t>
            </a:r>
            <a:r>
              <a:rPr lang="en-GB" sz="2000" u="sng" dirty="0">
                <a:latin typeface="Arial Rounded MT Bold" panose="020F0704030504030204" pitchFamily="34" charset="0"/>
              </a:rPr>
              <a:t>they are relativists</a:t>
            </a:r>
            <a:r>
              <a:rPr lang="en-GB" sz="2000" dirty="0">
                <a:latin typeface="Arial Rounded MT Bold" panose="020F0704030504030204" pitchFamily="34" charset="0"/>
              </a:rPr>
              <a:t>. </a:t>
            </a:r>
          </a:p>
          <a:p>
            <a:endParaRPr lang="en-GB" sz="1800" dirty="0"/>
          </a:p>
          <a:p>
            <a:endParaRPr lang="en-US" sz="1800" dirty="0"/>
          </a:p>
          <a:p>
            <a:endParaRPr lang="en-US" sz="1600" dirty="0"/>
          </a:p>
          <a:p>
            <a:endParaRPr lang="en-US" sz="2000" i="1" dirty="0"/>
          </a:p>
          <a:p>
            <a:endParaRPr lang="en-US" sz="2000" dirty="0"/>
          </a:p>
          <a:p>
            <a:endParaRPr lang="en-US" sz="2000" dirty="0"/>
          </a:p>
          <a:p>
            <a:endParaRPr lang="en-US" sz="1800" dirty="0"/>
          </a:p>
          <a:p>
            <a:endParaRPr lang="en-US" dirty="0"/>
          </a:p>
          <a:p>
            <a:pPr lvl="1"/>
            <a:endParaRPr lang="en-US" sz="1800" dirty="0"/>
          </a:p>
        </p:txBody>
      </p:sp>
      <p:sp>
        <p:nvSpPr>
          <p:cNvPr id="5" name="TextBox 4"/>
          <p:cNvSpPr txBox="1"/>
          <p:nvPr/>
        </p:nvSpPr>
        <p:spPr>
          <a:xfrm>
            <a:off x="210419" y="5438475"/>
            <a:ext cx="8933581" cy="1200329"/>
          </a:xfrm>
          <a:prstGeom prst="rect">
            <a:avLst/>
          </a:prstGeom>
          <a:solidFill>
            <a:srgbClr val="CCFFCC"/>
          </a:solidFill>
          <a:ln>
            <a:solidFill>
              <a:schemeClr val="tx1"/>
            </a:solidFill>
          </a:ln>
        </p:spPr>
        <p:txBody>
          <a:bodyPr wrap="square" rtlCol="0">
            <a:spAutoFit/>
          </a:bodyPr>
          <a:lstStyle/>
          <a:p>
            <a:pPr algn="r"/>
            <a:r>
              <a:rPr lang="en-US" b="1" u="sng" dirty="0"/>
              <a:t>Emotivism:</a:t>
            </a:r>
            <a:r>
              <a:rPr lang="en-US" dirty="0"/>
              <a:t> ethical theories that hold that moral statements are not statements of fact but are either beliefs or emotions</a:t>
            </a:r>
          </a:p>
          <a:p>
            <a:pPr algn="r"/>
            <a:r>
              <a:rPr lang="en-US" b="1" u="sng" dirty="0"/>
              <a:t>Vienna Circle: </a:t>
            </a:r>
            <a:r>
              <a:rPr lang="en-US" dirty="0"/>
              <a:t>a group of philosophers known as logical positivists who rejected claims that moral truth can be verified as objectively true </a:t>
            </a:r>
            <a:endParaRPr lang="en-US" b="1" u="sng" dirty="0"/>
          </a:p>
        </p:txBody>
      </p:sp>
      <p:pic>
        <p:nvPicPr>
          <p:cNvPr id="4098"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0"/>
            <a:ext cx="1362727" cy="10220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35018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heckerboard(across)">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checkerboard(across)">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checkerboard(across)">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checkerboard(across)">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checkerboard(across)">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checkerboard(across)">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26128" y="275458"/>
            <a:ext cx="8260672" cy="1201365"/>
          </a:xfrm>
          <a:solidFill>
            <a:srgbClr val="FFFF00"/>
          </a:solidFill>
        </p:spPr>
        <p:txBody>
          <a:bodyPr>
            <a:normAutofit/>
          </a:bodyPr>
          <a:lstStyle/>
          <a:p>
            <a:r>
              <a:rPr lang="en-US" sz="3200" b="1" dirty="0">
                <a:latin typeface="Arial Rounded MT Bold" panose="020F0704030504030204" pitchFamily="34" charset="0"/>
              </a:rPr>
              <a:t>Evaluating Emotivism</a:t>
            </a:r>
          </a:p>
        </p:txBody>
      </p:sp>
      <p:sp>
        <p:nvSpPr>
          <p:cNvPr id="4" name="Content Placeholder 2"/>
          <p:cNvSpPr txBox="1">
            <a:spLocks/>
          </p:cNvSpPr>
          <p:nvPr/>
        </p:nvSpPr>
        <p:spPr>
          <a:xfrm>
            <a:off x="280006" y="1793612"/>
            <a:ext cx="8581406" cy="4711068"/>
          </a:xfrm>
          <a:prstGeom prst="rect">
            <a:avLst/>
          </a:prstGeom>
          <a:solidFill>
            <a:srgbClr val="FFC000"/>
          </a:solidFill>
        </p:spPr>
        <p:txBody>
          <a:bodyPr>
            <a:normAutofit lnSpcReduction="10000"/>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r>
              <a:rPr lang="en-GB" dirty="0">
                <a:latin typeface="Arial Rounded MT Bold" panose="020F0704030504030204" pitchFamily="34" charset="0"/>
              </a:rPr>
              <a:t>Secondly, </a:t>
            </a:r>
            <a:r>
              <a:rPr lang="en-GB" b="1" dirty="0" err="1">
                <a:latin typeface="Arial Rounded MT Bold" panose="020F0704030504030204" pitchFamily="34" charset="0"/>
              </a:rPr>
              <a:t>MacIntyre</a:t>
            </a:r>
            <a:r>
              <a:rPr lang="en-GB" dirty="0">
                <a:latin typeface="Arial Rounded MT Bold" panose="020F0704030504030204" pitchFamily="34" charset="0"/>
              </a:rPr>
              <a:t> argues that </a:t>
            </a:r>
            <a:r>
              <a:rPr lang="en-GB" b="1" u="sng" dirty="0">
                <a:latin typeface="Arial Rounded MT Bold" panose="020F0704030504030204" pitchFamily="34" charset="0"/>
              </a:rPr>
              <a:t>Stevenson</a:t>
            </a:r>
            <a:r>
              <a:rPr lang="en-GB" u="sng" dirty="0">
                <a:latin typeface="Arial Rounded MT Bold" panose="020F0704030504030204" pitchFamily="34" charset="0"/>
              </a:rPr>
              <a:t> paints a picture of a thoroughly unpleasant world where everyone is trying to get ahead by enforcing their views on each other. </a:t>
            </a:r>
          </a:p>
          <a:p>
            <a:endParaRPr lang="en-GB" dirty="0">
              <a:latin typeface="Arial Rounded MT Bold" panose="020F0704030504030204" pitchFamily="34" charset="0"/>
            </a:endParaRPr>
          </a:p>
          <a:p>
            <a:r>
              <a:rPr lang="en-GB" dirty="0">
                <a:latin typeface="Arial Rounded MT Bold" panose="020F0704030504030204" pitchFamily="34" charset="0"/>
              </a:rPr>
              <a:t>He also argues that </a:t>
            </a:r>
            <a:r>
              <a:rPr lang="en-GB" b="1" u="sng" dirty="0">
                <a:latin typeface="Arial Rounded MT Bold" panose="020F0704030504030204" pitchFamily="34" charset="0"/>
              </a:rPr>
              <a:t>Stevenson </a:t>
            </a:r>
            <a:r>
              <a:rPr lang="en-GB" u="sng" dirty="0">
                <a:latin typeface="Arial Rounded MT Bold" panose="020F0704030504030204" pitchFamily="34" charset="0"/>
              </a:rPr>
              <a:t> does not explain how the moral views are formed in the first place</a:t>
            </a:r>
            <a:r>
              <a:rPr lang="en-GB" dirty="0">
                <a:latin typeface="Arial Rounded MT Bold" panose="020F0704030504030204" pitchFamily="34" charset="0"/>
              </a:rPr>
              <a:t>. </a:t>
            </a:r>
          </a:p>
          <a:p>
            <a:endParaRPr lang="en-GB" dirty="0">
              <a:latin typeface="Arial Rounded MT Bold" panose="020F0704030504030204" pitchFamily="34" charset="0"/>
            </a:endParaRPr>
          </a:p>
          <a:p>
            <a:r>
              <a:rPr lang="en-GB" dirty="0">
                <a:latin typeface="Arial Rounded MT Bold" panose="020F0704030504030204" pitchFamily="34" charset="0"/>
              </a:rPr>
              <a:t>Thirdly, emotivism is according to </a:t>
            </a:r>
            <a:r>
              <a:rPr lang="en-GB" b="1" dirty="0" err="1">
                <a:latin typeface="Arial Rounded MT Bold" panose="020F0704030504030204" pitchFamily="34" charset="0"/>
              </a:rPr>
              <a:t>MacIntyre</a:t>
            </a:r>
            <a:r>
              <a:rPr lang="en-GB" dirty="0">
                <a:latin typeface="Arial Rounded MT Bold" panose="020F0704030504030204" pitchFamily="34" charset="0"/>
              </a:rPr>
              <a:t>, opaque. It does not give any help in explaining </a:t>
            </a:r>
            <a:r>
              <a:rPr lang="en-GB" u="sng" dirty="0">
                <a:latin typeface="Arial Rounded MT Bold" panose="020F0704030504030204" pitchFamily="34" charset="0"/>
              </a:rPr>
              <a:t>how we can distinguish the feelings and attitudes that are moral from other feelings and attitudes we might have</a:t>
            </a:r>
            <a:r>
              <a:rPr lang="en-GB" dirty="0">
                <a:latin typeface="Arial Rounded MT Bold" panose="020F0704030504030204" pitchFamily="34" charset="0"/>
              </a:rPr>
              <a:t>. </a:t>
            </a:r>
          </a:p>
          <a:p>
            <a:endParaRPr lang="en-GB" sz="1800" dirty="0"/>
          </a:p>
          <a:p>
            <a:endParaRPr lang="en-GB" sz="1800" dirty="0"/>
          </a:p>
          <a:p>
            <a:endParaRPr lang="en-GB" sz="1800" dirty="0"/>
          </a:p>
          <a:p>
            <a:endParaRPr lang="en-GB" sz="1800" dirty="0"/>
          </a:p>
          <a:p>
            <a:endParaRPr lang="en-GB" sz="1600" dirty="0"/>
          </a:p>
          <a:p>
            <a:endParaRPr lang="en-GB" sz="1800" dirty="0"/>
          </a:p>
          <a:p>
            <a:endParaRPr lang="en-GB" sz="1800" dirty="0"/>
          </a:p>
          <a:p>
            <a:pPr marL="114300" indent="0">
              <a:buNone/>
            </a:pPr>
            <a:endParaRPr lang="en-GB" sz="1800" dirty="0"/>
          </a:p>
          <a:p>
            <a:endParaRPr lang="en-GB" sz="1800" dirty="0"/>
          </a:p>
          <a:p>
            <a:endParaRPr lang="en-US" sz="1800" dirty="0"/>
          </a:p>
          <a:p>
            <a:endParaRPr lang="en-US" sz="1600" dirty="0"/>
          </a:p>
          <a:p>
            <a:endParaRPr lang="en-US" sz="2000" i="1" dirty="0"/>
          </a:p>
          <a:p>
            <a:endParaRPr lang="en-US" sz="2000" dirty="0"/>
          </a:p>
          <a:p>
            <a:endParaRPr lang="en-US" sz="2000" dirty="0"/>
          </a:p>
          <a:p>
            <a:endParaRPr lang="en-US" sz="1800" dirty="0"/>
          </a:p>
          <a:p>
            <a:endParaRPr lang="en-US" dirty="0"/>
          </a:p>
          <a:p>
            <a:pPr lvl="1"/>
            <a:endParaRPr lang="en-US" sz="1800" dirty="0"/>
          </a:p>
        </p:txBody>
      </p:sp>
    </p:spTree>
    <p:extLst>
      <p:ext uri="{BB962C8B-B14F-4D97-AF65-F5344CB8AC3E}">
        <p14:creationId xmlns:p14="http://schemas.microsoft.com/office/powerpoint/2010/main" val="1157592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checkerboard(across)">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checkerboard(across)">
                                      <p:cBhvr>
                                        <p:cTn id="1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23528" y="-4969"/>
            <a:ext cx="8229600" cy="1143000"/>
          </a:xfrm>
          <a:solidFill>
            <a:srgbClr val="00B0F0"/>
          </a:solidFill>
        </p:spPr>
        <p:txBody>
          <a:bodyPr/>
          <a:lstStyle/>
          <a:p>
            <a:r>
              <a:rPr lang="en-GB" altLang="en-US" b="1" dirty="0" smtClean="0"/>
              <a:t>Emotivism</a:t>
            </a:r>
          </a:p>
        </p:txBody>
      </p:sp>
      <p:sp>
        <p:nvSpPr>
          <p:cNvPr id="17411" name="Content Placeholder 2"/>
          <p:cNvSpPr>
            <a:spLocks noGrp="1"/>
          </p:cNvSpPr>
          <p:nvPr>
            <p:ph idx="1"/>
          </p:nvPr>
        </p:nvSpPr>
        <p:spPr>
          <a:xfrm>
            <a:off x="0" y="1125538"/>
            <a:ext cx="9144000" cy="5616575"/>
          </a:xfrm>
          <a:solidFill>
            <a:srgbClr val="FFFF00"/>
          </a:solidFill>
        </p:spPr>
        <p:txBody>
          <a:bodyPr>
            <a:normAutofit lnSpcReduction="10000"/>
          </a:bodyPr>
          <a:lstStyle/>
          <a:p>
            <a:r>
              <a:rPr lang="en-GB" altLang="en-US" sz="2400" dirty="0" smtClean="0"/>
              <a:t>This theory that believes objective moral laws </a:t>
            </a:r>
            <a:r>
              <a:rPr lang="en-GB" altLang="en-US" sz="2400" b="1" dirty="0" smtClean="0"/>
              <a:t>do not </a:t>
            </a:r>
            <a:r>
              <a:rPr lang="en-GB" altLang="en-US" sz="2400" dirty="0" smtClean="0"/>
              <a:t>exist.</a:t>
            </a:r>
          </a:p>
          <a:p>
            <a:r>
              <a:rPr lang="en-GB" altLang="en-US" sz="2400" dirty="0" smtClean="0"/>
              <a:t>This is a non-cognitivist theory; moral terms express personal emotional attitudes and not propositions</a:t>
            </a:r>
          </a:p>
          <a:p>
            <a:r>
              <a:rPr lang="en-GB" altLang="en-US" sz="2400" dirty="0" smtClean="0"/>
              <a:t>Ethical terms are just expressions of</a:t>
            </a:r>
            <a:br>
              <a:rPr lang="en-GB" altLang="en-US" sz="2400" dirty="0" smtClean="0"/>
            </a:br>
            <a:r>
              <a:rPr lang="en-GB" altLang="en-US" sz="2400" dirty="0" smtClean="0"/>
              <a:t>personal approval (hurrah) or disapproval (boo); explains why people disagree about morality. Emotivism is often referred to as ‘boo hurrah ethics’.</a:t>
            </a:r>
          </a:p>
          <a:p>
            <a:r>
              <a:rPr lang="en-GB" altLang="en-US" sz="2400" dirty="0" smtClean="0"/>
              <a:t>A.J. Ayer - ethical statements are neither verifiable nor analytic; made to express joy or pain (emotion). Moral statements are discussed in order to be persuasive.</a:t>
            </a:r>
          </a:p>
          <a:p>
            <a:r>
              <a:rPr lang="en-GB" altLang="en-US" sz="2400" dirty="0" smtClean="0"/>
              <a:t>Emotivism is not subjectivism (based merely on opinions). Rather moral views are statements of emotion.</a:t>
            </a:r>
            <a:br>
              <a:rPr lang="en-GB" altLang="en-US" sz="2400" dirty="0" smtClean="0"/>
            </a:br>
            <a:r>
              <a:rPr lang="en-GB" altLang="en-US" dirty="0" smtClean="0"/>
              <a:t/>
            </a:r>
            <a:br>
              <a:rPr lang="en-GB" altLang="en-US" dirty="0" smtClean="0"/>
            </a:br>
            <a:endParaRPr lang="en-GB" altLang="en-US" dirty="0" smtClean="0"/>
          </a:p>
        </p:txBody>
      </p:sp>
    </p:spTree>
    <p:extLst>
      <p:ext uri="{BB962C8B-B14F-4D97-AF65-F5344CB8AC3E}">
        <p14:creationId xmlns:p14="http://schemas.microsoft.com/office/powerpoint/2010/main" val="21517783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ChangeArrowheads="1"/>
          </p:cNvSpPr>
          <p:nvPr/>
        </p:nvSpPr>
        <p:spPr bwMode="auto">
          <a:xfrm>
            <a:off x="0" y="0"/>
            <a:ext cx="9144000" cy="1700213"/>
          </a:xfrm>
          <a:prstGeom prst="rect">
            <a:avLst/>
          </a:prstGeom>
          <a:solidFill>
            <a:srgbClr val="00B0F0"/>
          </a:solidFill>
          <a:ln w="2857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4400">
              <a:solidFill>
                <a:schemeClr val="tx2"/>
              </a:solidFill>
              <a:latin typeface="Myriad Pro Light" pitchFamily="34" charset="0"/>
            </a:endParaRPr>
          </a:p>
        </p:txBody>
      </p:sp>
      <p:sp>
        <p:nvSpPr>
          <p:cNvPr id="18435" name="Rectangle 2"/>
          <p:cNvSpPr>
            <a:spLocks noGrp="1" noChangeArrowheads="1"/>
          </p:cNvSpPr>
          <p:nvPr>
            <p:ph type="title"/>
          </p:nvPr>
        </p:nvSpPr>
        <p:spPr>
          <a:xfrm>
            <a:off x="2627313" y="404813"/>
            <a:ext cx="5689600" cy="777875"/>
          </a:xfrm>
        </p:spPr>
        <p:txBody>
          <a:bodyPr/>
          <a:lstStyle/>
          <a:p>
            <a:pPr eaLnBrk="1" hangingPunct="1"/>
            <a:r>
              <a:rPr lang="en-GB" altLang="en-US" sz="4200" smtClean="0">
                <a:latin typeface="Myriad Pro Light" pitchFamily="34" charset="0"/>
              </a:rPr>
              <a:t>Emotivism</a:t>
            </a:r>
          </a:p>
        </p:txBody>
      </p:sp>
      <p:sp>
        <p:nvSpPr>
          <p:cNvPr id="18436" name="Rectangle 3"/>
          <p:cNvSpPr>
            <a:spLocks noGrp="1" noChangeArrowheads="1"/>
          </p:cNvSpPr>
          <p:nvPr>
            <p:ph type="body" idx="1"/>
          </p:nvPr>
        </p:nvSpPr>
        <p:spPr>
          <a:xfrm>
            <a:off x="0" y="1916113"/>
            <a:ext cx="9144000" cy="4941887"/>
          </a:xfrm>
          <a:solidFill>
            <a:srgbClr val="FFFF00"/>
          </a:solidFill>
        </p:spPr>
        <p:txBody>
          <a:bodyPr/>
          <a:lstStyle/>
          <a:p>
            <a:pPr algn="just" eaLnBrk="1" hangingPunct="1"/>
            <a:r>
              <a:rPr lang="en-GB" altLang="en-US" sz="2400" dirty="0" smtClean="0">
                <a:latin typeface="Myriad Pro Light" pitchFamily="34" charset="0"/>
              </a:rPr>
              <a:t>A key form of ethical non-naturalism is Emotivism – the view that morals can be understood purely as emotional responses.</a:t>
            </a:r>
          </a:p>
          <a:p>
            <a:pPr algn="just" eaLnBrk="1" hangingPunct="1"/>
            <a:r>
              <a:rPr lang="en-GB" altLang="en-US" sz="2400" dirty="0" smtClean="0">
                <a:latin typeface="Myriad Pro Light" pitchFamily="34" charset="0"/>
              </a:rPr>
              <a:t>The theory can be traced back to the Logical Positivists – a group of philosophers who gave ethical language a scientific definition, ignoring the idea of real or natural values.</a:t>
            </a:r>
          </a:p>
          <a:p>
            <a:pPr algn="just" eaLnBrk="1" hangingPunct="1"/>
            <a:r>
              <a:rPr lang="en-GB" altLang="en-US" sz="2400" dirty="0" smtClean="0">
                <a:latin typeface="Myriad Pro Light" pitchFamily="34" charset="0"/>
              </a:rPr>
              <a:t>The 18</a:t>
            </a:r>
            <a:r>
              <a:rPr lang="en-GB" altLang="en-US" sz="2400" baseline="30000" dirty="0" smtClean="0">
                <a:latin typeface="Myriad Pro Light" pitchFamily="34" charset="0"/>
              </a:rPr>
              <a:t>th</a:t>
            </a:r>
            <a:r>
              <a:rPr lang="en-GB" altLang="en-US" sz="2400" dirty="0" smtClean="0">
                <a:latin typeface="Myriad Pro Light" pitchFamily="34" charset="0"/>
              </a:rPr>
              <a:t> century Scottish philosopher David Hume had argued that ethics amounts only to ‘sentiments’ (feelings), and this idea was later taken up by the modern English philosopher, A.J. Ayer.</a:t>
            </a:r>
          </a:p>
          <a:p>
            <a:pPr algn="just" eaLnBrk="1" hangingPunct="1"/>
            <a:r>
              <a:rPr lang="en-GB" altLang="en-US" sz="2400" dirty="0" smtClean="0">
                <a:latin typeface="Myriad Pro Light" pitchFamily="34" charset="0"/>
              </a:rPr>
              <a:t>According to Ayer’s Verification Principle, language is only meaningful if it can be verified (shown to be true) either analytically or synthetically. Ayer did not think that this applied to religious beliefs or moral ideas.</a:t>
            </a:r>
          </a:p>
        </p:txBody>
      </p:sp>
      <p:pic>
        <p:nvPicPr>
          <p:cNvPr id="18437" name="Picture 5" descr="T642050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908175" cy="169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8" name="Text Box 7"/>
          <p:cNvSpPr txBox="1">
            <a:spLocks noChangeArrowheads="1"/>
          </p:cNvSpPr>
          <p:nvPr/>
        </p:nvSpPr>
        <p:spPr bwMode="auto">
          <a:xfrm>
            <a:off x="0" y="1700213"/>
            <a:ext cx="49688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GB" altLang="en-US" sz="1000">
                <a:solidFill>
                  <a:schemeClr val="tx2"/>
                </a:solidFill>
                <a:latin typeface="Myriad Pro Light" pitchFamily="34" charset="0"/>
              </a:rPr>
              <a:t>A.J. Ayer, author of </a:t>
            </a:r>
            <a:r>
              <a:rPr lang="en-GB" altLang="en-US" sz="1000" i="1">
                <a:solidFill>
                  <a:schemeClr val="tx2"/>
                </a:solidFill>
                <a:latin typeface="Myriad Pro Light" pitchFamily="34" charset="0"/>
              </a:rPr>
              <a:t>Language, Truth and Logic </a:t>
            </a:r>
            <a:r>
              <a:rPr lang="en-GB" altLang="en-US" sz="1000">
                <a:solidFill>
                  <a:schemeClr val="tx2"/>
                </a:solidFill>
                <a:latin typeface="Myriad Pro Light" pitchFamily="34" charset="0"/>
              </a:rPr>
              <a:t>(1936)</a:t>
            </a:r>
          </a:p>
        </p:txBody>
      </p:sp>
    </p:spTree>
    <p:extLst>
      <p:ext uri="{BB962C8B-B14F-4D97-AF65-F5344CB8AC3E}">
        <p14:creationId xmlns:p14="http://schemas.microsoft.com/office/powerpoint/2010/main" val="11449545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0" y="0"/>
            <a:ext cx="9144000" cy="765175"/>
          </a:xfrm>
          <a:prstGeom prst="rect">
            <a:avLst/>
          </a:prstGeom>
          <a:gradFill rotWithShape="1">
            <a:gsLst>
              <a:gs pos="0">
                <a:srgbClr val="6DB6FF"/>
              </a:gs>
              <a:gs pos="100000">
                <a:srgbClr val="4C7FB2"/>
              </a:gs>
            </a:gsLst>
            <a:lin ang="5400000" scaled="1"/>
          </a:gradFill>
          <a:ln w="19050">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4400">
              <a:solidFill>
                <a:schemeClr val="tx2"/>
              </a:solidFill>
              <a:latin typeface="Myriad Pro Light" pitchFamily="34" charset="0"/>
            </a:endParaRPr>
          </a:p>
        </p:txBody>
      </p:sp>
      <p:sp>
        <p:nvSpPr>
          <p:cNvPr id="19459" name="Rectangle 2"/>
          <p:cNvSpPr>
            <a:spLocks noGrp="1" noChangeArrowheads="1"/>
          </p:cNvSpPr>
          <p:nvPr>
            <p:ph type="title"/>
          </p:nvPr>
        </p:nvSpPr>
        <p:spPr>
          <a:xfrm>
            <a:off x="0" y="0"/>
            <a:ext cx="9144000" cy="692150"/>
          </a:xfrm>
        </p:spPr>
        <p:txBody>
          <a:bodyPr/>
          <a:lstStyle/>
          <a:p>
            <a:pPr eaLnBrk="1" hangingPunct="1"/>
            <a:r>
              <a:rPr lang="en-GB" altLang="en-US" sz="3200" smtClean="0">
                <a:latin typeface="Myriad Pro Light" pitchFamily="34" charset="0"/>
              </a:rPr>
              <a:t>The nature of ethical language, according to Ayer</a:t>
            </a:r>
          </a:p>
        </p:txBody>
      </p:sp>
      <p:sp>
        <p:nvSpPr>
          <p:cNvPr id="19460" name="Rectangle 3"/>
          <p:cNvSpPr>
            <a:spLocks noGrp="1" noChangeArrowheads="1"/>
          </p:cNvSpPr>
          <p:nvPr>
            <p:ph type="body" idx="1"/>
          </p:nvPr>
        </p:nvSpPr>
        <p:spPr>
          <a:xfrm>
            <a:off x="0" y="1196975"/>
            <a:ext cx="5867400" cy="5400675"/>
          </a:xfrm>
          <a:solidFill>
            <a:srgbClr val="FFFF00"/>
          </a:solidFill>
        </p:spPr>
        <p:txBody>
          <a:bodyPr/>
          <a:lstStyle/>
          <a:p>
            <a:pPr algn="just" eaLnBrk="1" hangingPunct="1"/>
            <a:r>
              <a:rPr lang="en-GB" altLang="en-US" sz="2300" dirty="0" smtClean="0">
                <a:latin typeface="Myriad Pro Light" pitchFamily="34" charset="0"/>
              </a:rPr>
              <a:t>Ayer argued that ethical language really expresses our feelings about something or somebody we do / do not like.</a:t>
            </a:r>
          </a:p>
          <a:p>
            <a:pPr algn="just" eaLnBrk="1" hangingPunct="1"/>
            <a:r>
              <a:rPr lang="en-GB" altLang="en-US" sz="2300" dirty="0" smtClean="0">
                <a:latin typeface="Myriad Pro Light" pitchFamily="34" charset="0"/>
              </a:rPr>
              <a:t>We simply express our approval or disapproval, so that to say ‘lying is wrong’ is a bit like saying ‘boo to lying’.</a:t>
            </a:r>
          </a:p>
          <a:p>
            <a:pPr algn="just" eaLnBrk="1" hangingPunct="1"/>
            <a:r>
              <a:rPr lang="en-GB" altLang="en-US" sz="2300" dirty="0" smtClean="0">
                <a:latin typeface="Myriad Pro Light" pitchFamily="34" charset="0"/>
              </a:rPr>
              <a:t>Ayer claimed, “in saying a certain type of action is right or wrong, I am not making any factual statement … I am merely expressing certain moral sentiments.”</a:t>
            </a:r>
          </a:p>
          <a:p>
            <a:pPr algn="just" eaLnBrk="1" hangingPunct="1"/>
            <a:r>
              <a:rPr lang="en-GB" altLang="en-US" sz="2300" dirty="0" smtClean="0">
                <a:latin typeface="Myriad Pro Light" pitchFamily="34" charset="0"/>
              </a:rPr>
              <a:t>So, ethics just amounts to our subjective feelings. Often, Ayer’s theory is thus called the ‘boo-hurrah’ theory of ethics.</a:t>
            </a:r>
          </a:p>
        </p:txBody>
      </p:sp>
      <p:sp>
        <p:nvSpPr>
          <p:cNvPr id="19461" name="Rectangle 5"/>
          <p:cNvSpPr>
            <a:spLocks noChangeArrowheads="1"/>
          </p:cNvSpPr>
          <p:nvPr/>
        </p:nvSpPr>
        <p:spPr bwMode="auto">
          <a:xfrm>
            <a:off x="5867400" y="765175"/>
            <a:ext cx="3276600" cy="6092825"/>
          </a:xfrm>
          <a:prstGeom prst="rect">
            <a:avLst/>
          </a:prstGeom>
          <a:solidFill>
            <a:schemeClr val="bg1"/>
          </a:solidFill>
          <a:ln w="2857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4400">
              <a:solidFill>
                <a:schemeClr val="tx2"/>
              </a:solidFill>
              <a:latin typeface="Myriad Pro Light" pitchFamily="34" charset="0"/>
            </a:endParaRPr>
          </a:p>
        </p:txBody>
      </p:sp>
      <p:pic>
        <p:nvPicPr>
          <p:cNvPr id="19462" name="Picture 7" descr="6a00d8341c562c53ef010536438c54970b-800w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425" y="1125538"/>
            <a:ext cx="3048000"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3" name="Text Box 8"/>
          <p:cNvSpPr txBox="1">
            <a:spLocks noChangeArrowheads="1"/>
          </p:cNvSpPr>
          <p:nvPr/>
        </p:nvSpPr>
        <p:spPr bwMode="auto">
          <a:xfrm>
            <a:off x="6011863" y="4365625"/>
            <a:ext cx="3132137" cy="201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GB" altLang="en-US" sz="1800" u="sng">
                <a:solidFill>
                  <a:schemeClr val="tx2"/>
                </a:solidFill>
                <a:latin typeface="Myriad Pro Light" pitchFamily="34" charset="0"/>
              </a:rPr>
              <a:t>Emotivism:</a:t>
            </a:r>
          </a:p>
          <a:p>
            <a:pPr eaLnBrk="1" hangingPunct="1">
              <a:spcBef>
                <a:spcPct val="50000"/>
              </a:spcBef>
              <a:buFontTx/>
              <a:buNone/>
            </a:pPr>
            <a:endParaRPr lang="en-GB" altLang="en-US" sz="1800">
              <a:solidFill>
                <a:schemeClr val="tx2"/>
              </a:solidFill>
              <a:latin typeface="Myriad Pro Light" pitchFamily="34" charset="0"/>
            </a:endParaRPr>
          </a:p>
          <a:p>
            <a:pPr eaLnBrk="1" hangingPunct="1">
              <a:spcBef>
                <a:spcPct val="50000"/>
              </a:spcBef>
              <a:buFontTx/>
              <a:buNone/>
            </a:pPr>
            <a:r>
              <a:rPr lang="en-GB" altLang="en-US" sz="1800">
                <a:solidFill>
                  <a:schemeClr val="tx2"/>
                </a:solidFill>
                <a:latin typeface="Myriad Pro Light" pitchFamily="34" charset="0"/>
              </a:rPr>
              <a:t>‘Stealing is wrong’ …</a:t>
            </a:r>
          </a:p>
          <a:p>
            <a:pPr eaLnBrk="1" hangingPunct="1">
              <a:spcBef>
                <a:spcPct val="50000"/>
              </a:spcBef>
              <a:buFontTx/>
              <a:buNone/>
            </a:pPr>
            <a:endParaRPr lang="en-GB" altLang="en-US" sz="1800">
              <a:solidFill>
                <a:schemeClr val="tx2"/>
              </a:solidFill>
              <a:latin typeface="Myriad Pro Light" pitchFamily="34" charset="0"/>
            </a:endParaRPr>
          </a:p>
          <a:p>
            <a:pPr eaLnBrk="1" hangingPunct="1">
              <a:spcBef>
                <a:spcPct val="50000"/>
              </a:spcBef>
              <a:buFontTx/>
              <a:buNone/>
            </a:pPr>
            <a:r>
              <a:rPr lang="en-GB" altLang="en-US" sz="1800">
                <a:solidFill>
                  <a:schemeClr val="tx2"/>
                </a:solidFill>
                <a:latin typeface="Myriad Pro Light" pitchFamily="34" charset="0"/>
              </a:rPr>
              <a:t>just means ‘boo to stealing!’</a:t>
            </a:r>
          </a:p>
        </p:txBody>
      </p:sp>
    </p:spTree>
    <p:extLst>
      <p:ext uri="{BB962C8B-B14F-4D97-AF65-F5344CB8AC3E}">
        <p14:creationId xmlns:p14="http://schemas.microsoft.com/office/powerpoint/2010/main" val="19207016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6" descr="Ay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36613"/>
            <a:ext cx="3938588" cy="602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Rectangle 4"/>
          <p:cNvSpPr>
            <a:spLocks noChangeArrowheads="1"/>
          </p:cNvSpPr>
          <p:nvPr/>
        </p:nvSpPr>
        <p:spPr bwMode="auto">
          <a:xfrm>
            <a:off x="0" y="0"/>
            <a:ext cx="9144000" cy="836613"/>
          </a:xfrm>
          <a:prstGeom prst="rect">
            <a:avLst/>
          </a:prstGeom>
          <a:solidFill>
            <a:schemeClr val="bg1"/>
          </a:solidFill>
          <a:ln w="2857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4400">
              <a:solidFill>
                <a:schemeClr val="tx2"/>
              </a:solidFill>
              <a:latin typeface="Myriad Pro Light" pitchFamily="34" charset="0"/>
            </a:endParaRPr>
          </a:p>
        </p:txBody>
      </p:sp>
      <p:sp>
        <p:nvSpPr>
          <p:cNvPr id="20484" name="Rectangle 2"/>
          <p:cNvSpPr>
            <a:spLocks noGrp="1" noChangeArrowheads="1"/>
          </p:cNvSpPr>
          <p:nvPr>
            <p:ph type="title"/>
          </p:nvPr>
        </p:nvSpPr>
        <p:spPr>
          <a:xfrm>
            <a:off x="0" y="0"/>
            <a:ext cx="9144000" cy="777875"/>
          </a:xfrm>
          <a:solidFill>
            <a:srgbClr val="00B0F0"/>
          </a:solidFill>
        </p:spPr>
        <p:txBody>
          <a:bodyPr/>
          <a:lstStyle/>
          <a:p>
            <a:pPr eaLnBrk="1" hangingPunct="1"/>
            <a:r>
              <a:rPr lang="en-GB" altLang="en-US" sz="3600" dirty="0" smtClean="0">
                <a:latin typeface="Myriad Pro Light" pitchFamily="34" charset="0"/>
              </a:rPr>
              <a:t>Strengths of command in Ayer’s Emotivism</a:t>
            </a:r>
          </a:p>
        </p:txBody>
      </p:sp>
      <p:sp>
        <p:nvSpPr>
          <p:cNvPr id="20485" name="AutoShape 7"/>
          <p:cNvSpPr>
            <a:spLocks noChangeArrowheads="1"/>
          </p:cNvSpPr>
          <p:nvPr/>
        </p:nvSpPr>
        <p:spPr bwMode="auto">
          <a:xfrm>
            <a:off x="4211638" y="1341438"/>
            <a:ext cx="4608512" cy="4464050"/>
          </a:xfrm>
          <a:prstGeom prst="wedgeRoundRectCallout">
            <a:avLst>
              <a:gd name="adj1" fmla="val -76694"/>
              <a:gd name="adj2" fmla="val -12662"/>
              <a:gd name="adj3" fmla="val 16667"/>
            </a:avLst>
          </a:prstGeom>
          <a:solidFill>
            <a:schemeClr val="bg1"/>
          </a:solidFill>
          <a:ln w="9525">
            <a:solidFill>
              <a:schemeClr val="tx1"/>
            </a:solidFill>
            <a:miter lim="800000"/>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4400">
              <a:solidFill>
                <a:schemeClr val="tx2"/>
              </a:solidFill>
              <a:latin typeface="Myriad Pro Light" pitchFamily="34" charset="0"/>
            </a:endParaRPr>
          </a:p>
        </p:txBody>
      </p:sp>
      <p:sp>
        <p:nvSpPr>
          <p:cNvPr id="20486" name="Text Box 8"/>
          <p:cNvSpPr txBox="1">
            <a:spLocks noChangeArrowheads="1"/>
          </p:cNvSpPr>
          <p:nvPr/>
        </p:nvSpPr>
        <p:spPr bwMode="auto">
          <a:xfrm>
            <a:off x="4572000" y="1484313"/>
            <a:ext cx="3887788" cy="4137025"/>
          </a:xfrm>
          <a:prstGeom prst="rect">
            <a:avLst/>
          </a:prstGeom>
          <a:solidFill>
            <a:srgbClr val="FFFF00"/>
          </a:solidFill>
          <a:ln>
            <a:noFill/>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50000"/>
              </a:spcBef>
              <a:buFontTx/>
              <a:buNone/>
            </a:pPr>
            <a:r>
              <a:rPr lang="en-GB" altLang="en-US" sz="1900" dirty="0">
                <a:solidFill>
                  <a:schemeClr val="tx2"/>
                </a:solidFill>
                <a:latin typeface="Myriad Pro Light" pitchFamily="34" charset="0"/>
              </a:rPr>
              <a:t>However, in this theory it is not the case that all emotive statements are equal. Moral statements arouse feelings, but with three different strengths of command.</a:t>
            </a:r>
          </a:p>
          <a:p>
            <a:pPr algn="just" eaLnBrk="1" hangingPunct="1">
              <a:spcBef>
                <a:spcPct val="50000"/>
              </a:spcBef>
              <a:buFontTx/>
              <a:buNone/>
            </a:pPr>
            <a:r>
              <a:rPr lang="en-GB" altLang="en-US" sz="1900" dirty="0">
                <a:solidFill>
                  <a:schemeClr val="tx2"/>
                </a:solidFill>
                <a:latin typeface="Myriad Pro Light" pitchFamily="34" charset="0"/>
              </a:rPr>
              <a:t>So, implying a duty is the strongest form of statement. Saying that one ‘ought’ to do something is less strong. Finally, merely stating that something is good/bad is very weak.</a:t>
            </a:r>
          </a:p>
          <a:p>
            <a:pPr algn="just" eaLnBrk="1" hangingPunct="1">
              <a:spcBef>
                <a:spcPct val="50000"/>
              </a:spcBef>
              <a:buFontTx/>
              <a:buNone/>
            </a:pPr>
            <a:r>
              <a:rPr lang="en-GB" altLang="en-US" sz="1900" dirty="0">
                <a:solidFill>
                  <a:schemeClr val="tx2"/>
                </a:solidFill>
                <a:latin typeface="Myriad Pro Light" pitchFamily="34" charset="0"/>
              </a:rPr>
              <a:t>This is all emotion, but it functions with different intensity.</a:t>
            </a:r>
          </a:p>
        </p:txBody>
      </p:sp>
    </p:spTree>
    <p:extLst>
      <p:ext uri="{BB962C8B-B14F-4D97-AF65-F5344CB8AC3E}">
        <p14:creationId xmlns:p14="http://schemas.microsoft.com/office/powerpoint/2010/main" val="42679101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0" y="0"/>
            <a:ext cx="9144000" cy="765175"/>
          </a:xfrm>
          <a:prstGeom prst="rect">
            <a:avLst/>
          </a:prstGeom>
          <a:gradFill rotWithShape="1">
            <a:gsLst>
              <a:gs pos="0">
                <a:srgbClr val="6DB6FF"/>
              </a:gs>
              <a:gs pos="100000">
                <a:srgbClr val="4C7FB2"/>
              </a:gs>
            </a:gsLst>
            <a:lin ang="5400000" scaled="1"/>
          </a:gradFill>
          <a:ln w="19050">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4400">
              <a:solidFill>
                <a:schemeClr val="tx2"/>
              </a:solidFill>
              <a:latin typeface="Myriad Pro Light" pitchFamily="34" charset="0"/>
            </a:endParaRPr>
          </a:p>
        </p:txBody>
      </p:sp>
      <p:sp>
        <p:nvSpPr>
          <p:cNvPr id="21507" name="Rectangle 2"/>
          <p:cNvSpPr>
            <a:spLocks noGrp="1" noChangeArrowheads="1"/>
          </p:cNvSpPr>
          <p:nvPr>
            <p:ph type="title"/>
          </p:nvPr>
        </p:nvSpPr>
        <p:spPr>
          <a:xfrm>
            <a:off x="468313" y="0"/>
            <a:ext cx="8229600" cy="692150"/>
          </a:xfrm>
        </p:spPr>
        <p:txBody>
          <a:bodyPr/>
          <a:lstStyle/>
          <a:p>
            <a:pPr eaLnBrk="1" hangingPunct="1"/>
            <a:r>
              <a:rPr lang="en-GB" altLang="en-US" sz="3600" smtClean="0">
                <a:latin typeface="Myriad Pro Light" pitchFamily="34" charset="0"/>
              </a:rPr>
              <a:t>More Emotivism – C.L. Stevenson</a:t>
            </a:r>
          </a:p>
        </p:txBody>
      </p:sp>
      <p:sp>
        <p:nvSpPr>
          <p:cNvPr id="21508" name="Rectangle 3"/>
          <p:cNvSpPr>
            <a:spLocks noGrp="1" noChangeArrowheads="1"/>
          </p:cNvSpPr>
          <p:nvPr>
            <p:ph type="body" idx="1"/>
          </p:nvPr>
        </p:nvSpPr>
        <p:spPr>
          <a:xfrm>
            <a:off x="250825" y="1052513"/>
            <a:ext cx="8569325" cy="5805487"/>
          </a:xfrm>
          <a:solidFill>
            <a:srgbClr val="FFFF00"/>
          </a:solidFill>
        </p:spPr>
        <p:txBody>
          <a:bodyPr/>
          <a:lstStyle/>
          <a:p>
            <a:pPr algn="just" eaLnBrk="1" hangingPunct="1"/>
            <a:r>
              <a:rPr lang="en-GB" altLang="en-US" sz="2400" dirty="0" smtClean="0">
                <a:latin typeface="Myriad Pro Light" pitchFamily="34" charset="0"/>
              </a:rPr>
              <a:t>Another key </a:t>
            </a:r>
            <a:r>
              <a:rPr lang="en-GB" altLang="en-US" sz="2400" dirty="0" err="1" smtClean="0">
                <a:latin typeface="Myriad Pro Light" pitchFamily="34" charset="0"/>
              </a:rPr>
              <a:t>Emotivist</a:t>
            </a:r>
            <a:r>
              <a:rPr lang="en-GB" altLang="en-US" sz="2400" dirty="0" smtClean="0">
                <a:latin typeface="Myriad Pro Light" pitchFamily="34" charset="0"/>
              </a:rPr>
              <a:t> philosopher was C.L. Stevenson, who developed similar ideas to Ayer.</a:t>
            </a:r>
          </a:p>
          <a:p>
            <a:pPr algn="just" eaLnBrk="1" hangingPunct="1"/>
            <a:r>
              <a:rPr lang="en-GB" altLang="en-US" sz="2400" dirty="0" smtClean="0">
                <a:latin typeface="Myriad Pro Light" pitchFamily="34" charset="0"/>
              </a:rPr>
              <a:t>However, unlike Ayer, Stevenson claimed that there are such things as real disagreements in attitudes, rather than just differing emotions.</a:t>
            </a:r>
          </a:p>
          <a:p>
            <a:pPr algn="just" eaLnBrk="1" hangingPunct="1"/>
            <a:r>
              <a:rPr lang="en-GB" altLang="en-US" sz="2400" dirty="0" smtClean="0">
                <a:latin typeface="Myriad Pro Light" pitchFamily="34" charset="0"/>
              </a:rPr>
              <a:t>Stevenson did not just emphasise the persuasive side of ethics, but also the view that attitudes are based on </a:t>
            </a:r>
            <a:r>
              <a:rPr lang="en-GB" altLang="en-US" sz="2400" i="1" dirty="0" smtClean="0">
                <a:latin typeface="Myriad Pro Light" pitchFamily="34" charset="0"/>
              </a:rPr>
              <a:t>beliefs</a:t>
            </a:r>
            <a:r>
              <a:rPr lang="en-GB" altLang="en-US" sz="2400" dirty="0" smtClean="0">
                <a:latin typeface="Myriad Pro Light" pitchFamily="34" charset="0"/>
              </a:rPr>
              <a:t>.</a:t>
            </a:r>
          </a:p>
          <a:p>
            <a:pPr algn="just" eaLnBrk="1" hangingPunct="1"/>
            <a:r>
              <a:rPr lang="en-GB" altLang="en-US" sz="2400" dirty="0" smtClean="0">
                <a:latin typeface="Myriad Pro Light" pitchFamily="34" charset="0"/>
              </a:rPr>
              <a:t>So, if I say that ‘capital punishment is wrong’, I have an attitude which is shaped by my prior beliefs. Disagreements are not just different emotions, but also issues of different underlying convictions – what life is, its value, </a:t>
            </a:r>
            <a:r>
              <a:rPr lang="en-GB" altLang="en-US" sz="2400" i="1" dirty="0" smtClean="0">
                <a:latin typeface="Myriad Pro Light" pitchFamily="34" charset="0"/>
              </a:rPr>
              <a:t>etc</a:t>
            </a:r>
            <a:r>
              <a:rPr lang="en-GB" altLang="en-US" sz="2400" dirty="0" smtClean="0">
                <a:latin typeface="Myriad Pro Light" pitchFamily="34" charset="0"/>
              </a:rPr>
              <a:t>.</a:t>
            </a:r>
          </a:p>
          <a:p>
            <a:pPr algn="just" eaLnBrk="1" hangingPunct="1"/>
            <a:r>
              <a:rPr lang="en-GB" altLang="en-US" sz="2400" dirty="0" smtClean="0">
                <a:latin typeface="Myriad Pro Light" pitchFamily="34" charset="0"/>
              </a:rPr>
              <a:t>Stevenson’s views thus give more meaning to moral disagreement, whereas Ayer only sees these as conflicts of feelings.</a:t>
            </a:r>
          </a:p>
        </p:txBody>
      </p:sp>
    </p:spTree>
    <p:extLst>
      <p:ext uri="{BB962C8B-B14F-4D97-AF65-F5344CB8AC3E}">
        <p14:creationId xmlns:p14="http://schemas.microsoft.com/office/powerpoint/2010/main" val="4493696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ChangeArrowheads="1"/>
          </p:cNvSpPr>
          <p:nvPr/>
        </p:nvSpPr>
        <p:spPr bwMode="auto">
          <a:xfrm>
            <a:off x="0" y="0"/>
            <a:ext cx="9144000" cy="765175"/>
          </a:xfrm>
          <a:prstGeom prst="rect">
            <a:avLst/>
          </a:prstGeom>
          <a:gradFill rotWithShape="1">
            <a:gsLst>
              <a:gs pos="0">
                <a:srgbClr val="6DB6FF"/>
              </a:gs>
              <a:gs pos="100000">
                <a:srgbClr val="4C7FB2"/>
              </a:gs>
            </a:gsLst>
            <a:lin ang="5400000" scaled="1"/>
          </a:gradFill>
          <a:ln w="19050">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4400">
              <a:solidFill>
                <a:schemeClr val="tx2"/>
              </a:solidFill>
              <a:latin typeface="Myriad Pro Light" pitchFamily="34" charset="0"/>
            </a:endParaRPr>
          </a:p>
        </p:txBody>
      </p:sp>
      <p:sp>
        <p:nvSpPr>
          <p:cNvPr id="22531" name="Rectangle 2"/>
          <p:cNvSpPr>
            <a:spLocks noGrp="1" noChangeArrowheads="1"/>
          </p:cNvSpPr>
          <p:nvPr>
            <p:ph type="title"/>
          </p:nvPr>
        </p:nvSpPr>
        <p:spPr>
          <a:xfrm>
            <a:off x="468313" y="0"/>
            <a:ext cx="8229600" cy="692150"/>
          </a:xfrm>
        </p:spPr>
        <p:txBody>
          <a:bodyPr>
            <a:normAutofit fontScale="90000"/>
          </a:bodyPr>
          <a:lstStyle/>
          <a:p>
            <a:pPr eaLnBrk="1" hangingPunct="1"/>
            <a:r>
              <a:rPr lang="en-GB" altLang="en-US" sz="4000" smtClean="0">
                <a:latin typeface="Myriad Pro Light" pitchFamily="34" charset="0"/>
              </a:rPr>
              <a:t>Strengths of Emotivism</a:t>
            </a:r>
          </a:p>
        </p:txBody>
      </p:sp>
      <p:sp>
        <p:nvSpPr>
          <p:cNvPr id="22532" name="Rectangle 3"/>
          <p:cNvSpPr>
            <a:spLocks noGrp="1" noChangeArrowheads="1"/>
          </p:cNvSpPr>
          <p:nvPr>
            <p:ph type="body" idx="1"/>
          </p:nvPr>
        </p:nvSpPr>
        <p:spPr>
          <a:xfrm>
            <a:off x="0" y="1125538"/>
            <a:ext cx="9144000" cy="4392612"/>
          </a:xfrm>
          <a:solidFill>
            <a:srgbClr val="FFFF00"/>
          </a:solidFill>
        </p:spPr>
        <p:txBody>
          <a:bodyPr/>
          <a:lstStyle/>
          <a:p>
            <a:pPr algn="just" eaLnBrk="1" hangingPunct="1"/>
            <a:r>
              <a:rPr lang="en-GB" altLang="en-US" sz="2600" dirty="0" smtClean="0">
                <a:latin typeface="Myriad Pro Light" pitchFamily="34" charset="0"/>
              </a:rPr>
              <a:t>Ayer’s approach to ethics lacks the problem of speculative and metaphysical ideas – it is based on the observation of behaviour, rather than God or timeless forms.</a:t>
            </a:r>
          </a:p>
          <a:p>
            <a:pPr algn="just" eaLnBrk="1" hangingPunct="1"/>
            <a:r>
              <a:rPr lang="en-GB" altLang="en-US" sz="2600" dirty="0" smtClean="0">
                <a:latin typeface="Myriad Pro Light" pitchFamily="34" charset="0"/>
              </a:rPr>
              <a:t>It is easy to think of ideas which link with Emotivism – people making moral claims with great emotional conviction and less ‘proof’.</a:t>
            </a:r>
          </a:p>
          <a:p>
            <a:pPr algn="just" eaLnBrk="1" hangingPunct="1"/>
            <a:r>
              <a:rPr lang="en-GB" altLang="en-US" sz="2600" dirty="0" smtClean="0">
                <a:latin typeface="Myriad Pro Light" pitchFamily="34" charset="0"/>
              </a:rPr>
              <a:t>Stevenson is able to explain the complex meaning of ethical terms and gives some hope for resolving ethical disputes, because he emphasises underlying beliefs and definitions.</a:t>
            </a:r>
          </a:p>
          <a:p>
            <a:pPr algn="just" eaLnBrk="1" hangingPunct="1"/>
            <a:endParaRPr lang="en-GB" altLang="en-US" sz="2600" dirty="0" smtClean="0">
              <a:latin typeface="Myriad Pro Light" pitchFamily="34" charset="0"/>
            </a:endParaRPr>
          </a:p>
        </p:txBody>
      </p:sp>
      <p:sp>
        <p:nvSpPr>
          <p:cNvPr id="22533" name="Rectangle 5"/>
          <p:cNvSpPr>
            <a:spLocks noChangeArrowheads="1"/>
          </p:cNvSpPr>
          <p:nvPr/>
        </p:nvSpPr>
        <p:spPr bwMode="auto">
          <a:xfrm>
            <a:off x="0" y="6092825"/>
            <a:ext cx="9144000" cy="765175"/>
          </a:xfrm>
          <a:prstGeom prst="rect">
            <a:avLst/>
          </a:prstGeom>
          <a:gradFill rotWithShape="1">
            <a:gsLst>
              <a:gs pos="0">
                <a:srgbClr val="6DB6FF"/>
              </a:gs>
              <a:gs pos="100000">
                <a:srgbClr val="4C7FB2"/>
              </a:gs>
            </a:gsLst>
            <a:lin ang="5400000" scaled="1"/>
          </a:gradFill>
          <a:ln w="19050">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4400">
              <a:solidFill>
                <a:schemeClr val="tx2"/>
              </a:solidFill>
              <a:latin typeface="Myriad Pro Light" pitchFamily="34" charset="0"/>
            </a:endParaRPr>
          </a:p>
        </p:txBody>
      </p:sp>
    </p:spTree>
    <p:extLst>
      <p:ext uri="{BB962C8B-B14F-4D97-AF65-F5344CB8AC3E}">
        <p14:creationId xmlns:p14="http://schemas.microsoft.com/office/powerpoint/2010/main" val="41380711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395536" y="188640"/>
            <a:ext cx="8229600" cy="1143000"/>
          </a:xfrm>
          <a:solidFill>
            <a:srgbClr val="00B0F0"/>
          </a:solidFill>
        </p:spPr>
        <p:txBody>
          <a:bodyPr/>
          <a:lstStyle/>
          <a:p>
            <a:r>
              <a:rPr lang="en-GB" altLang="en-US" b="1" dirty="0" smtClean="0"/>
              <a:t>Weaknesses of Emotivism</a:t>
            </a:r>
          </a:p>
        </p:txBody>
      </p:sp>
      <p:sp>
        <p:nvSpPr>
          <p:cNvPr id="3" name="Content Placeholder 2"/>
          <p:cNvSpPr>
            <a:spLocks noGrp="1"/>
          </p:cNvSpPr>
          <p:nvPr>
            <p:ph idx="1"/>
          </p:nvPr>
        </p:nvSpPr>
        <p:spPr>
          <a:xfrm>
            <a:off x="0" y="1341438"/>
            <a:ext cx="8686800" cy="5516562"/>
          </a:xfrm>
          <a:solidFill>
            <a:srgbClr val="FFFF00"/>
          </a:solidFill>
        </p:spPr>
        <p:txBody>
          <a:bodyPr/>
          <a:lstStyle/>
          <a:p>
            <a:pPr algn="just" eaLnBrk="1" hangingPunct="1">
              <a:defRPr/>
            </a:pPr>
            <a:r>
              <a:rPr lang="en-GB" altLang="en-US" sz="2000" dirty="0" smtClean="0">
                <a:latin typeface="Myriad Pro Light" pitchFamily="34" charset="0"/>
              </a:rPr>
              <a:t>No basic moral principles can be established.</a:t>
            </a:r>
          </a:p>
          <a:p>
            <a:pPr algn="just" eaLnBrk="1" hangingPunct="1">
              <a:defRPr/>
            </a:pPr>
            <a:r>
              <a:rPr lang="en-GB" altLang="en-US" sz="2000" dirty="0" smtClean="0">
                <a:latin typeface="Myriad Pro Light" pitchFamily="34" charset="0"/>
              </a:rPr>
              <a:t>There is no universal agreement that some actions are wrong.</a:t>
            </a:r>
            <a:r>
              <a:rPr lang="en-GB" altLang="en-US" sz="2000" dirty="0">
                <a:latin typeface="Myriad Pro Light" pitchFamily="34" charset="0"/>
              </a:rPr>
              <a:t> In the case of terrible crimes, it seems inadequate to say that condemnation of these is ‘just emotion’. Surely something like genocide is intrinsically wrong. Therefore, there is no universal agreement that genocide is wrong</a:t>
            </a:r>
            <a:r>
              <a:rPr lang="en-GB" altLang="en-US" sz="2000" dirty="0" smtClean="0">
                <a:latin typeface="Myriad Pro Light" pitchFamily="34" charset="0"/>
              </a:rPr>
              <a:t>.</a:t>
            </a:r>
          </a:p>
          <a:p>
            <a:pPr algn="just" eaLnBrk="1" hangingPunct="1">
              <a:defRPr/>
            </a:pPr>
            <a:r>
              <a:rPr lang="en-GB" altLang="en-US" sz="2000" dirty="0" smtClean="0">
                <a:latin typeface="Myriad Pro Light" pitchFamily="34" charset="0"/>
              </a:rPr>
              <a:t>James </a:t>
            </a:r>
            <a:r>
              <a:rPr lang="en-GB" altLang="en-US" sz="2000" dirty="0" err="1" smtClean="0">
                <a:latin typeface="Myriad Pro Light" pitchFamily="34" charset="0"/>
              </a:rPr>
              <a:t>Rachels</a:t>
            </a:r>
            <a:r>
              <a:rPr lang="en-GB" altLang="en-US" sz="2000" dirty="0" smtClean="0">
                <a:latin typeface="Myriad Pro Light" pitchFamily="34" charset="0"/>
              </a:rPr>
              <a:t> criticises Emotivism for removing reason from moral judgements; in our morality we appeal to reason, as in any other aspect of life. Some think that ‘murder is wrong’ is rational (we think about it very carefully and weigh up the pros and cons) rather than emotional. </a:t>
            </a:r>
          </a:p>
          <a:p>
            <a:pPr algn="just" eaLnBrk="1" hangingPunct="1">
              <a:defRPr/>
            </a:pPr>
            <a:r>
              <a:rPr lang="en-GB" altLang="en-US" sz="2000" dirty="0" smtClean="0">
                <a:latin typeface="Myriad Pro Light" pitchFamily="34" charset="0"/>
              </a:rPr>
              <a:t>Some think that if moral views are simply based on emotion then ethical debates become a meaningless activity.</a:t>
            </a:r>
          </a:p>
          <a:p>
            <a:pPr algn="just" eaLnBrk="1" hangingPunct="1">
              <a:defRPr/>
            </a:pPr>
            <a:r>
              <a:rPr lang="en-GB" altLang="en-US" sz="2000" dirty="0">
                <a:latin typeface="Myriad Pro Light" pitchFamily="34" charset="0"/>
              </a:rPr>
              <a:t>Ethical debate becomes a pointless </a:t>
            </a:r>
            <a:r>
              <a:rPr lang="en-GB" altLang="en-US" sz="2000" dirty="0" smtClean="0">
                <a:latin typeface="Myriad Pro Light" pitchFamily="34" charset="0"/>
              </a:rPr>
              <a:t>activity. Peter Vardy criticises Ayer’s Emotivism for being an ‘ethical non-theory’ because it only discusses emotion and does not really deal with the idea of actions being ethical at all.</a:t>
            </a:r>
          </a:p>
          <a:p>
            <a:pPr marL="0" indent="0">
              <a:buFontTx/>
              <a:buNone/>
              <a:defRPr/>
            </a:pPr>
            <a:endParaRPr lang="en-GB" dirty="0"/>
          </a:p>
        </p:txBody>
      </p:sp>
    </p:spTree>
    <p:extLst>
      <p:ext uri="{BB962C8B-B14F-4D97-AF65-F5344CB8AC3E}">
        <p14:creationId xmlns:p14="http://schemas.microsoft.com/office/powerpoint/2010/main" val="29150688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12"/>
          <p:cNvSpPr>
            <a:spLocks noChangeArrowheads="1"/>
          </p:cNvSpPr>
          <p:nvPr/>
        </p:nvSpPr>
        <p:spPr bwMode="auto">
          <a:xfrm rot="-8771391">
            <a:off x="5165725" y="3873500"/>
            <a:ext cx="2089150" cy="719138"/>
          </a:xfrm>
          <a:prstGeom prst="leftArrow">
            <a:avLst>
              <a:gd name="adj1" fmla="val 50000"/>
              <a:gd name="adj2" fmla="val 72627"/>
            </a:avLst>
          </a:prstGeom>
          <a:solidFill>
            <a:srgbClr val="FFCC00"/>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4400">
              <a:solidFill>
                <a:schemeClr val="tx2"/>
              </a:solidFill>
              <a:latin typeface="Myriad Pro Light" pitchFamily="34" charset="0"/>
            </a:endParaRPr>
          </a:p>
        </p:txBody>
      </p:sp>
      <p:sp>
        <p:nvSpPr>
          <p:cNvPr id="24579" name="AutoShape 10"/>
          <p:cNvSpPr>
            <a:spLocks noChangeArrowheads="1"/>
          </p:cNvSpPr>
          <p:nvPr/>
        </p:nvSpPr>
        <p:spPr bwMode="auto">
          <a:xfrm rot="-2181647">
            <a:off x="1692275" y="4076700"/>
            <a:ext cx="1873250" cy="719138"/>
          </a:xfrm>
          <a:prstGeom prst="leftArrow">
            <a:avLst>
              <a:gd name="adj1" fmla="val 50000"/>
              <a:gd name="adj2" fmla="val 65121"/>
            </a:avLst>
          </a:prstGeom>
          <a:solidFill>
            <a:srgbClr val="FFCC00"/>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4400">
              <a:solidFill>
                <a:schemeClr val="tx2"/>
              </a:solidFill>
              <a:latin typeface="Myriad Pro Light" pitchFamily="34" charset="0"/>
            </a:endParaRPr>
          </a:p>
        </p:txBody>
      </p:sp>
      <p:sp>
        <p:nvSpPr>
          <p:cNvPr id="24580" name="AutoShape 8"/>
          <p:cNvSpPr>
            <a:spLocks noChangeArrowheads="1"/>
          </p:cNvSpPr>
          <p:nvPr/>
        </p:nvSpPr>
        <p:spPr bwMode="auto">
          <a:xfrm rot="8448290">
            <a:off x="5408613" y="1582738"/>
            <a:ext cx="1790700" cy="719137"/>
          </a:xfrm>
          <a:prstGeom prst="leftArrow">
            <a:avLst>
              <a:gd name="adj1" fmla="val 50000"/>
              <a:gd name="adj2" fmla="val 62252"/>
            </a:avLst>
          </a:prstGeom>
          <a:solidFill>
            <a:srgbClr val="FFCC00"/>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4400">
              <a:solidFill>
                <a:schemeClr val="tx2"/>
              </a:solidFill>
              <a:latin typeface="Myriad Pro Light" pitchFamily="34" charset="0"/>
            </a:endParaRPr>
          </a:p>
        </p:txBody>
      </p:sp>
      <p:sp>
        <p:nvSpPr>
          <p:cNvPr id="24581" name="AutoShape 6"/>
          <p:cNvSpPr>
            <a:spLocks noChangeArrowheads="1"/>
          </p:cNvSpPr>
          <p:nvPr/>
        </p:nvSpPr>
        <p:spPr bwMode="auto">
          <a:xfrm rot="2160000">
            <a:off x="2030413" y="1403350"/>
            <a:ext cx="1873250" cy="719138"/>
          </a:xfrm>
          <a:prstGeom prst="leftArrow">
            <a:avLst>
              <a:gd name="adj1" fmla="val 50000"/>
              <a:gd name="adj2" fmla="val 65121"/>
            </a:avLst>
          </a:prstGeom>
          <a:solidFill>
            <a:srgbClr val="FFCC00"/>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4400">
              <a:solidFill>
                <a:schemeClr val="tx2"/>
              </a:solidFill>
              <a:latin typeface="Myriad Pro Light" pitchFamily="34" charset="0"/>
            </a:endParaRPr>
          </a:p>
        </p:txBody>
      </p:sp>
      <p:sp>
        <p:nvSpPr>
          <p:cNvPr id="24582" name="AutoShape 4"/>
          <p:cNvSpPr>
            <a:spLocks noChangeArrowheads="1"/>
          </p:cNvSpPr>
          <p:nvPr/>
        </p:nvSpPr>
        <p:spPr bwMode="auto">
          <a:xfrm rot="898602">
            <a:off x="2339975" y="1412875"/>
            <a:ext cx="4681538" cy="3240088"/>
          </a:xfrm>
          <a:prstGeom prst="irregularSeal2">
            <a:avLst/>
          </a:prstGeom>
          <a:solidFill>
            <a:srgbClr val="FFCC00"/>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4400">
              <a:solidFill>
                <a:schemeClr val="tx2"/>
              </a:solidFill>
              <a:latin typeface="Myriad Pro Light" pitchFamily="34" charset="0"/>
            </a:endParaRPr>
          </a:p>
        </p:txBody>
      </p:sp>
      <p:sp>
        <p:nvSpPr>
          <p:cNvPr id="24583" name="Text Box 5"/>
          <p:cNvSpPr txBox="1">
            <a:spLocks noChangeArrowheads="1"/>
          </p:cNvSpPr>
          <p:nvPr/>
        </p:nvSpPr>
        <p:spPr bwMode="auto">
          <a:xfrm>
            <a:off x="2987675" y="2781300"/>
            <a:ext cx="2952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GB" altLang="en-US" sz="2800" b="1">
                <a:solidFill>
                  <a:schemeClr val="tx2"/>
                </a:solidFill>
                <a:latin typeface="Berlin Sans FB Demi" pitchFamily="34" charset="0"/>
              </a:rPr>
              <a:t>Ideas to Evaluate</a:t>
            </a:r>
          </a:p>
        </p:txBody>
      </p:sp>
      <p:sp>
        <p:nvSpPr>
          <p:cNvPr id="24584" name="Text Box 7"/>
          <p:cNvSpPr txBox="1">
            <a:spLocks noChangeArrowheads="1"/>
          </p:cNvSpPr>
          <p:nvPr/>
        </p:nvSpPr>
        <p:spPr bwMode="auto">
          <a:xfrm>
            <a:off x="0" y="0"/>
            <a:ext cx="3995738" cy="1247775"/>
          </a:xfrm>
          <a:prstGeom prst="rect">
            <a:avLst/>
          </a:prstGeom>
          <a:solidFill>
            <a:srgbClr val="FFFF00"/>
          </a:solidFill>
          <a:ln>
            <a:noFill/>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GB" altLang="en-US" sz="1900" dirty="0">
                <a:solidFill>
                  <a:schemeClr val="tx2"/>
                </a:solidFill>
                <a:latin typeface="Berlin Sans FB Demi" pitchFamily="34" charset="0"/>
              </a:rPr>
              <a:t>The idea that ethical language is non-factual is extremely radical. Are there </a:t>
            </a:r>
            <a:r>
              <a:rPr lang="en-GB" altLang="en-US" sz="1900" i="1" dirty="0">
                <a:solidFill>
                  <a:schemeClr val="tx2"/>
                </a:solidFill>
                <a:latin typeface="Berlin Sans FB Demi" pitchFamily="34" charset="0"/>
              </a:rPr>
              <a:t>no</a:t>
            </a:r>
            <a:r>
              <a:rPr lang="en-GB" altLang="en-US" sz="1900" dirty="0">
                <a:solidFill>
                  <a:schemeClr val="tx2"/>
                </a:solidFill>
                <a:latin typeface="Berlin Sans FB Demi" pitchFamily="34" charset="0"/>
              </a:rPr>
              <a:t> moral truths? Your view counts.</a:t>
            </a:r>
          </a:p>
        </p:txBody>
      </p:sp>
      <p:sp>
        <p:nvSpPr>
          <p:cNvPr id="24585" name="Text Box 9"/>
          <p:cNvSpPr txBox="1">
            <a:spLocks noChangeArrowheads="1"/>
          </p:cNvSpPr>
          <p:nvPr/>
        </p:nvSpPr>
        <p:spPr bwMode="auto">
          <a:xfrm>
            <a:off x="4427538" y="0"/>
            <a:ext cx="4716462" cy="1247775"/>
          </a:xfrm>
          <a:prstGeom prst="rect">
            <a:avLst/>
          </a:prstGeom>
          <a:solidFill>
            <a:srgbClr val="FFFF00"/>
          </a:solidFill>
          <a:ln>
            <a:noFill/>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50000"/>
              </a:spcBef>
              <a:buFontTx/>
              <a:buNone/>
            </a:pPr>
            <a:r>
              <a:rPr lang="en-GB" altLang="en-US" sz="1900" dirty="0">
                <a:solidFill>
                  <a:schemeClr val="tx2"/>
                </a:solidFill>
                <a:latin typeface="Berlin Sans FB Demi" pitchFamily="34" charset="0"/>
              </a:rPr>
              <a:t>Intuitionism and Emotivism are both very different from the normative ethical theories we’ve looked at: Kant, Natural Law, </a:t>
            </a:r>
            <a:r>
              <a:rPr lang="en-GB" altLang="en-US" sz="1900" i="1" dirty="0">
                <a:solidFill>
                  <a:schemeClr val="tx2"/>
                </a:solidFill>
                <a:latin typeface="Berlin Sans FB Demi" pitchFamily="34" charset="0"/>
              </a:rPr>
              <a:t>etc</a:t>
            </a:r>
            <a:r>
              <a:rPr lang="en-GB" altLang="en-US" sz="1900" dirty="0">
                <a:solidFill>
                  <a:schemeClr val="tx2"/>
                </a:solidFill>
                <a:latin typeface="Berlin Sans FB Demi" pitchFamily="34" charset="0"/>
              </a:rPr>
              <a:t>. Which do you think is best?</a:t>
            </a:r>
          </a:p>
        </p:txBody>
      </p:sp>
      <p:sp>
        <p:nvSpPr>
          <p:cNvPr id="24586" name="Text Box 11"/>
          <p:cNvSpPr txBox="1">
            <a:spLocks noChangeArrowheads="1"/>
          </p:cNvSpPr>
          <p:nvPr/>
        </p:nvSpPr>
        <p:spPr bwMode="auto">
          <a:xfrm>
            <a:off x="0" y="5084763"/>
            <a:ext cx="4140200" cy="1536700"/>
          </a:xfrm>
          <a:prstGeom prst="rect">
            <a:avLst/>
          </a:prstGeom>
          <a:solidFill>
            <a:srgbClr val="FFFF00"/>
          </a:solidFill>
          <a:ln>
            <a:noFill/>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GB" altLang="en-US" sz="1900" dirty="0">
                <a:solidFill>
                  <a:schemeClr val="tx2"/>
                </a:solidFill>
                <a:latin typeface="Berlin Sans FB Demi" pitchFamily="34" charset="0"/>
              </a:rPr>
              <a:t>The idea that we ‘just know’ right or wrong intuitively is really intriguing, but can we agree? Do we have to learn our morals through discussion and reason instead?</a:t>
            </a:r>
          </a:p>
        </p:txBody>
      </p:sp>
      <p:sp>
        <p:nvSpPr>
          <p:cNvPr id="24587" name="Text Box 13"/>
          <p:cNvSpPr txBox="1">
            <a:spLocks noChangeArrowheads="1"/>
          </p:cNvSpPr>
          <p:nvPr/>
        </p:nvSpPr>
        <p:spPr bwMode="auto">
          <a:xfrm>
            <a:off x="5003800" y="4868863"/>
            <a:ext cx="3995738" cy="1825625"/>
          </a:xfrm>
          <a:prstGeom prst="rect">
            <a:avLst/>
          </a:prstGeom>
          <a:solidFill>
            <a:srgbClr val="FFFF00"/>
          </a:solidFill>
          <a:ln>
            <a:noFill/>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50000"/>
              </a:spcBef>
              <a:buFontTx/>
              <a:buNone/>
            </a:pPr>
            <a:r>
              <a:rPr lang="en-GB" altLang="en-US" sz="1900" dirty="0">
                <a:solidFill>
                  <a:schemeClr val="tx2"/>
                </a:solidFill>
                <a:latin typeface="Berlin Sans FB Demi" pitchFamily="34" charset="0"/>
              </a:rPr>
              <a:t>Criticisms of religious language are a bit like criticisms of some ethical theories, because both can be ‘metaphysical’. Could it be that claims about God or what is ultimate are all meaningless?</a:t>
            </a:r>
          </a:p>
        </p:txBody>
      </p:sp>
    </p:spTree>
    <p:extLst>
      <p:ext uri="{BB962C8B-B14F-4D97-AF65-F5344CB8AC3E}">
        <p14:creationId xmlns:p14="http://schemas.microsoft.com/office/powerpoint/2010/main" val="35202562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3407080" y="137671"/>
            <a:ext cx="3369501" cy="1201365"/>
          </a:xfrm>
          <a:solidFill>
            <a:srgbClr val="FFC000"/>
          </a:solidFill>
        </p:spPr>
        <p:txBody>
          <a:bodyPr>
            <a:normAutofit/>
          </a:bodyPr>
          <a:lstStyle/>
          <a:p>
            <a:r>
              <a:rPr lang="en-US" sz="3200" b="1" dirty="0">
                <a:latin typeface="Arial Rounded MT Bold" panose="020F0704030504030204" pitchFamily="34" charset="0"/>
              </a:rPr>
              <a:t>A.J. Ayer</a:t>
            </a:r>
          </a:p>
        </p:txBody>
      </p:sp>
      <p:sp>
        <p:nvSpPr>
          <p:cNvPr id="4" name="Content Placeholder 2"/>
          <p:cNvSpPr txBox="1">
            <a:spLocks/>
          </p:cNvSpPr>
          <p:nvPr/>
        </p:nvSpPr>
        <p:spPr>
          <a:xfrm>
            <a:off x="167272" y="1476823"/>
            <a:ext cx="4531245" cy="3708952"/>
          </a:xfrm>
          <a:prstGeom prst="rect">
            <a:avLst/>
          </a:prstGeom>
          <a:solidFill>
            <a:srgbClr val="FFFF00"/>
          </a:solidFill>
        </p:spPr>
        <p:txBody>
          <a:bodyPr>
            <a:normAutofit fontScale="77500" lnSpcReduction="20000"/>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r>
              <a:rPr lang="en-GB" sz="2800" dirty="0">
                <a:latin typeface="Arial Rounded MT Bold" panose="020F0704030504030204" pitchFamily="34" charset="0"/>
              </a:rPr>
              <a:t>1910-1989</a:t>
            </a:r>
          </a:p>
          <a:p>
            <a:r>
              <a:rPr lang="en-GB" sz="2800" dirty="0">
                <a:latin typeface="Arial Rounded MT Bold" panose="020F0704030504030204" pitchFamily="34" charset="0"/>
              </a:rPr>
              <a:t>He thought that there were </a:t>
            </a:r>
            <a:r>
              <a:rPr lang="en-GB" sz="2800" b="1" dirty="0">
                <a:latin typeface="Arial Rounded MT Bold" panose="020F0704030504030204" pitchFamily="34" charset="0"/>
              </a:rPr>
              <a:t>three kinds of judgements: logical, factual and moral. </a:t>
            </a:r>
          </a:p>
          <a:p>
            <a:r>
              <a:rPr lang="en-GB" sz="2800" dirty="0">
                <a:latin typeface="Arial Rounded MT Bold" panose="020F0704030504030204" pitchFamily="34" charset="0"/>
              </a:rPr>
              <a:t>Morals are relative only to our feelings or emotions. </a:t>
            </a:r>
          </a:p>
          <a:p>
            <a:r>
              <a:rPr lang="en-GB" sz="2800" dirty="0">
                <a:latin typeface="Arial Rounded MT Bold" panose="020F0704030504030204" pitchFamily="34" charset="0"/>
              </a:rPr>
              <a:t>They tell us about the </a:t>
            </a:r>
            <a:r>
              <a:rPr lang="en-GB" sz="2800" b="1" dirty="0">
                <a:latin typeface="Arial Rounded MT Bold" panose="020F0704030504030204" pitchFamily="34" charset="0"/>
              </a:rPr>
              <a:t>person and their emotions, not the external world. </a:t>
            </a:r>
          </a:p>
          <a:p>
            <a:r>
              <a:rPr lang="en-GB" sz="2800" dirty="0">
                <a:latin typeface="Arial Rounded MT Bold" panose="020F0704030504030204" pitchFamily="34" charset="0"/>
              </a:rPr>
              <a:t>Therefore </a:t>
            </a:r>
            <a:r>
              <a:rPr lang="en-GB" sz="2800" b="1" dirty="0">
                <a:latin typeface="Arial Rounded MT Bold" panose="020F0704030504030204" pitchFamily="34" charset="0"/>
              </a:rPr>
              <a:t>Ayer holds that there are no fixed, moral truths. </a:t>
            </a:r>
          </a:p>
          <a:p>
            <a:endParaRPr lang="en-GB" sz="1800" dirty="0"/>
          </a:p>
          <a:p>
            <a:pPr marL="114300" indent="0">
              <a:buNone/>
            </a:pPr>
            <a:endParaRPr lang="en-GB" sz="1800" dirty="0"/>
          </a:p>
          <a:p>
            <a:endParaRPr lang="en-GB" sz="1800" dirty="0"/>
          </a:p>
          <a:p>
            <a:endParaRPr lang="en-US" sz="1800" dirty="0"/>
          </a:p>
          <a:p>
            <a:endParaRPr lang="en-US" sz="1600" dirty="0"/>
          </a:p>
          <a:p>
            <a:endParaRPr lang="en-US" sz="2000" i="1" dirty="0"/>
          </a:p>
          <a:p>
            <a:endParaRPr lang="en-US" sz="2000" dirty="0"/>
          </a:p>
          <a:p>
            <a:endParaRPr lang="en-US" sz="2000" dirty="0"/>
          </a:p>
          <a:p>
            <a:endParaRPr lang="en-US" sz="1800" dirty="0"/>
          </a:p>
          <a:p>
            <a:endParaRPr lang="en-US" dirty="0"/>
          </a:p>
          <a:p>
            <a:pPr lvl="1"/>
            <a:endParaRPr lang="en-US" sz="1800" dirty="0"/>
          </a:p>
        </p:txBody>
      </p:sp>
      <p:pic>
        <p:nvPicPr>
          <p:cNvPr id="6" name="Picture 5"/>
          <p:cNvPicPr>
            <a:picLocks noChangeAspect="1"/>
          </p:cNvPicPr>
          <p:nvPr/>
        </p:nvPicPr>
        <p:blipFill>
          <a:blip r:embed="rId2"/>
          <a:stretch>
            <a:fillRect/>
          </a:stretch>
        </p:blipFill>
        <p:spPr>
          <a:xfrm>
            <a:off x="4811251" y="1793612"/>
            <a:ext cx="4161801" cy="4189733"/>
          </a:xfrm>
          <a:prstGeom prst="rect">
            <a:avLst/>
          </a:prstGeom>
        </p:spPr>
      </p:pic>
    </p:spTree>
    <p:extLst>
      <p:ext uri="{BB962C8B-B14F-4D97-AF65-F5344CB8AC3E}">
        <p14:creationId xmlns:p14="http://schemas.microsoft.com/office/powerpoint/2010/main" val="2234679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heckerboard(across)">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checkerboard(across)">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checkerboard(across)">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checkerboard(across)">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3156559" y="275458"/>
            <a:ext cx="4008330" cy="1201365"/>
          </a:xfrm>
          <a:solidFill>
            <a:srgbClr val="FFC000"/>
          </a:solidFill>
        </p:spPr>
        <p:txBody>
          <a:bodyPr>
            <a:normAutofit/>
          </a:bodyPr>
          <a:lstStyle/>
          <a:p>
            <a:r>
              <a:rPr lang="en-US" sz="3200" b="1" dirty="0">
                <a:latin typeface="Arial Rounded MT Bold" panose="020F0704030504030204" pitchFamily="34" charset="0"/>
              </a:rPr>
              <a:t>A.J. Ayer</a:t>
            </a:r>
          </a:p>
        </p:txBody>
      </p:sp>
      <p:sp>
        <p:nvSpPr>
          <p:cNvPr id="4" name="Content Placeholder 2"/>
          <p:cNvSpPr txBox="1">
            <a:spLocks/>
          </p:cNvSpPr>
          <p:nvPr/>
        </p:nvSpPr>
        <p:spPr>
          <a:xfrm>
            <a:off x="426128" y="1528069"/>
            <a:ext cx="8581406" cy="5059373"/>
          </a:xfrm>
          <a:prstGeom prst="rect">
            <a:avLst/>
          </a:prstGeom>
          <a:solidFill>
            <a:srgbClr val="FFFF00"/>
          </a:solidFill>
        </p:spPr>
        <p:txBody>
          <a:bodyPr>
            <a:normAutofit fontScale="55000" lnSpcReduction="20000"/>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r>
              <a:rPr lang="en-GB" sz="4400" dirty="0">
                <a:latin typeface="Arial Rounded MT Bold" panose="020F0704030504030204" pitchFamily="34" charset="0"/>
              </a:rPr>
              <a:t>A meaningful statement about the world is one that can be verified.</a:t>
            </a:r>
          </a:p>
          <a:p>
            <a:r>
              <a:rPr lang="en-GB" sz="4400" dirty="0">
                <a:latin typeface="Arial Rounded MT Bold" panose="020F0704030504030204" pitchFamily="34" charset="0"/>
              </a:rPr>
              <a:t>There are two categories of meaningful statements: </a:t>
            </a:r>
          </a:p>
          <a:p>
            <a:pPr lvl="1"/>
            <a:r>
              <a:rPr lang="en-GB" sz="4400" b="1" u="sng" dirty="0">
                <a:latin typeface="Arial Rounded MT Bold" panose="020F0704030504030204" pitchFamily="34" charset="0"/>
              </a:rPr>
              <a:t>Factual statements</a:t>
            </a:r>
            <a:r>
              <a:rPr lang="en-GB" sz="4400" u="sng" dirty="0">
                <a:latin typeface="Arial Rounded MT Bold" panose="020F0704030504030204" pitchFamily="34" charset="0"/>
              </a:rPr>
              <a:t>: </a:t>
            </a:r>
            <a:r>
              <a:rPr lang="en-GB" sz="4400" dirty="0">
                <a:latin typeface="Arial Rounded MT Bold" panose="020F0704030504030204" pitchFamily="34" charset="0"/>
              </a:rPr>
              <a:t>verified by our senses. E.g. it is raining outside. </a:t>
            </a:r>
          </a:p>
          <a:p>
            <a:pPr lvl="1"/>
            <a:r>
              <a:rPr lang="en-GB" sz="4400" b="1" u="sng" dirty="0">
                <a:latin typeface="Arial Rounded MT Bold" panose="020F0704030504030204" pitchFamily="34" charset="0"/>
              </a:rPr>
              <a:t>Logical statements</a:t>
            </a:r>
            <a:r>
              <a:rPr lang="en-GB" sz="4400" dirty="0">
                <a:latin typeface="Arial Rounded MT Bold" panose="020F0704030504030204" pitchFamily="34" charset="0"/>
              </a:rPr>
              <a:t>: verified analytically. E.g. 2 + 2 = 4. they are true by definition. </a:t>
            </a:r>
          </a:p>
          <a:p>
            <a:r>
              <a:rPr lang="en-GB" sz="4400" u="sng" dirty="0">
                <a:latin typeface="Arial Rounded MT Bold" panose="020F0704030504030204" pitchFamily="34" charset="0"/>
              </a:rPr>
              <a:t>Moral and theological judgements are not observable and not verified by definition. They are not, therefore, facts about the world. </a:t>
            </a:r>
          </a:p>
          <a:p>
            <a:r>
              <a:rPr lang="en-GB" sz="4400" b="1" dirty="0">
                <a:latin typeface="Arial Rounded MT Bold" panose="020F0704030504030204" pitchFamily="34" charset="0"/>
              </a:rPr>
              <a:t>Emotivism is sometimes called the ‘hurrah/boo theory.” </a:t>
            </a:r>
          </a:p>
          <a:p>
            <a:r>
              <a:rPr lang="en-GB" sz="4400" u="sng" dirty="0">
                <a:latin typeface="Arial Rounded MT Bold" panose="020F0704030504030204" pitchFamily="34" charset="0"/>
              </a:rPr>
              <a:t>To say “generosity is good,” is to say, “hurrah to generosity” and to say “lying is bad,” is to say, “boo to lying.” </a:t>
            </a:r>
          </a:p>
          <a:p>
            <a:endParaRPr lang="en-GB" sz="2200" dirty="0"/>
          </a:p>
          <a:p>
            <a:endParaRPr lang="en-GB" sz="2200" dirty="0"/>
          </a:p>
          <a:p>
            <a:pPr marL="114300" indent="0">
              <a:buNone/>
            </a:pPr>
            <a:endParaRPr lang="en-GB" sz="2200" dirty="0"/>
          </a:p>
          <a:p>
            <a:endParaRPr lang="en-GB" sz="2200" dirty="0"/>
          </a:p>
          <a:p>
            <a:endParaRPr lang="en-US" sz="2200" dirty="0"/>
          </a:p>
          <a:p>
            <a:endParaRPr lang="en-US" sz="1600" dirty="0"/>
          </a:p>
          <a:p>
            <a:endParaRPr lang="en-US" sz="2000" i="1" dirty="0"/>
          </a:p>
          <a:p>
            <a:endParaRPr lang="en-US" sz="2000" dirty="0"/>
          </a:p>
          <a:p>
            <a:endParaRPr lang="en-US" sz="2000" dirty="0"/>
          </a:p>
          <a:p>
            <a:endParaRPr lang="en-US" sz="1800" dirty="0"/>
          </a:p>
          <a:p>
            <a:endParaRPr lang="en-US" dirty="0"/>
          </a:p>
          <a:p>
            <a:pPr lvl="1"/>
            <a:endParaRPr lang="en-US" sz="1800" dirty="0"/>
          </a:p>
        </p:txBody>
      </p:sp>
    </p:spTree>
    <p:extLst>
      <p:ext uri="{BB962C8B-B14F-4D97-AF65-F5344CB8AC3E}">
        <p14:creationId xmlns:p14="http://schemas.microsoft.com/office/powerpoint/2010/main" val="2982296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heckerboard(across)">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checkerboard(across)">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checkerboard(across)">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checkerboard(across)">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checkerboard(across)">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checkerboard(across)">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603329" y="37463"/>
            <a:ext cx="5279721" cy="1201365"/>
          </a:xfrm>
          <a:solidFill>
            <a:srgbClr val="FFC000"/>
          </a:solidFill>
        </p:spPr>
        <p:txBody>
          <a:bodyPr>
            <a:normAutofit/>
          </a:bodyPr>
          <a:lstStyle/>
          <a:p>
            <a:r>
              <a:rPr lang="en-US" sz="3200" b="1" dirty="0">
                <a:latin typeface="Arial Rounded MT Bold" panose="020F0704030504030204" pitchFamily="34" charset="0"/>
              </a:rPr>
              <a:t>A.J. Ayer</a:t>
            </a:r>
          </a:p>
        </p:txBody>
      </p:sp>
      <p:sp>
        <p:nvSpPr>
          <p:cNvPr id="5" name="Content Placeholder 2"/>
          <p:cNvSpPr txBox="1">
            <a:spLocks/>
          </p:cNvSpPr>
          <p:nvPr/>
        </p:nvSpPr>
        <p:spPr>
          <a:xfrm>
            <a:off x="105394" y="2426176"/>
            <a:ext cx="8581406" cy="4431824"/>
          </a:xfrm>
          <a:prstGeom prst="rect">
            <a:avLst/>
          </a:prstGeom>
          <a:solidFill>
            <a:srgbClr val="FFFF00"/>
          </a:solidFill>
        </p:spPr>
        <p:txBody>
          <a:bodyPr>
            <a:normAutofit fontScale="62500" lnSpcReduction="20000"/>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r>
              <a:rPr lang="en-GB" sz="3600" dirty="0">
                <a:latin typeface="Arial Rounded MT Bold" panose="020F0704030504030204" pitchFamily="34" charset="0"/>
              </a:rPr>
              <a:t>Ayer writes:</a:t>
            </a:r>
          </a:p>
          <a:p>
            <a:r>
              <a:rPr lang="en-GB" sz="3800" dirty="0">
                <a:latin typeface="Arial Rounded MT Bold" panose="020F0704030504030204" pitchFamily="34" charset="0"/>
              </a:rPr>
              <a:t>“</a:t>
            </a:r>
            <a:r>
              <a:rPr lang="en-GB" sz="3800" i="1" dirty="0">
                <a:latin typeface="Arial Rounded MT Bold" panose="020F0704030504030204" pitchFamily="34" charset="0"/>
              </a:rPr>
              <a:t>for in saying that a certain type of action is right or wrong, I am not making any factual statement, not even a statement about my own state of mind. I am merely expressing certain moral sentiments. And the man who is ostensibly contradicting me is merely expressing his moral sentiments. So there is plainly no sense in asking which of us in the right. For neither of us is asserting genuine proposition.”</a:t>
            </a:r>
          </a:p>
          <a:p>
            <a:r>
              <a:rPr lang="en-GB" sz="3600" dirty="0">
                <a:latin typeface="Arial Rounded MT Bold" panose="020F0704030504030204" pitchFamily="34" charset="0"/>
              </a:rPr>
              <a:t>Moral arguments are expressions of feelings.</a:t>
            </a:r>
          </a:p>
          <a:p>
            <a:r>
              <a:rPr lang="en-GB" sz="3600" dirty="0">
                <a:latin typeface="Arial Rounded MT Bold" panose="020F0704030504030204" pitchFamily="34" charset="0"/>
                <a:hlinkClick r:id="rId2"/>
              </a:rPr>
              <a:t>Last Supper Trailer </a:t>
            </a:r>
            <a:endParaRPr lang="en-GB" sz="3600" dirty="0">
              <a:latin typeface="Arial Rounded MT Bold" panose="020F0704030504030204" pitchFamily="34" charset="0"/>
            </a:endParaRPr>
          </a:p>
          <a:p>
            <a:r>
              <a:rPr lang="en-GB" sz="3600" dirty="0">
                <a:latin typeface="Arial Rounded MT Bold" panose="020F0704030504030204" pitchFamily="34" charset="0"/>
                <a:hlinkClick r:id="rId3"/>
              </a:rPr>
              <a:t>Outwitting the Liberals  </a:t>
            </a:r>
            <a:endParaRPr lang="en-GB" sz="3600" dirty="0">
              <a:latin typeface="Arial Rounded MT Bold" panose="020F0704030504030204" pitchFamily="34" charset="0"/>
            </a:endParaRPr>
          </a:p>
          <a:p>
            <a:r>
              <a:rPr lang="en-GB" sz="3600" dirty="0">
                <a:latin typeface="Arial Rounded MT Bold" panose="020F0704030504030204" pitchFamily="34" charset="0"/>
                <a:hlinkClick r:id="rId4"/>
              </a:rPr>
              <a:t>Outwitting the Liberals Part 2</a:t>
            </a:r>
            <a:endParaRPr lang="en-GB" sz="3600" dirty="0">
              <a:latin typeface="Arial Rounded MT Bold" panose="020F0704030504030204" pitchFamily="34" charset="0"/>
            </a:endParaRPr>
          </a:p>
          <a:p>
            <a:endParaRPr lang="en-GB" sz="1800" dirty="0"/>
          </a:p>
          <a:p>
            <a:pPr marL="114300" indent="0">
              <a:buNone/>
            </a:pPr>
            <a:endParaRPr lang="en-GB" sz="1800" dirty="0"/>
          </a:p>
          <a:p>
            <a:endParaRPr lang="en-GB" sz="1800" dirty="0"/>
          </a:p>
          <a:p>
            <a:endParaRPr lang="en-US" sz="1800" dirty="0"/>
          </a:p>
          <a:p>
            <a:endParaRPr lang="en-US" sz="1600" dirty="0"/>
          </a:p>
          <a:p>
            <a:endParaRPr lang="en-US" sz="2000" i="1" dirty="0"/>
          </a:p>
          <a:p>
            <a:endParaRPr lang="en-US" sz="2000" dirty="0"/>
          </a:p>
          <a:p>
            <a:endParaRPr lang="en-US" sz="2000" dirty="0"/>
          </a:p>
          <a:p>
            <a:endParaRPr lang="en-US" sz="1800" dirty="0"/>
          </a:p>
          <a:p>
            <a:endParaRPr lang="en-US" dirty="0"/>
          </a:p>
          <a:p>
            <a:pPr lvl="1"/>
            <a:endParaRPr lang="en-US" sz="1800" dirty="0"/>
          </a:p>
        </p:txBody>
      </p:sp>
      <p:pic>
        <p:nvPicPr>
          <p:cNvPr id="5122" name="Picture 2"/>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7177414" y="18701"/>
            <a:ext cx="1841326" cy="26319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28405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heckerboard(across)">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heckerboard(across)">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heckerboard(across)">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checkerboard(across)">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checkerboard(across)">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checkerboard(across)">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26128" y="275458"/>
            <a:ext cx="8260672" cy="1201365"/>
          </a:xfrm>
          <a:solidFill>
            <a:srgbClr val="FFC000"/>
          </a:solidFill>
        </p:spPr>
        <p:txBody>
          <a:bodyPr>
            <a:normAutofit/>
          </a:bodyPr>
          <a:lstStyle/>
          <a:p>
            <a:r>
              <a:rPr lang="en-US" sz="3200" b="1" dirty="0">
                <a:latin typeface="Arial Rounded MT Bold" panose="020F0704030504030204" pitchFamily="34" charset="0"/>
              </a:rPr>
              <a:t>C.L. Stevenson</a:t>
            </a:r>
          </a:p>
        </p:txBody>
      </p:sp>
      <p:sp>
        <p:nvSpPr>
          <p:cNvPr id="4" name="Content Placeholder 2"/>
          <p:cNvSpPr txBox="1">
            <a:spLocks/>
          </p:cNvSpPr>
          <p:nvPr/>
        </p:nvSpPr>
        <p:spPr>
          <a:xfrm>
            <a:off x="280006" y="1793612"/>
            <a:ext cx="8581406" cy="4711068"/>
          </a:xfrm>
          <a:prstGeom prst="rect">
            <a:avLst/>
          </a:prstGeom>
          <a:solidFill>
            <a:srgbClr val="FFFF00"/>
          </a:solidFill>
        </p:spPr>
        <p:txBody>
          <a:bodyPr>
            <a:normAutofit lnSpcReduction="10000"/>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r>
              <a:rPr lang="en-GB" dirty="0">
                <a:latin typeface="Arial Rounded MT Bold" panose="020F0704030504030204" pitchFamily="34" charset="0"/>
              </a:rPr>
              <a:t>American philosopher</a:t>
            </a:r>
          </a:p>
          <a:p>
            <a:r>
              <a:rPr lang="en-GB" dirty="0">
                <a:latin typeface="Arial Rounded MT Bold" panose="020F0704030504030204" pitchFamily="34" charset="0"/>
              </a:rPr>
              <a:t>1908-1979</a:t>
            </a:r>
          </a:p>
          <a:p>
            <a:r>
              <a:rPr lang="en-GB" dirty="0">
                <a:latin typeface="Arial Rounded MT Bold" panose="020F0704030504030204" pitchFamily="34" charset="0"/>
              </a:rPr>
              <a:t>He developed Ayer’s thinking. </a:t>
            </a:r>
          </a:p>
          <a:p>
            <a:r>
              <a:rPr lang="en-GB" dirty="0">
                <a:latin typeface="Arial Rounded MT Bold" panose="020F0704030504030204" pitchFamily="34" charset="0"/>
              </a:rPr>
              <a:t>Ayer classified moral statements as emotional expressions, but </a:t>
            </a:r>
            <a:r>
              <a:rPr lang="en-GB" b="1" dirty="0">
                <a:latin typeface="Arial Rounded MT Bold" panose="020F0704030504030204" pitchFamily="34" charset="0"/>
              </a:rPr>
              <a:t>Stevenson linked them to attitudes</a:t>
            </a:r>
            <a:r>
              <a:rPr lang="en-GB" dirty="0">
                <a:latin typeface="Arial Rounded MT Bold" panose="020F0704030504030204" pitchFamily="34" charset="0"/>
              </a:rPr>
              <a:t>. </a:t>
            </a:r>
          </a:p>
          <a:p>
            <a:r>
              <a:rPr lang="en-GB" dirty="0">
                <a:latin typeface="Arial Rounded MT Bold" panose="020F0704030504030204" pitchFamily="34" charset="0"/>
              </a:rPr>
              <a:t>People express a moral opinion, not as an emotional response, but as an </a:t>
            </a:r>
            <a:r>
              <a:rPr lang="en-GB" b="1" dirty="0">
                <a:latin typeface="Arial Rounded MT Bold" panose="020F0704030504030204" pitchFamily="34" charset="0"/>
              </a:rPr>
              <a:t>expression of an attitude or belief that they have. </a:t>
            </a:r>
          </a:p>
          <a:p>
            <a:r>
              <a:rPr lang="en-GB" dirty="0">
                <a:latin typeface="Arial Rounded MT Bold" panose="020F0704030504030204" pitchFamily="34" charset="0"/>
              </a:rPr>
              <a:t>Moral judgements include: </a:t>
            </a:r>
          </a:p>
          <a:p>
            <a:pPr lvl="1"/>
            <a:r>
              <a:rPr lang="en-GB" dirty="0">
                <a:latin typeface="Arial Rounded MT Bold" panose="020F0704030504030204" pitchFamily="34" charset="0"/>
              </a:rPr>
              <a:t>An element that seeks to </a:t>
            </a:r>
            <a:r>
              <a:rPr lang="en-GB" u="sng" dirty="0">
                <a:latin typeface="Arial Rounded MT Bold" panose="020F0704030504030204" pitchFamily="34" charset="0"/>
              </a:rPr>
              <a:t>persuade or influence others. </a:t>
            </a:r>
          </a:p>
          <a:p>
            <a:pPr lvl="1"/>
            <a:r>
              <a:rPr lang="en-GB" dirty="0">
                <a:latin typeface="Arial Rounded MT Bold" panose="020F0704030504030204" pitchFamily="34" charset="0"/>
              </a:rPr>
              <a:t>An element of </a:t>
            </a:r>
            <a:r>
              <a:rPr lang="en-GB" u="sng" dirty="0">
                <a:latin typeface="Arial Rounded MT Bold" panose="020F0704030504030204" pitchFamily="34" charset="0"/>
              </a:rPr>
              <a:t>expressing an attitude </a:t>
            </a:r>
            <a:r>
              <a:rPr lang="en-GB" dirty="0">
                <a:latin typeface="Arial Rounded MT Bold" panose="020F0704030504030204" pitchFamily="34" charset="0"/>
              </a:rPr>
              <a:t>relative to a fundamental belief</a:t>
            </a:r>
          </a:p>
          <a:p>
            <a:endParaRPr lang="en-GB" sz="1800" dirty="0"/>
          </a:p>
          <a:p>
            <a:endParaRPr lang="en-GB" sz="1800" dirty="0"/>
          </a:p>
          <a:p>
            <a:pPr marL="114300" indent="0">
              <a:buNone/>
            </a:pPr>
            <a:endParaRPr lang="en-GB" sz="1800" dirty="0"/>
          </a:p>
          <a:p>
            <a:endParaRPr lang="en-GB" sz="1800" dirty="0"/>
          </a:p>
          <a:p>
            <a:endParaRPr lang="en-US" sz="1800" dirty="0"/>
          </a:p>
          <a:p>
            <a:endParaRPr lang="en-US" sz="1600" dirty="0"/>
          </a:p>
          <a:p>
            <a:endParaRPr lang="en-US" sz="2000" i="1" dirty="0"/>
          </a:p>
          <a:p>
            <a:endParaRPr lang="en-US" sz="2000" dirty="0"/>
          </a:p>
          <a:p>
            <a:endParaRPr lang="en-US" sz="2000" dirty="0"/>
          </a:p>
          <a:p>
            <a:endParaRPr lang="en-US" sz="1800" dirty="0"/>
          </a:p>
          <a:p>
            <a:endParaRPr lang="en-US" dirty="0"/>
          </a:p>
          <a:p>
            <a:pPr lvl="1"/>
            <a:endParaRPr lang="en-US" sz="1800" dirty="0"/>
          </a:p>
        </p:txBody>
      </p:sp>
    </p:spTree>
    <p:extLst>
      <p:ext uri="{BB962C8B-B14F-4D97-AF65-F5344CB8AC3E}">
        <p14:creationId xmlns:p14="http://schemas.microsoft.com/office/powerpoint/2010/main" val="3352013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heckerboard(across)">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checkerboard(across)">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checkerboard(across)">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checkerboard(across)">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checkerboard(across)">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checkerboard(across)">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checkerboard(across)">
                                      <p:cBhvr>
                                        <p:cTn id="4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26128" y="37463"/>
            <a:ext cx="8260672" cy="651469"/>
          </a:xfrm>
          <a:solidFill>
            <a:srgbClr val="FFFF00"/>
          </a:solidFill>
        </p:spPr>
        <p:txBody>
          <a:bodyPr>
            <a:normAutofit/>
          </a:bodyPr>
          <a:lstStyle/>
          <a:p>
            <a:r>
              <a:rPr lang="en-US" sz="3200" b="1" dirty="0">
                <a:latin typeface="Arial Rounded MT Bold" panose="020F0704030504030204" pitchFamily="34" charset="0"/>
              </a:rPr>
              <a:t>C.L. Stevenson</a:t>
            </a:r>
          </a:p>
        </p:txBody>
      </p:sp>
      <p:sp>
        <p:nvSpPr>
          <p:cNvPr id="4" name="Content Placeholder 2"/>
          <p:cNvSpPr txBox="1">
            <a:spLocks/>
          </p:cNvSpPr>
          <p:nvPr/>
        </p:nvSpPr>
        <p:spPr>
          <a:xfrm>
            <a:off x="0" y="599999"/>
            <a:ext cx="9144000" cy="6164055"/>
          </a:xfrm>
          <a:prstGeom prst="rect">
            <a:avLst/>
          </a:prstGeom>
          <a:solidFill>
            <a:srgbClr val="FFC000"/>
          </a:solidFill>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r>
              <a:rPr lang="en-GB" dirty="0">
                <a:latin typeface="Arial Rounded MT Bold" panose="020F0704030504030204" pitchFamily="34" charset="0"/>
              </a:rPr>
              <a:t>Stevenson appreciated the strong roots that underline people’s disagreements more fully that Ayer. </a:t>
            </a:r>
          </a:p>
          <a:p>
            <a:r>
              <a:rPr lang="en-GB" dirty="0">
                <a:latin typeface="Arial Rounded MT Bold" panose="020F0704030504030204" pitchFamily="34" charset="0"/>
              </a:rPr>
              <a:t>Moral language is relative to the beliefs that people hold. </a:t>
            </a:r>
          </a:p>
          <a:p>
            <a:r>
              <a:rPr lang="en-GB" dirty="0">
                <a:latin typeface="Arial Rounded MT Bold" panose="020F0704030504030204" pitchFamily="34" charset="0"/>
              </a:rPr>
              <a:t>Ayer saw moral disagreements as arguments about preferences, Stevenson saw them as arguments about different beliefs. </a:t>
            </a:r>
          </a:p>
          <a:p>
            <a:r>
              <a:rPr lang="en-GB" dirty="0">
                <a:latin typeface="Arial Rounded MT Bold" panose="020F0704030504030204" pitchFamily="34" charset="0"/>
              </a:rPr>
              <a:t>In fact, there were more differences of opinion about what to do, rather than arguments or genuine disagreements. </a:t>
            </a:r>
          </a:p>
          <a:p>
            <a:r>
              <a:rPr lang="en-GB" dirty="0">
                <a:latin typeface="Arial Rounded MT Bold" panose="020F0704030504030204" pitchFamily="34" charset="0"/>
              </a:rPr>
              <a:t>For example, people rarely disagree about whether theft is right or wrong, but </a:t>
            </a:r>
            <a:r>
              <a:rPr lang="en-GB" b="1" u="sng" dirty="0">
                <a:latin typeface="Arial Rounded MT Bold" panose="020F0704030504030204" pitchFamily="34" charset="0"/>
              </a:rPr>
              <a:t>they may disagree about an appropriate punishment for it. </a:t>
            </a:r>
          </a:p>
          <a:p>
            <a:r>
              <a:rPr lang="en-GB" u="sng" dirty="0">
                <a:latin typeface="Arial Rounded MT Bold" panose="020F0704030504030204" pitchFamily="34" charset="0"/>
              </a:rPr>
              <a:t>Emotivism challenges the idea that the term ‘good’ represents any kind of fixed morality.</a:t>
            </a:r>
            <a:r>
              <a:rPr lang="en-GB" dirty="0">
                <a:latin typeface="Arial Rounded MT Bold" panose="020F0704030504030204" pitchFamily="34" charset="0"/>
              </a:rPr>
              <a:t> </a:t>
            </a:r>
          </a:p>
          <a:p>
            <a:r>
              <a:rPr lang="en-GB" dirty="0">
                <a:latin typeface="Arial Rounded MT Bold" panose="020F0704030504030204" pitchFamily="34" charset="0"/>
              </a:rPr>
              <a:t>Therefore its </a:t>
            </a:r>
            <a:r>
              <a:rPr lang="en-GB" b="1" dirty="0">
                <a:latin typeface="Arial Rounded MT Bold" panose="020F0704030504030204" pitchFamily="34" charset="0"/>
              </a:rPr>
              <a:t>relative</a:t>
            </a:r>
            <a:r>
              <a:rPr lang="en-GB" dirty="0">
                <a:latin typeface="Arial Rounded MT Bold" panose="020F0704030504030204" pitchFamily="34" charset="0"/>
              </a:rPr>
              <a:t>.</a:t>
            </a:r>
          </a:p>
          <a:p>
            <a:r>
              <a:rPr lang="en-GB" dirty="0">
                <a:latin typeface="Arial Rounded MT Bold" panose="020F0704030504030204" pitchFamily="34" charset="0"/>
              </a:rPr>
              <a:t>What would </a:t>
            </a:r>
            <a:r>
              <a:rPr lang="en-GB" b="1" dirty="0">
                <a:latin typeface="Arial Rounded MT Bold" panose="020F0704030504030204" pitchFamily="34" charset="0"/>
              </a:rPr>
              <a:t>Stevenson say about Last Supper</a:t>
            </a:r>
            <a:r>
              <a:rPr lang="en-GB" dirty="0">
                <a:latin typeface="Arial Rounded MT Bold" panose="020F0704030504030204" pitchFamily="34" charset="0"/>
              </a:rPr>
              <a:t>? </a:t>
            </a:r>
          </a:p>
          <a:p>
            <a:endParaRPr lang="en-GB" dirty="0">
              <a:latin typeface="Arial Rounded MT Bold" panose="020F0704030504030204" pitchFamily="34" charset="0"/>
            </a:endParaRPr>
          </a:p>
          <a:p>
            <a:endParaRPr lang="en-GB" dirty="0">
              <a:latin typeface="Arial Rounded MT Bold" panose="020F0704030504030204" pitchFamily="34" charset="0"/>
            </a:endParaRPr>
          </a:p>
          <a:p>
            <a:endParaRPr lang="en-GB" sz="1800" dirty="0"/>
          </a:p>
          <a:p>
            <a:endParaRPr lang="en-GB" sz="1600" dirty="0"/>
          </a:p>
          <a:p>
            <a:endParaRPr lang="en-GB" sz="1800" dirty="0"/>
          </a:p>
          <a:p>
            <a:endParaRPr lang="en-GB" sz="1800" dirty="0"/>
          </a:p>
          <a:p>
            <a:pPr marL="114300" indent="0">
              <a:buNone/>
            </a:pPr>
            <a:endParaRPr lang="en-GB" sz="1800" dirty="0"/>
          </a:p>
          <a:p>
            <a:endParaRPr lang="en-GB" sz="1800" dirty="0"/>
          </a:p>
          <a:p>
            <a:endParaRPr lang="en-US" sz="1800" dirty="0"/>
          </a:p>
          <a:p>
            <a:endParaRPr lang="en-US" sz="1600" dirty="0"/>
          </a:p>
          <a:p>
            <a:endParaRPr lang="en-US" sz="2000" i="1" dirty="0"/>
          </a:p>
          <a:p>
            <a:endParaRPr lang="en-US" sz="2000" dirty="0"/>
          </a:p>
          <a:p>
            <a:endParaRPr lang="en-US" sz="2000" dirty="0"/>
          </a:p>
          <a:p>
            <a:endParaRPr lang="en-US" sz="1800" dirty="0"/>
          </a:p>
          <a:p>
            <a:endParaRPr lang="en-US" dirty="0"/>
          </a:p>
          <a:p>
            <a:pPr lvl="1"/>
            <a:endParaRPr lang="en-US" sz="1800" dirty="0"/>
          </a:p>
        </p:txBody>
      </p:sp>
    </p:spTree>
    <p:extLst>
      <p:ext uri="{BB962C8B-B14F-4D97-AF65-F5344CB8AC3E}">
        <p14:creationId xmlns:p14="http://schemas.microsoft.com/office/powerpoint/2010/main" val="2686613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heckerboard(across)">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checkerboard(across)">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checkerboard(across)">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checkerboard(across)">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checkerboard(across)">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checkerboard(across)">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checkerboard(across)">
                                      <p:cBhvr>
                                        <p:cTn id="4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26128" y="275458"/>
            <a:ext cx="8260672" cy="1201365"/>
          </a:xfrm>
          <a:solidFill>
            <a:srgbClr val="FFC000"/>
          </a:solidFill>
        </p:spPr>
        <p:txBody>
          <a:bodyPr>
            <a:normAutofit/>
          </a:bodyPr>
          <a:lstStyle/>
          <a:p>
            <a:r>
              <a:rPr lang="en-US" sz="3200" b="1" dirty="0">
                <a:latin typeface="Arial Rounded MT Bold" panose="020F0704030504030204" pitchFamily="34" charset="0"/>
              </a:rPr>
              <a:t>Emotivism</a:t>
            </a:r>
          </a:p>
        </p:txBody>
      </p:sp>
      <p:sp>
        <p:nvSpPr>
          <p:cNvPr id="4" name="Content Placeholder 2"/>
          <p:cNvSpPr txBox="1">
            <a:spLocks/>
          </p:cNvSpPr>
          <p:nvPr/>
        </p:nvSpPr>
        <p:spPr>
          <a:xfrm>
            <a:off x="280006" y="1476823"/>
            <a:ext cx="8581406" cy="5027857"/>
          </a:xfrm>
          <a:prstGeom prst="rect">
            <a:avLst/>
          </a:prstGeom>
          <a:solidFill>
            <a:srgbClr val="FFFF00"/>
          </a:solidFill>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marL="114300" indent="0">
              <a:buNone/>
            </a:pPr>
            <a:r>
              <a:rPr lang="en-GB" dirty="0">
                <a:latin typeface="Arial Rounded MT Bold" panose="020F0704030504030204" pitchFamily="34" charset="0"/>
              </a:rPr>
              <a:t>According to emotivism, which of these statements are </a:t>
            </a:r>
            <a:r>
              <a:rPr lang="en-GB" u="sng" dirty="0">
                <a:latin typeface="Arial Rounded MT Bold" panose="020F0704030504030204" pitchFamily="34" charset="0"/>
              </a:rPr>
              <a:t>factual judgements</a:t>
            </a:r>
            <a:r>
              <a:rPr lang="en-GB" dirty="0">
                <a:latin typeface="Arial Rounded MT Bold" panose="020F0704030504030204" pitchFamily="34" charset="0"/>
              </a:rPr>
              <a:t>, which are </a:t>
            </a:r>
            <a:r>
              <a:rPr lang="en-GB" u="sng" dirty="0">
                <a:latin typeface="Arial Rounded MT Bold" panose="020F0704030504030204" pitchFamily="34" charset="0"/>
              </a:rPr>
              <a:t>analytical judgements </a:t>
            </a:r>
            <a:r>
              <a:rPr lang="en-GB" dirty="0">
                <a:latin typeface="Arial Rounded MT Bold" panose="020F0704030504030204" pitchFamily="34" charset="0"/>
              </a:rPr>
              <a:t>and which are </a:t>
            </a:r>
            <a:r>
              <a:rPr lang="en-GB" u="sng" dirty="0">
                <a:latin typeface="Arial Rounded MT Bold" panose="020F0704030504030204" pitchFamily="34" charset="0"/>
              </a:rPr>
              <a:t>moral (and therefore meaningless) </a:t>
            </a:r>
            <a:r>
              <a:rPr lang="en-GB" dirty="0">
                <a:latin typeface="Arial Rounded MT Bold" panose="020F0704030504030204" pitchFamily="34" charset="0"/>
              </a:rPr>
              <a:t>statements? </a:t>
            </a:r>
          </a:p>
          <a:p>
            <a:pPr>
              <a:buFont typeface="Wingdings" panose="05000000000000000000" pitchFamily="2" charset="2"/>
              <a:buChar char="q"/>
            </a:pPr>
            <a:r>
              <a:rPr lang="en-GB" dirty="0">
                <a:latin typeface="Arial Rounded MT Bold" panose="020F0704030504030204" pitchFamily="34" charset="0"/>
              </a:rPr>
              <a:t>The Pope is a holy man</a:t>
            </a:r>
          </a:p>
          <a:p>
            <a:pPr>
              <a:buFont typeface="Wingdings" panose="05000000000000000000" pitchFamily="2" charset="2"/>
              <a:buChar char="q"/>
            </a:pPr>
            <a:r>
              <a:rPr lang="en-GB" dirty="0">
                <a:latin typeface="Arial Rounded MT Bold" panose="020F0704030504030204" pitchFamily="34" charset="0"/>
              </a:rPr>
              <a:t>The squirrel is behind the tree</a:t>
            </a:r>
          </a:p>
          <a:p>
            <a:pPr>
              <a:buFont typeface="Wingdings" panose="05000000000000000000" pitchFamily="2" charset="2"/>
              <a:buChar char="q"/>
            </a:pPr>
            <a:r>
              <a:rPr lang="en-GB" dirty="0">
                <a:latin typeface="Arial Rounded MT Bold" panose="020F0704030504030204" pitchFamily="34" charset="0"/>
              </a:rPr>
              <a:t>An equilateral triangle is a three-sided polygon where all three sides are equal</a:t>
            </a:r>
          </a:p>
          <a:p>
            <a:pPr>
              <a:buFont typeface="Wingdings" panose="05000000000000000000" pitchFamily="2" charset="2"/>
              <a:buChar char="q"/>
            </a:pPr>
            <a:r>
              <a:rPr lang="en-GB" dirty="0">
                <a:latin typeface="Arial Rounded MT Bold" panose="020F0704030504030204" pitchFamily="34" charset="0"/>
              </a:rPr>
              <a:t>A virgin has not had sex</a:t>
            </a:r>
          </a:p>
          <a:p>
            <a:pPr>
              <a:buFont typeface="Wingdings" panose="05000000000000000000" pitchFamily="2" charset="2"/>
              <a:buChar char="q"/>
            </a:pPr>
            <a:r>
              <a:rPr lang="en-GB" dirty="0">
                <a:latin typeface="Arial Rounded MT Bold" panose="020F0704030504030204" pitchFamily="34" charset="0"/>
              </a:rPr>
              <a:t>Heaven is where we hope to go when we die</a:t>
            </a:r>
          </a:p>
          <a:p>
            <a:pPr>
              <a:buFont typeface="Wingdings" panose="05000000000000000000" pitchFamily="2" charset="2"/>
              <a:buChar char="q"/>
            </a:pPr>
            <a:r>
              <a:rPr lang="en-GB" dirty="0">
                <a:latin typeface="Arial Rounded MT Bold" panose="020F0704030504030204" pitchFamily="34" charset="0"/>
              </a:rPr>
              <a:t>I must have left my mobile phone under his bed</a:t>
            </a:r>
          </a:p>
          <a:p>
            <a:pPr>
              <a:buFont typeface="Wingdings" panose="05000000000000000000" pitchFamily="2" charset="2"/>
              <a:buChar char="q"/>
            </a:pPr>
            <a:r>
              <a:rPr lang="en-GB" dirty="0">
                <a:latin typeface="Arial Rounded MT Bold" panose="020F0704030504030204" pitchFamily="34" charset="0"/>
              </a:rPr>
              <a:t>You murdered my sunflower. </a:t>
            </a:r>
          </a:p>
          <a:p>
            <a:endParaRPr lang="en-GB" sz="1800" dirty="0"/>
          </a:p>
          <a:p>
            <a:endParaRPr lang="en-GB" sz="1600" dirty="0"/>
          </a:p>
          <a:p>
            <a:endParaRPr lang="en-GB" sz="1800" dirty="0"/>
          </a:p>
          <a:p>
            <a:endParaRPr lang="en-GB" sz="1800" dirty="0"/>
          </a:p>
          <a:p>
            <a:pPr marL="114300" indent="0">
              <a:buNone/>
            </a:pPr>
            <a:endParaRPr lang="en-GB" sz="1800" dirty="0"/>
          </a:p>
          <a:p>
            <a:endParaRPr lang="en-GB" sz="1800" dirty="0"/>
          </a:p>
          <a:p>
            <a:endParaRPr lang="en-US" sz="1800" dirty="0"/>
          </a:p>
          <a:p>
            <a:endParaRPr lang="en-US" sz="1600" dirty="0"/>
          </a:p>
          <a:p>
            <a:endParaRPr lang="en-US" sz="2000" i="1" dirty="0"/>
          </a:p>
          <a:p>
            <a:endParaRPr lang="en-US" sz="2000" dirty="0"/>
          </a:p>
          <a:p>
            <a:endParaRPr lang="en-US" sz="2000" dirty="0"/>
          </a:p>
          <a:p>
            <a:endParaRPr lang="en-US" sz="1800" dirty="0"/>
          </a:p>
          <a:p>
            <a:endParaRPr lang="en-US" dirty="0"/>
          </a:p>
          <a:p>
            <a:pPr lvl="1"/>
            <a:endParaRPr lang="en-US" sz="1800" dirty="0"/>
          </a:p>
        </p:txBody>
      </p:sp>
    </p:spTree>
    <p:extLst>
      <p:ext uri="{BB962C8B-B14F-4D97-AF65-F5344CB8AC3E}">
        <p14:creationId xmlns:p14="http://schemas.microsoft.com/office/powerpoint/2010/main" val="4034033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heckerboard(across)">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checkerboard(across)">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checkerboard(across)">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checkerboard(across)">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checkerboard(across)">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checkerboard(across)">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checkerboard(across)">
                                      <p:cBhvr>
                                        <p:cTn id="4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0" y="275458"/>
            <a:ext cx="9144000" cy="1201365"/>
          </a:xfrm>
          <a:solidFill>
            <a:srgbClr val="FFFF00"/>
          </a:solidFill>
        </p:spPr>
        <p:txBody>
          <a:bodyPr>
            <a:normAutofit/>
          </a:bodyPr>
          <a:lstStyle/>
          <a:p>
            <a:r>
              <a:rPr lang="en-US" sz="3200" b="1" dirty="0">
                <a:latin typeface="Arial Rounded MT Bold" panose="020F0704030504030204" pitchFamily="34" charset="0"/>
              </a:rPr>
              <a:t>Evaluating Emotivism</a:t>
            </a:r>
          </a:p>
        </p:txBody>
      </p:sp>
      <p:sp>
        <p:nvSpPr>
          <p:cNvPr id="4" name="Content Placeholder 2"/>
          <p:cNvSpPr txBox="1">
            <a:spLocks/>
          </p:cNvSpPr>
          <p:nvPr/>
        </p:nvSpPr>
        <p:spPr>
          <a:xfrm>
            <a:off x="0" y="1476823"/>
            <a:ext cx="9144000" cy="5381177"/>
          </a:xfrm>
          <a:prstGeom prst="rect">
            <a:avLst/>
          </a:prstGeom>
          <a:solidFill>
            <a:srgbClr val="FFC000"/>
          </a:solidFill>
        </p:spPr>
        <p:txBody>
          <a:bodyPr>
            <a:normAutofit fontScale="92500"/>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r>
              <a:rPr lang="en-GB" sz="2800" u="sng" dirty="0">
                <a:latin typeface="Arial Rounded MT Bold" panose="020F0704030504030204" pitchFamily="34" charset="0"/>
              </a:rPr>
              <a:t>Emotivism challenges the foundations of morality</a:t>
            </a:r>
            <a:r>
              <a:rPr lang="en-GB" sz="2800" dirty="0">
                <a:latin typeface="Arial Rounded MT Bold" panose="020F0704030504030204" pitchFamily="34" charset="0"/>
              </a:rPr>
              <a:t>. </a:t>
            </a:r>
          </a:p>
          <a:p>
            <a:r>
              <a:rPr lang="en-GB" sz="2800" dirty="0">
                <a:latin typeface="Arial Rounded MT Bold" panose="020F0704030504030204" pitchFamily="34" charset="0"/>
              </a:rPr>
              <a:t>They </a:t>
            </a:r>
            <a:r>
              <a:rPr lang="en-GB" sz="2800" u="sng" dirty="0">
                <a:latin typeface="Arial Rounded MT Bold" panose="020F0704030504030204" pitchFamily="34" charset="0"/>
              </a:rPr>
              <a:t>reject any sense that morality is beyond themselves</a:t>
            </a:r>
            <a:r>
              <a:rPr lang="en-GB" sz="2800" dirty="0">
                <a:latin typeface="Arial Rounded MT Bold" panose="020F0704030504030204" pitchFamily="34" charset="0"/>
              </a:rPr>
              <a:t>. </a:t>
            </a:r>
          </a:p>
          <a:p>
            <a:r>
              <a:rPr lang="en-GB" sz="2800" dirty="0">
                <a:latin typeface="Arial Rounded MT Bold" panose="020F0704030504030204" pitchFamily="34" charset="0"/>
              </a:rPr>
              <a:t>It cannot lead to a ’therefore</a:t>
            </a:r>
            <a:r>
              <a:rPr lang="mr-IN" sz="2800" dirty="0">
                <a:latin typeface="Arial Rounded MT Bold" panose="020F0704030504030204" pitchFamily="34" charset="0"/>
              </a:rPr>
              <a:t>…</a:t>
            </a:r>
            <a:r>
              <a:rPr lang="en-GB" sz="2800" dirty="0">
                <a:latin typeface="Arial Rounded MT Bold" panose="020F0704030504030204" pitchFamily="34" charset="0"/>
              </a:rPr>
              <a:t>’ statement because its an interior individual perspective of the world. </a:t>
            </a:r>
          </a:p>
          <a:p>
            <a:r>
              <a:rPr lang="en-GB" sz="2800" b="1" dirty="0">
                <a:latin typeface="Arial Rounded MT Bold" panose="020F0704030504030204" pitchFamily="34" charset="0"/>
              </a:rPr>
              <a:t>Those that claim morality is absolute are mistaken</a:t>
            </a:r>
            <a:r>
              <a:rPr lang="en-GB" sz="2800" dirty="0">
                <a:latin typeface="Arial Rounded MT Bold" panose="020F0704030504030204" pitchFamily="34" charset="0"/>
              </a:rPr>
              <a:t>. </a:t>
            </a:r>
          </a:p>
          <a:p>
            <a:r>
              <a:rPr lang="en-GB" sz="2800" dirty="0">
                <a:latin typeface="Arial Rounded MT Bold" panose="020F0704030504030204" pitchFamily="34" charset="0"/>
              </a:rPr>
              <a:t>Therefore, </a:t>
            </a:r>
            <a:r>
              <a:rPr lang="en-GB" sz="2800" u="sng" dirty="0">
                <a:latin typeface="Arial Rounded MT Bold" panose="020F0704030504030204" pitchFamily="34" charset="0"/>
              </a:rPr>
              <a:t>Kantian ethics and Utilitarianism are all mistaken and incorrect</a:t>
            </a:r>
            <a:r>
              <a:rPr lang="en-GB" sz="2800" dirty="0">
                <a:latin typeface="Arial Rounded MT Bold" panose="020F0704030504030204" pitchFamily="34" charset="0"/>
              </a:rPr>
              <a:t>. </a:t>
            </a:r>
          </a:p>
          <a:p>
            <a:r>
              <a:rPr lang="en-GB" sz="2800" dirty="0">
                <a:latin typeface="Arial Rounded MT Bold" panose="020F0704030504030204" pitchFamily="34" charset="0"/>
              </a:rPr>
              <a:t>While Bradley sought to incorporate morality into society, but Ayer sought to eradicate any moral grounding from the social order entirely. </a:t>
            </a:r>
          </a:p>
          <a:p>
            <a:endParaRPr lang="en-GB" dirty="0"/>
          </a:p>
          <a:p>
            <a:endParaRPr lang="en-GB" sz="1800" dirty="0"/>
          </a:p>
          <a:p>
            <a:endParaRPr lang="en-GB" sz="1800" dirty="0"/>
          </a:p>
          <a:p>
            <a:endParaRPr lang="en-GB" sz="1800" dirty="0"/>
          </a:p>
          <a:p>
            <a:endParaRPr lang="en-GB" sz="1600" dirty="0"/>
          </a:p>
          <a:p>
            <a:endParaRPr lang="en-GB" sz="1800" dirty="0"/>
          </a:p>
          <a:p>
            <a:endParaRPr lang="en-GB" sz="1800" dirty="0"/>
          </a:p>
          <a:p>
            <a:pPr marL="114300" indent="0">
              <a:buNone/>
            </a:pPr>
            <a:endParaRPr lang="en-GB" sz="1800" dirty="0"/>
          </a:p>
          <a:p>
            <a:endParaRPr lang="en-GB" sz="1800" dirty="0"/>
          </a:p>
          <a:p>
            <a:endParaRPr lang="en-US" sz="1800" dirty="0"/>
          </a:p>
          <a:p>
            <a:endParaRPr lang="en-US" sz="1600" dirty="0"/>
          </a:p>
          <a:p>
            <a:endParaRPr lang="en-US" sz="2000" i="1" dirty="0"/>
          </a:p>
          <a:p>
            <a:endParaRPr lang="en-US" sz="2000" dirty="0"/>
          </a:p>
          <a:p>
            <a:endParaRPr lang="en-US" sz="2000" dirty="0"/>
          </a:p>
          <a:p>
            <a:endParaRPr lang="en-US" sz="1800" dirty="0"/>
          </a:p>
          <a:p>
            <a:endParaRPr lang="en-US" dirty="0"/>
          </a:p>
          <a:p>
            <a:pPr lvl="1"/>
            <a:endParaRPr lang="en-US" sz="1800" dirty="0"/>
          </a:p>
        </p:txBody>
      </p:sp>
    </p:spTree>
    <p:extLst>
      <p:ext uri="{BB962C8B-B14F-4D97-AF65-F5344CB8AC3E}">
        <p14:creationId xmlns:p14="http://schemas.microsoft.com/office/powerpoint/2010/main" val="1046247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heckerboard(across)">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checkerboard(across)">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checkerboard(across)">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checkerboard(across)">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checkerboard(across)">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26128" y="275458"/>
            <a:ext cx="8260672" cy="1201365"/>
          </a:xfrm>
          <a:solidFill>
            <a:srgbClr val="FFFF00"/>
          </a:solidFill>
        </p:spPr>
        <p:txBody>
          <a:bodyPr>
            <a:normAutofit/>
          </a:bodyPr>
          <a:lstStyle/>
          <a:p>
            <a:r>
              <a:rPr lang="en-US" sz="3200" b="1" dirty="0">
                <a:latin typeface="Arial Rounded MT Bold" panose="020F0704030504030204" pitchFamily="34" charset="0"/>
              </a:rPr>
              <a:t>Evaluating Emotivism</a:t>
            </a:r>
          </a:p>
        </p:txBody>
      </p:sp>
      <p:sp>
        <p:nvSpPr>
          <p:cNvPr id="4" name="Content Placeholder 2"/>
          <p:cNvSpPr txBox="1">
            <a:spLocks/>
          </p:cNvSpPr>
          <p:nvPr/>
        </p:nvSpPr>
        <p:spPr>
          <a:xfrm>
            <a:off x="280006" y="1680878"/>
            <a:ext cx="8581406" cy="4711068"/>
          </a:xfrm>
          <a:prstGeom prst="rect">
            <a:avLst/>
          </a:prstGeom>
          <a:solidFill>
            <a:srgbClr val="FFC000"/>
          </a:solidFill>
        </p:spPr>
        <p:txBody>
          <a:bodyPr>
            <a:normAutofit lnSpcReduction="10000"/>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r>
              <a:rPr lang="en-GB" b="1" dirty="0">
                <a:latin typeface="Arial Rounded MT Bold" panose="020F0704030504030204" pitchFamily="34" charset="0"/>
              </a:rPr>
              <a:t>Alistair </a:t>
            </a:r>
            <a:r>
              <a:rPr lang="en-GB" b="1" dirty="0" err="1">
                <a:latin typeface="Arial Rounded MT Bold" panose="020F0704030504030204" pitchFamily="34" charset="0"/>
              </a:rPr>
              <a:t>MacIntyre</a:t>
            </a:r>
            <a:r>
              <a:rPr lang="en-GB" b="1" dirty="0">
                <a:latin typeface="Arial Rounded MT Bold" panose="020F0704030504030204" pitchFamily="34" charset="0"/>
              </a:rPr>
              <a:t> </a:t>
            </a:r>
            <a:r>
              <a:rPr lang="en-GB" dirty="0">
                <a:latin typeface="Arial Rounded MT Bold" panose="020F0704030504030204" pitchFamily="34" charset="0"/>
              </a:rPr>
              <a:t>is </a:t>
            </a:r>
            <a:r>
              <a:rPr lang="en-GB" u="sng" dirty="0">
                <a:latin typeface="Arial Rounded MT Bold" panose="020F0704030504030204" pitchFamily="34" charset="0"/>
              </a:rPr>
              <a:t>not satisfied </a:t>
            </a:r>
            <a:r>
              <a:rPr lang="en-GB" dirty="0">
                <a:latin typeface="Arial Rounded MT Bold" panose="020F0704030504030204" pitchFamily="34" charset="0"/>
              </a:rPr>
              <a:t>by </a:t>
            </a:r>
            <a:r>
              <a:rPr lang="en-GB" u="sng" dirty="0">
                <a:latin typeface="Arial Rounded MT Bold" panose="020F0704030504030204" pitchFamily="34" charset="0"/>
              </a:rPr>
              <a:t>emotivism</a:t>
            </a:r>
            <a:r>
              <a:rPr lang="en-GB" dirty="0">
                <a:latin typeface="Arial Rounded MT Bold" panose="020F0704030504030204" pitchFamily="34" charset="0"/>
              </a:rPr>
              <a:t>. </a:t>
            </a:r>
          </a:p>
          <a:p>
            <a:r>
              <a:rPr lang="en-GB" dirty="0">
                <a:latin typeface="Arial Rounded MT Bold" panose="020F0704030504030204" pitchFamily="34" charset="0"/>
              </a:rPr>
              <a:t>He questions ‘emotive meaning.’</a:t>
            </a:r>
          </a:p>
          <a:p>
            <a:r>
              <a:rPr lang="en-GB" dirty="0">
                <a:latin typeface="Arial Rounded MT Bold" panose="020F0704030504030204" pitchFamily="34" charset="0"/>
              </a:rPr>
              <a:t>He says that thing that makes moral utterances a </a:t>
            </a:r>
            <a:r>
              <a:rPr lang="en-GB" u="sng" dirty="0">
                <a:latin typeface="Arial Rounded MT Bold" panose="020F0704030504030204" pitchFamily="34" charset="0"/>
              </a:rPr>
              <a:t>guide to our actions is their relevance to the people around them, not about whether they are factual or descriptive. </a:t>
            </a:r>
          </a:p>
          <a:p>
            <a:r>
              <a:rPr lang="en-GB" dirty="0">
                <a:latin typeface="Arial Rounded MT Bold" panose="020F0704030504030204" pitchFamily="34" charset="0"/>
              </a:rPr>
              <a:t>For example, to say your house is on fire means something very different if you hear the news on holiday or if you hear it shouted while you are in your home in bed.</a:t>
            </a:r>
          </a:p>
          <a:p>
            <a:r>
              <a:rPr lang="en-GB" u="sng" dirty="0">
                <a:latin typeface="Arial Rounded MT Bold" panose="020F0704030504030204" pitchFamily="34" charset="0"/>
              </a:rPr>
              <a:t>Emotivists merge meaning and use. </a:t>
            </a:r>
            <a:r>
              <a:rPr lang="en-GB" dirty="0">
                <a:latin typeface="Arial Rounded MT Bold" panose="020F0704030504030204" pitchFamily="34" charset="0"/>
              </a:rPr>
              <a:t>They do not distinguish between statements that change significance when used differently. </a:t>
            </a:r>
          </a:p>
          <a:p>
            <a:endParaRPr lang="en-GB" sz="1800" dirty="0"/>
          </a:p>
          <a:p>
            <a:endParaRPr lang="en-GB" sz="1800" dirty="0"/>
          </a:p>
          <a:p>
            <a:endParaRPr lang="en-GB" sz="1800" dirty="0"/>
          </a:p>
          <a:p>
            <a:endParaRPr lang="en-GB" sz="1800" dirty="0"/>
          </a:p>
          <a:p>
            <a:endParaRPr lang="en-GB" sz="1600" dirty="0"/>
          </a:p>
          <a:p>
            <a:endParaRPr lang="en-GB" sz="1800" dirty="0"/>
          </a:p>
          <a:p>
            <a:endParaRPr lang="en-GB" sz="1800" dirty="0"/>
          </a:p>
          <a:p>
            <a:pPr marL="114300" indent="0">
              <a:buNone/>
            </a:pPr>
            <a:endParaRPr lang="en-GB" sz="1800" dirty="0"/>
          </a:p>
          <a:p>
            <a:endParaRPr lang="en-GB" sz="1800" dirty="0"/>
          </a:p>
          <a:p>
            <a:endParaRPr lang="en-US" sz="1800" dirty="0"/>
          </a:p>
          <a:p>
            <a:endParaRPr lang="en-US" sz="1600" dirty="0"/>
          </a:p>
          <a:p>
            <a:endParaRPr lang="en-US" sz="2000" i="1" dirty="0"/>
          </a:p>
          <a:p>
            <a:endParaRPr lang="en-US" sz="2000" dirty="0"/>
          </a:p>
          <a:p>
            <a:endParaRPr lang="en-US" sz="2000" dirty="0"/>
          </a:p>
          <a:p>
            <a:endParaRPr lang="en-US" sz="1800" dirty="0"/>
          </a:p>
          <a:p>
            <a:endParaRPr lang="en-US" dirty="0"/>
          </a:p>
          <a:p>
            <a:pPr lvl="1"/>
            <a:endParaRPr lang="en-US" sz="1800" dirty="0"/>
          </a:p>
        </p:txBody>
      </p:sp>
    </p:spTree>
    <p:extLst>
      <p:ext uri="{BB962C8B-B14F-4D97-AF65-F5344CB8AC3E}">
        <p14:creationId xmlns:p14="http://schemas.microsoft.com/office/powerpoint/2010/main" val="2269218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heckerboard(across)">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checkerboard(across)">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checkerboard(across)">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checkerboard(across)">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1917</Words>
  <Application>Microsoft Office PowerPoint</Application>
  <PresentationFormat>On-screen Show (4:3)</PresentationFormat>
  <Paragraphs>240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Emotivism</vt:lpstr>
      <vt:lpstr>A.J. Ayer</vt:lpstr>
      <vt:lpstr>A.J. Ayer</vt:lpstr>
      <vt:lpstr>A.J. Ayer</vt:lpstr>
      <vt:lpstr>C.L. Stevenson</vt:lpstr>
      <vt:lpstr>C.L. Stevenson</vt:lpstr>
      <vt:lpstr>Emotivism</vt:lpstr>
      <vt:lpstr>Evaluating Emotivism</vt:lpstr>
      <vt:lpstr>Evaluating Emotivism</vt:lpstr>
      <vt:lpstr>Evaluating Emotivism</vt:lpstr>
      <vt:lpstr>Emotivism</vt:lpstr>
      <vt:lpstr>Emotivism</vt:lpstr>
      <vt:lpstr>The nature of ethical language, according to Ayer</vt:lpstr>
      <vt:lpstr>Strengths of command in Ayer’s Emotivism</vt:lpstr>
      <vt:lpstr>More Emotivism – C.L. Stevenson</vt:lpstr>
      <vt:lpstr>Strengths of Emotivism</vt:lpstr>
      <vt:lpstr>Weaknesses of Emotivism</vt:lpstr>
      <vt:lpstr>PowerPoint Presentation</vt:lpstr>
    </vt:vector>
  </TitlesOfParts>
  <Company>Authorised Users Only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Rahima Choudhury</dc:creator>
  <cp:lastModifiedBy>Rahima Choudhury</cp:lastModifiedBy>
  <cp:revision>3</cp:revision>
  <dcterms:created xsi:type="dcterms:W3CDTF">2018-11-06T13:36:56Z</dcterms:created>
  <dcterms:modified xsi:type="dcterms:W3CDTF">2018-11-06T15:29:54Z</dcterms:modified>
</cp:coreProperties>
</file>