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E18C19-6F2B-4CDB-BD41-D04068DF87AF}"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154614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E18C19-6F2B-4CDB-BD41-D04068DF87AF}"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17868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E18C19-6F2B-4CDB-BD41-D04068DF87AF}"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261416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E18C19-6F2B-4CDB-BD41-D04068DF87AF}"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84002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E18C19-6F2B-4CDB-BD41-D04068DF87AF}"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382978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E18C19-6F2B-4CDB-BD41-D04068DF87AF}" type="datetimeFigureOut">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272089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E18C19-6F2B-4CDB-BD41-D04068DF87AF}" type="datetimeFigureOut">
              <a:rPr lang="en-GB" smtClean="0"/>
              <a:t>03/12/2019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387093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E18C19-6F2B-4CDB-BD41-D04068DF87AF}" type="datetimeFigureOut">
              <a:rPr lang="en-GB" smtClean="0"/>
              <a:t>03/12/2019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3867376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8C19-6F2B-4CDB-BD41-D04068DF87AF}" type="datetimeFigureOut">
              <a:rPr lang="en-GB" smtClean="0"/>
              <a:t>03/12/2019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248383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E18C19-6F2B-4CDB-BD41-D04068DF87AF}" type="datetimeFigureOut">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404994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E18C19-6F2B-4CDB-BD41-D04068DF87AF}" type="datetimeFigureOut">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522E72-C4EC-47A4-B1BD-646287FE6803}" type="slidenum">
              <a:rPr lang="en-GB" smtClean="0"/>
              <a:t>‹#›</a:t>
            </a:fld>
            <a:endParaRPr lang="en-GB"/>
          </a:p>
        </p:txBody>
      </p:sp>
    </p:spTree>
    <p:extLst>
      <p:ext uri="{BB962C8B-B14F-4D97-AF65-F5344CB8AC3E}">
        <p14:creationId xmlns:p14="http://schemas.microsoft.com/office/powerpoint/2010/main" val="286652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18C19-6F2B-4CDB-BD41-D04068DF87AF}" type="datetimeFigureOut">
              <a:rPr lang="en-GB" smtClean="0"/>
              <a:t>03/12/2019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22E72-C4EC-47A4-B1BD-646287FE6803}" type="slidenum">
              <a:rPr lang="en-GB" smtClean="0"/>
              <a:t>‹#›</a:t>
            </a:fld>
            <a:endParaRPr lang="en-GB"/>
          </a:p>
        </p:txBody>
      </p:sp>
    </p:spTree>
    <p:extLst>
      <p:ext uri="{BB962C8B-B14F-4D97-AF65-F5344CB8AC3E}">
        <p14:creationId xmlns:p14="http://schemas.microsoft.com/office/powerpoint/2010/main" val="1585622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RKK7wGAYP6k&amp;mc_cid=70f220ede8&amp;mc_eid=139c7e5fd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p:spPr>
        <p:txBody>
          <a:bodyPr/>
          <a:lstStyle/>
          <a:p>
            <a:r>
              <a:rPr lang="en-GB" dirty="0" smtClean="0">
                <a:latin typeface="Arial Rounded MT Bold" panose="020F0704030504030204" pitchFamily="34" charset="0"/>
              </a:rPr>
              <a:t>T4 Religious Language- Read Chapter </a:t>
            </a:r>
            <a:endParaRPr lang="en-GB" dirty="0">
              <a:latin typeface="Arial Rounded MT Bold" panose="020F0704030504030204" pitchFamily="34" charset="0"/>
            </a:endParaRPr>
          </a:p>
        </p:txBody>
      </p:sp>
      <p:sp>
        <p:nvSpPr>
          <p:cNvPr id="3" name="Subtitle 2"/>
          <p:cNvSpPr>
            <a:spLocks noGrp="1"/>
          </p:cNvSpPr>
          <p:nvPr>
            <p:ph type="subTitle" idx="1"/>
          </p:nvPr>
        </p:nvSpPr>
        <p:spPr>
          <a:solidFill>
            <a:srgbClr val="92D050"/>
          </a:solidFill>
        </p:spPr>
        <p:txBody>
          <a:bodyPr>
            <a:normAutofit/>
          </a:bodyPr>
          <a:lstStyle/>
          <a:p>
            <a:r>
              <a:rPr lang="en-GB" sz="4400" dirty="0" smtClean="0">
                <a:latin typeface="Arial Rounded MT Bold" panose="020F0704030504030204" pitchFamily="34" charset="0"/>
                <a:hlinkClick r:id="rId2"/>
              </a:rPr>
              <a:t>A: Inherent Problems of religious language </a:t>
            </a:r>
            <a:endParaRPr lang="en-GB" sz="4400" dirty="0">
              <a:latin typeface="Arial Rounded MT Bold" panose="020F0704030504030204" pitchFamily="34" charset="0"/>
            </a:endParaRPr>
          </a:p>
        </p:txBody>
      </p:sp>
    </p:spTree>
    <p:extLst>
      <p:ext uri="{BB962C8B-B14F-4D97-AF65-F5344CB8AC3E}">
        <p14:creationId xmlns:p14="http://schemas.microsoft.com/office/powerpoint/2010/main" val="88796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normAutofit fontScale="90000"/>
          </a:bodyPr>
          <a:lstStyle/>
          <a:p>
            <a:r>
              <a:rPr lang="en-GB" dirty="0" smtClean="0">
                <a:latin typeface="Arial Rounded MT Bold" panose="020F0704030504030204" pitchFamily="34" charset="0"/>
              </a:rPr>
              <a:t>AO2: The exclusive context of religious belief for an understanding of religious language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0" y="1690688"/>
            <a:ext cx="6019800" cy="5167311"/>
          </a:xfrm>
          <a:solidFill>
            <a:schemeClr val="accent2">
              <a:lumMod val="20000"/>
              <a:lumOff val="80000"/>
            </a:schemeClr>
          </a:solidFill>
        </p:spPr>
        <p:txBody>
          <a:bodyPr>
            <a:normAutofit lnSpcReduction="10000"/>
          </a:bodyPr>
          <a:lstStyle/>
          <a:p>
            <a:r>
              <a:rPr lang="en-GB" dirty="0" smtClean="0">
                <a:latin typeface="Arial Rounded MT Bold" panose="020F0704030504030204" pitchFamily="34" charset="0"/>
              </a:rPr>
              <a:t>‘Allah is one’ are phrases religious tradition, there is no objectivity but a universal accepted belief. Does it have meaning universally or is it exclusive? </a:t>
            </a:r>
          </a:p>
          <a:p>
            <a:r>
              <a:rPr lang="en-GB" b="1" dirty="0" smtClean="0">
                <a:solidFill>
                  <a:srgbClr val="FF0000"/>
                </a:solidFill>
                <a:latin typeface="Arial Rounded MT Bold" panose="020F0704030504030204" pitchFamily="34" charset="0"/>
              </a:rPr>
              <a:t>D.Z Phillips</a:t>
            </a:r>
            <a:r>
              <a:rPr lang="en-GB" dirty="0" smtClean="0">
                <a:latin typeface="Arial Rounded MT Bold" panose="020F0704030504030204" pitchFamily="34" charset="0"/>
              </a:rPr>
              <a:t>, community that uses them, same value as any other language.</a:t>
            </a:r>
          </a:p>
          <a:p>
            <a:r>
              <a:rPr lang="en-GB" dirty="0" smtClean="0">
                <a:solidFill>
                  <a:schemeClr val="accent5">
                    <a:lumMod val="75000"/>
                  </a:schemeClr>
                </a:solidFill>
                <a:latin typeface="Arial Rounded MT Bold" panose="020F0704030504030204" pitchFamily="34" charset="0"/>
              </a:rPr>
              <a:t>Braithwaite</a:t>
            </a:r>
            <a:r>
              <a:rPr lang="en-GB" dirty="0" smtClean="0">
                <a:latin typeface="Arial Rounded MT Bold" panose="020F0704030504030204" pitchFamily="34" charset="0"/>
              </a:rPr>
              <a:t> religious language is meaningful to those outside the religion to express an opinion/belief.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019800" y="1690688"/>
            <a:ext cx="6172199" cy="5167311"/>
          </a:xfrm>
          <a:solidFill>
            <a:schemeClr val="accent6">
              <a:lumMod val="20000"/>
              <a:lumOff val="80000"/>
            </a:schemeClr>
          </a:solidFill>
        </p:spPr>
        <p:txBody>
          <a:bodyPr>
            <a:normAutofit lnSpcReduction="10000"/>
          </a:bodyPr>
          <a:lstStyle/>
          <a:p>
            <a:r>
              <a:rPr lang="en-GB" dirty="0" smtClean="0">
                <a:solidFill>
                  <a:srgbClr val="00B0F0"/>
                </a:solidFill>
                <a:latin typeface="Arial Rounded MT Bold" panose="020F0704030504030204" pitchFamily="34" charset="0"/>
              </a:rPr>
              <a:t>Wittgenstein </a:t>
            </a:r>
            <a:r>
              <a:rPr lang="en-GB" dirty="0" smtClean="0">
                <a:latin typeface="Arial Rounded MT Bold" panose="020F0704030504030204" pitchFamily="34" charset="0"/>
              </a:rPr>
              <a:t>language games suggested unless you know the rues of the game then you would not be able to access the meaning of language.</a:t>
            </a:r>
          </a:p>
          <a:p>
            <a:endParaRPr lang="en-GB" dirty="0">
              <a:latin typeface="Arial Rounded MT Bold" panose="020F0704030504030204" pitchFamily="34" charset="0"/>
            </a:endParaRPr>
          </a:p>
          <a:p>
            <a:r>
              <a:rPr lang="en-GB" dirty="0" smtClean="0">
                <a:solidFill>
                  <a:srgbClr val="00B050"/>
                </a:solidFill>
                <a:latin typeface="Arial Rounded MT Bold" panose="020F0704030504030204" pitchFamily="34" charset="0"/>
              </a:rPr>
              <a:t>Swinburne: </a:t>
            </a:r>
            <a:r>
              <a:rPr lang="en-GB" dirty="0" smtClean="0">
                <a:latin typeface="Arial Rounded MT Bold" panose="020F0704030504030204" pitchFamily="34" charset="0"/>
              </a:rPr>
              <a:t>Beliefs are not just some community agreed beliefs that do not extend beyond the community. </a:t>
            </a:r>
            <a:endParaRPr lang="en-GB" dirty="0">
              <a:latin typeface="Arial Rounded MT Bold" panose="020F0704030504030204" pitchFamily="34" charset="0"/>
            </a:endParaRPr>
          </a:p>
        </p:txBody>
      </p:sp>
      <p:sp>
        <p:nvSpPr>
          <p:cNvPr id="6" name="Rounded Rectangular Callout 5"/>
          <p:cNvSpPr/>
          <p:nvPr/>
        </p:nvSpPr>
        <p:spPr>
          <a:xfrm>
            <a:off x="6312310" y="5850194"/>
            <a:ext cx="5604387" cy="737419"/>
          </a:xfrm>
          <a:prstGeom prst="wedgeRoundRectCallout">
            <a:avLst>
              <a:gd name="adj1" fmla="val -47527"/>
              <a:gd name="adj2" fmla="val 727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rPr>
              <a:t>Are the arguments strong or weak? Why?</a:t>
            </a:r>
            <a:endParaRPr lang="en-GB" sz="240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2"/>
          <a:stretch>
            <a:fillRect/>
          </a:stretch>
        </p:blipFill>
        <p:spPr>
          <a:xfrm>
            <a:off x="11413126" y="4699590"/>
            <a:ext cx="778874" cy="947279"/>
          </a:xfrm>
          <a:prstGeom prst="rect">
            <a:avLst/>
          </a:prstGeom>
        </p:spPr>
      </p:pic>
      <p:pic>
        <p:nvPicPr>
          <p:cNvPr id="7" name="Picture 6"/>
          <p:cNvPicPr>
            <a:picLocks noChangeAspect="1"/>
          </p:cNvPicPr>
          <p:nvPr/>
        </p:nvPicPr>
        <p:blipFill>
          <a:blip r:embed="rId3"/>
          <a:stretch>
            <a:fillRect/>
          </a:stretch>
        </p:blipFill>
        <p:spPr>
          <a:xfrm>
            <a:off x="11413126" y="2789065"/>
            <a:ext cx="709945" cy="990186"/>
          </a:xfrm>
          <a:prstGeom prst="rect">
            <a:avLst/>
          </a:prstGeom>
        </p:spPr>
      </p:pic>
      <p:pic>
        <p:nvPicPr>
          <p:cNvPr id="8" name="Picture 7"/>
          <p:cNvPicPr>
            <a:picLocks noChangeAspect="1"/>
          </p:cNvPicPr>
          <p:nvPr/>
        </p:nvPicPr>
        <p:blipFill rotWithShape="1">
          <a:blip r:embed="rId4"/>
          <a:srcRect l="6862" t="10850" r="5431" b="16873"/>
          <a:stretch/>
        </p:blipFill>
        <p:spPr>
          <a:xfrm>
            <a:off x="5320584" y="2948710"/>
            <a:ext cx="659819" cy="830542"/>
          </a:xfrm>
          <a:prstGeom prst="rect">
            <a:avLst/>
          </a:prstGeom>
        </p:spPr>
      </p:pic>
      <p:pic>
        <p:nvPicPr>
          <p:cNvPr id="9" name="Picture 8"/>
          <p:cNvPicPr>
            <a:picLocks noChangeAspect="1"/>
          </p:cNvPicPr>
          <p:nvPr/>
        </p:nvPicPr>
        <p:blipFill>
          <a:blip r:embed="rId5"/>
          <a:stretch>
            <a:fillRect/>
          </a:stretch>
        </p:blipFill>
        <p:spPr>
          <a:xfrm>
            <a:off x="4740538" y="5752815"/>
            <a:ext cx="852842" cy="932176"/>
          </a:xfrm>
          <a:prstGeom prst="rect">
            <a:avLst/>
          </a:prstGeom>
        </p:spPr>
      </p:pic>
    </p:spTree>
    <p:extLst>
      <p:ext uri="{BB962C8B-B14F-4D97-AF65-F5344CB8AC3E}">
        <p14:creationId xmlns:p14="http://schemas.microsoft.com/office/powerpoint/2010/main" val="136906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normAutofit fontScale="90000"/>
          </a:bodyPr>
          <a:lstStyle/>
          <a:p>
            <a:r>
              <a:rPr lang="en-GB" dirty="0" smtClean="0">
                <a:latin typeface="Arial Rounded MT Bold" panose="020F0704030504030204" pitchFamily="34" charset="0"/>
              </a:rPr>
              <a:t>AO2: The exclusive context of religious belief for an understanding of religious language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0" y="1690688"/>
            <a:ext cx="6019800" cy="5167311"/>
          </a:xfrm>
          <a:solidFill>
            <a:schemeClr val="accent2">
              <a:lumMod val="20000"/>
              <a:lumOff val="80000"/>
            </a:schemeClr>
          </a:solidFill>
        </p:spPr>
        <p:txBody>
          <a:bodyPr>
            <a:normAutofit/>
          </a:bodyPr>
          <a:lstStyle/>
          <a:p>
            <a:r>
              <a:rPr lang="en-GB" dirty="0" smtClean="0">
                <a:latin typeface="Arial Rounded MT Bold" panose="020F0704030504030204" pitchFamily="34" charset="0"/>
              </a:rPr>
              <a:t>It is sensible the use of religious language can be intelligible outside the religion. For example Catholics would understand transubstantiation , or two Muslims discuss </a:t>
            </a:r>
            <a:r>
              <a:rPr lang="en-GB" dirty="0" err="1" smtClean="0">
                <a:latin typeface="Arial Rounded MT Bold" panose="020F0704030504030204" pitchFamily="34" charset="0"/>
              </a:rPr>
              <a:t>ummah</a:t>
            </a:r>
            <a:r>
              <a:rPr lang="en-GB" dirty="0" smtClean="0">
                <a:latin typeface="Arial Rounded MT Bold" panose="020F0704030504030204" pitchFamily="34" charset="0"/>
              </a:rPr>
              <a:t>. They provide a context, purpose so its not important for a non-religious to understand, How do they understand? Does it become exclusive? But there is debate- the exclusivity untrue?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019800" y="1690688"/>
            <a:ext cx="6172199" cy="5167311"/>
          </a:xfrm>
          <a:solidFill>
            <a:schemeClr val="accent6">
              <a:lumMod val="20000"/>
              <a:lumOff val="80000"/>
            </a:schemeClr>
          </a:solidFill>
        </p:spPr>
        <p:txBody>
          <a:bodyPr>
            <a:normAutofit/>
          </a:bodyPr>
          <a:lstStyle/>
          <a:p>
            <a:endParaRPr lang="en-GB" dirty="0">
              <a:latin typeface="Arial Rounded MT Bold" panose="020F0704030504030204" pitchFamily="34" charset="0"/>
            </a:endParaRPr>
          </a:p>
        </p:txBody>
      </p:sp>
      <p:sp>
        <p:nvSpPr>
          <p:cNvPr id="6" name="Rounded Rectangular Callout 5"/>
          <p:cNvSpPr/>
          <p:nvPr/>
        </p:nvSpPr>
        <p:spPr>
          <a:xfrm>
            <a:off x="6312310" y="5850194"/>
            <a:ext cx="5604387" cy="737419"/>
          </a:xfrm>
          <a:prstGeom prst="wedgeRoundRectCallout">
            <a:avLst>
              <a:gd name="adj1" fmla="val -47527"/>
              <a:gd name="adj2" fmla="val 727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rPr>
              <a:t>Are the arguments strong or weak? Why?</a:t>
            </a:r>
            <a:endParaRPr lang="en-GB"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3897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61192"/>
          </a:xfrm>
          <a:solidFill>
            <a:srgbClr val="FFFF00"/>
          </a:solidFill>
        </p:spPr>
        <p:txBody>
          <a:bodyPr>
            <a:normAutofit fontScale="90000"/>
          </a:bodyPr>
          <a:lstStyle/>
          <a:p>
            <a:r>
              <a:rPr lang="en-GB" dirty="0" smtClean="0">
                <a:latin typeface="Arial Rounded MT Bold" panose="020F0704030504030204" pitchFamily="34" charset="0"/>
              </a:rPr>
              <a:t>Limitations of language for traditional conceptions of God such as infinite and timeless</a:t>
            </a:r>
            <a:endParaRPr lang="en-GB" dirty="0">
              <a:latin typeface="Arial Rounded MT Bold" panose="020F0704030504030204" pitchFamily="34" charset="0"/>
            </a:endParaRPr>
          </a:p>
        </p:txBody>
      </p:sp>
      <p:sp>
        <p:nvSpPr>
          <p:cNvPr id="3" name="Content Placeholder 2"/>
          <p:cNvSpPr>
            <a:spLocks noGrp="1"/>
          </p:cNvSpPr>
          <p:nvPr>
            <p:ph idx="1"/>
          </p:nvPr>
        </p:nvSpPr>
        <p:spPr>
          <a:xfrm>
            <a:off x="-106326" y="1661194"/>
            <a:ext cx="12259339" cy="5103400"/>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Communication</a:t>
            </a:r>
            <a:r>
              <a:rPr lang="en-GB" dirty="0" smtClean="0">
                <a:latin typeface="Arial Rounded MT Bold" panose="020F0704030504030204" pitchFamily="34" charset="0"/>
              </a:rPr>
              <a:t> is based on </a:t>
            </a:r>
            <a:r>
              <a:rPr lang="en-GB" dirty="0" smtClean="0">
                <a:solidFill>
                  <a:srgbClr val="FF0000"/>
                </a:solidFill>
                <a:latin typeface="Arial Rounded MT Bold" panose="020F0704030504030204" pitchFamily="34" charset="0"/>
              </a:rPr>
              <a:t>language </a:t>
            </a:r>
            <a:r>
              <a:rPr lang="en-GB" dirty="0" smtClean="0">
                <a:latin typeface="Arial Rounded MT Bold" panose="020F0704030504030204" pitchFamily="34" charset="0"/>
              </a:rPr>
              <a:t>, </a:t>
            </a:r>
            <a:r>
              <a:rPr lang="en-GB" dirty="0" smtClean="0">
                <a:solidFill>
                  <a:srgbClr val="00B0F0"/>
                </a:solidFill>
                <a:latin typeface="Arial Rounded MT Bold" panose="020F0704030504030204" pitchFamily="34" charset="0"/>
              </a:rPr>
              <a:t>experience</a:t>
            </a:r>
            <a:r>
              <a:rPr lang="en-GB" dirty="0" smtClean="0">
                <a:latin typeface="Arial Rounded MT Bold" panose="020F0704030504030204" pitchFamily="34" charset="0"/>
              </a:rPr>
              <a:t>, </a:t>
            </a:r>
            <a:r>
              <a:rPr lang="en-GB" dirty="0" smtClean="0">
                <a:solidFill>
                  <a:srgbClr val="00B050"/>
                </a:solidFill>
                <a:latin typeface="Arial Rounded MT Bold" panose="020F0704030504030204" pitchFamily="34" charset="0"/>
              </a:rPr>
              <a:t>physical world </a:t>
            </a:r>
            <a:r>
              <a:rPr lang="en-GB" dirty="0" smtClean="0">
                <a:latin typeface="Arial Rounded MT Bold" panose="020F0704030504030204" pitchFamily="34" charset="0"/>
              </a:rPr>
              <a:t>we live </a:t>
            </a:r>
            <a:endParaRPr lang="en-GB" dirty="0">
              <a:latin typeface="Arial Rounded MT Bold" panose="020F0704030504030204" pitchFamily="34" charset="0"/>
            </a:endParaRPr>
          </a:p>
          <a:p>
            <a:r>
              <a:rPr lang="en-GB" b="1" u="sng" dirty="0" smtClean="0">
                <a:ln w="22225">
                  <a:solidFill>
                    <a:schemeClr val="accent2"/>
                  </a:solidFill>
                  <a:prstDash val="solid"/>
                </a:ln>
                <a:solidFill>
                  <a:schemeClr val="accent2">
                    <a:lumMod val="40000"/>
                    <a:lumOff val="60000"/>
                  </a:schemeClr>
                </a:solidFill>
                <a:latin typeface="Arial Rounded MT Bold" panose="020F0704030504030204" pitchFamily="34" charset="0"/>
              </a:rPr>
              <a:t>Language</a:t>
            </a:r>
            <a:r>
              <a:rPr lang="en-GB" u="sng" dirty="0" smtClean="0">
                <a:latin typeface="Arial Rounded MT Bold" panose="020F0704030504030204" pitchFamily="34" charset="0"/>
              </a:rPr>
              <a:t> about emotions , ideas, expressions, of artistic preferences , ethical discussions and language about religion, these concepts are </a:t>
            </a:r>
            <a:r>
              <a:rPr lang="en-GB" b="1" u="sng" dirty="0" smtClean="0">
                <a:ln w="22225">
                  <a:solidFill>
                    <a:schemeClr val="accent2"/>
                  </a:solidFill>
                  <a:prstDash val="solid"/>
                </a:ln>
                <a:solidFill>
                  <a:schemeClr val="accent2">
                    <a:lumMod val="40000"/>
                    <a:lumOff val="60000"/>
                  </a:schemeClr>
                </a:solidFill>
                <a:latin typeface="Arial Rounded MT Bold" panose="020F0704030504030204" pitchFamily="34" charset="0"/>
              </a:rPr>
              <a:t>meta-physical</a:t>
            </a:r>
            <a:r>
              <a:rPr lang="en-GB" u="sng" dirty="0" smtClean="0">
                <a:latin typeface="Arial Rounded MT Bold" panose="020F0704030504030204" pitchFamily="34" charset="0"/>
              </a:rPr>
              <a:t>. </a:t>
            </a:r>
            <a:endParaRPr lang="en-GB" u="sng" dirty="0">
              <a:latin typeface="Arial Rounded MT Bold" panose="020F0704030504030204" pitchFamily="34" charset="0"/>
            </a:endParaRPr>
          </a:p>
          <a:p>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Metaphysical language </a:t>
            </a:r>
            <a:r>
              <a:rPr lang="en-GB" dirty="0" smtClean="0">
                <a:latin typeface="Arial Rounded MT Bold" panose="020F0704030504030204" pitchFamily="34" charset="0"/>
              </a:rPr>
              <a:t>is often dismissed  not considered the same as physical level, does it have value in the empirical world? (</a:t>
            </a:r>
            <a:r>
              <a:rPr lang="en-GB"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Logical Positivists</a:t>
            </a:r>
            <a:r>
              <a:rPr lang="en-GB" dirty="0" smtClean="0">
                <a:latin typeface="Arial Rounded MT Bold" panose="020F0704030504030204" pitchFamily="34" charset="0"/>
              </a:rPr>
              <a:t>). Our languages is based on our experience and our experience is based on the empirical/physical world not the supernatural world. If we describe Divine God it is hard to understand, religious language described the divinities that are worshipped in traditions. How is it communicated? If a non-believer went in a Pentecostal Church , what should they do?</a:t>
            </a:r>
            <a:endParaRPr lang="en-GB" dirty="0">
              <a:latin typeface="Arial Rounded MT Bold" panose="020F0704030504030204" pitchFamily="34" charset="0"/>
            </a:endParaRPr>
          </a:p>
        </p:txBody>
      </p:sp>
      <p:sp>
        <p:nvSpPr>
          <p:cNvPr id="4" name="Rounded Rectangular Callout 3"/>
          <p:cNvSpPr/>
          <p:nvPr/>
        </p:nvSpPr>
        <p:spPr>
          <a:xfrm>
            <a:off x="11578856" y="1533603"/>
            <a:ext cx="574157" cy="369626"/>
          </a:xfrm>
          <a:prstGeom prst="wedgeRoundRectCallout">
            <a:avLst>
              <a:gd name="adj1" fmla="val -47868"/>
              <a:gd name="adj2" fmla="val 73834"/>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76200">
                <a:solidFill>
                  <a:schemeClr val="tx1"/>
                </a:solidFill>
              </a:ln>
            </a:endParaRPr>
          </a:p>
        </p:txBody>
      </p:sp>
      <p:sp>
        <p:nvSpPr>
          <p:cNvPr id="5" name="Heart 4"/>
          <p:cNvSpPr/>
          <p:nvPr/>
        </p:nvSpPr>
        <p:spPr>
          <a:xfrm>
            <a:off x="11539869" y="2194986"/>
            <a:ext cx="613144" cy="717409"/>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2"/>
          <a:stretch>
            <a:fillRect/>
          </a:stretch>
        </p:blipFill>
        <p:spPr>
          <a:xfrm>
            <a:off x="11019016" y="4423144"/>
            <a:ext cx="1023983" cy="830701"/>
          </a:xfrm>
          <a:prstGeom prst="rect">
            <a:avLst/>
          </a:prstGeom>
        </p:spPr>
      </p:pic>
    </p:spTree>
    <p:extLst>
      <p:ext uri="{BB962C8B-B14F-4D97-AF65-F5344CB8AC3E}">
        <p14:creationId xmlns:p14="http://schemas.microsoft.com/office/powerpoint/2010/main" val="393002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en-GB" dirty="0" smtClean="0">
                <a:latin typeface="Arial Rounded MT Bold" panose="020F0704030504030204" pitchFamily="34" charset="0"/>
              </a:rPr>
              <a:t>The Challenge that religious language is not a common shared base and experience</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313938"/>
            <a:ext cx="12192000" cy="5544061"/>
          </a:xfrm>
          <a:solidFill>
            <a:schemeClr val="accent6">
              <a:lumMod val="20000"/>
              <a:lumOff val="80000"/>
            </a:schemeClr>
          </a:solidFill>
        </p:spPr>
        <p:txBody>
          <a:bodyPr/>
          <a:lstStyle/>
          <a:p>
            <a:r>
              <a:rPr lang="en-GB" sz="3200" dirty="0" smtClean="0">
                <a:latin typeface="Arial Rounded MT Bold" panose="020F0704030504030204" pitchFamily="34" charset="0"/>
              </a:rPr>
              <a:t>Religious language is </a:t>
            </a:r>
            <a:r>
              <a:rPr lang="en-GB" sz="32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problematic, does not communicate that can be agreed upon possessing truth</a:t>
            </a:r>
            <a:r>
              <a:rPr lang="en-GB" sz="3200" dirty="0" smtClean="0">
                <a:latin typeface="Arial Rounded MT Bold" panose="020F0704030504030204" pitchFamily="34" charset="0"/>
              </a:rPr>
              <a:t>. God- there are no common conceptions (infinite God), experience , language is experience based. </a:t>
            </a:r>
          </a:p>
          <a:p>
            <a:r>
              <a:rPr lang="en-GB" sz="3200" dirty="0" smtClean="0">
                <a:latin typeface="Arial Rounded MT Bold" panose="020F0704030504030204" pitchFamily="34" charset="0"/>
              </a:rPr>
              <a:t>But if I talk about place of worship – can describe its physical features. But if we look at experience such as Sacraments – this language is specific to individuals/ community.</a:t>
            </a:r>
          </a:p>
          <a:p>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4754415" y="4726503"/>
            <a:ext cx="2619375" cy="1743075"/>
          </a:xfrm>
          <a:prstGeom prst="rect">
            <a:avLst/>
          </a:prstGeom>
        </p:spPr>
      </p:pic>
    </p:spTree>
    <p:extLst>
      <p:ext uri="{BB962C8B-B14F-4D97-AF65-F5344CB8AC3E}">
        <p14:creationId xmlns:p14="http://schemas.microsoft.com/office/powerpoint/2010/main" val="183142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69312"/>
          </a:xfrm>
          <a:solidFill>
            <a:srgbClr val="FFFF00"/>
          </a:solidFill>
        </p:spPr>
        <p:txBody>
          <a:bodyPr/>
          <a:lstStyle/>
          <a:p>
            <a:r>
              <a:rPr lang="en-GB" dirty="0" smtClean="0">
                <a:latin typeface="Arial Rounded MT Bold" panose="020F0704030504030204" pitchFamily="34" charset="0"/>
              </a:rPr>
              <a:t>The differences between cognitive and non-cognitive language </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669312"/>
            <a:ext cx="12192000" cy="5188688"/>
          </a:xfrm>
          <a:solidFill>
            <a:schemeClr val="accent1">
              <a:lumMod val="20000"/>
              <a:lumOff val="80000"/>
            </a:schemeClr>
          </a:solidFill>
        </p:spPr>
        <p:txBody>
          <a:bodyPr>
            <a:normAutofit/>
          </a:bodyPr>
          <a:lstStyle/>
          <a:p>
            <a:r>
              <a:rPr lang="en-GB" sz="3200" b="1" dirty="0" smtClean="0">
                <a:latin typeface="Arial Rounded MT Bold" panose="020F0704030504030204" pitchFamily="34" charset="0"/>
              </a:rPr>
              <a:t>Cognitive: </a:t>
            </a:r>
            <a:r>
              <a:rPr lang="en-GB" sz="3200" dirty="0" smtClean="0">
                <a:latin typeface="Arial Rounded MT Bold" panose="020F0704030504030204" pitchFamily="34" charset="0"/>
              </a:rPr>
              <a:t>Language that is empirically verifiable and makes assertions about objective reality. </a:t>
            </a:r>
          </a:p>
          <a:p>
            <a:r>
              <a:rPr lang="en-GB" sz="3200" b="1" dirty="0" smtClean="0">
                <a:latin typeface="Arial Rounded MT Bold" panose="020F0704030504030204" pitchFamily="34" charset="0"/>
              </a:rPr>
              <a:t>Falsification: </a:t>
            </a:r>
            <a:r>
              <a:rPr lang="en-GB" sz="3200" dirty="0" smtClean="0">
                <a:latin typeface="Arial Rounded MT Bold" panose="020F0704030504030204" pitchFamily="34" charset="0"/>
              </a:rPr>
              <a:t>proving something false be using evidence that counts against it</a:t>
            </a:r>
          </a:p>
          <a:p>
            <a:r>
              <a:rPr lang="en-GB" sz="3200" b="1" dirty="0" smtClean="0">
                <a:latin typeface="Arial Rounded MT Bold" panose="020F0704030504030204" pitchFamily="34" charset="0"/>
              </a:rPr>
              <a:t>Non-Cognitive: </a:t>
            </a:r>
            <a:r>
              <a:rPr lang="en-GB" sz="3200" dirty="0" smtClean="0">
                <a:latin typeface="Arial Rounded MT Bold" panose="020F0704030504030204" pitchFamily="34" charset="0"/>
              </a:rPr>
              <a:t>Language that is not empirically verifiable of falsifiable but instead expresses an attitude towards something</a:t>
            </a:r>
          </a:p>
          <a:p>
            <a:r>
              <a:rPr lang="en-GB" sz="3200" b="1" dirty="0" smtClean="0">
                <a:latin typeface="Arial Rounded MT Bold" panose="020F0704030504030204" pitchFamily="34" charset="0"/>
              </a:rPr>
              <a:t>Verification: </a:t>
            </a:r>
            <a:r>
              <a:rPr lang="en-GB" sz="3200" dirty="0" smtClean="0">
                <a:latin typeface="Arial Rounded MT Bold" panose="020F0704030504030204" pitchFamily="34" charset="0"/>
              </a:rPr>
              <a:t>proving something true by using evidence that counts towards it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353759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13342" cy="1325563"/>
          </a:xfrm>
          <a:solidFill>
            <a:srgbClr val="FFFF00"/>
          </a:solidFill>
        </p:spPr>
        <p:txBody>
          <a:bodyPr/>
          <a:lstStyle/>
          <a:p>
            <a:pPr algn="ctr"/>
            <a:r>
              <a:rPr lang="en-GB" dirty="0" smtClean="0">
                <a:latin typeface="Arial Rounded MT Bold" panose="020F0704030504030204" pitchFamily="34" charset="0"/>
              </a:rPr>
              <a:t>Match the word to the definition </a:t>
            </a:r>
            <a:endParaRPr lang="en-GB"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6678646"/>
              </p:ext>
            </p:extLst>
          </p:nvPr>
        </p:nvGraphicFramePr>
        <p:xfrm>
          <a:off x="0" y="1120875"/>
          <a:ext cx="12113342" cy="5737124"/>
        </p:xfrm>
        <a:graphic>
          <a:graphicData uri="http://schemas.openxmlformats.org/drawingml/2006/table">
            <a:tbl>
              <a:tblPr firstRow="1" bandRow="1">
                <a:tableStyleId>{5C22544A-7EE6-4342-B048-85BDC9FD1C3A}</a:tableStyleId>
              </a:tblPr>
              <a:tblGrid>
                <a:gridCol w="2658820">
                  <a:extLst>
                    <a:ext uri="{9D8B030D-6E8A-4147-A177-3AD203B41FA5}">
                      <a16:colId xmlns:a16="http://schemas.microsoft.com/office/drawing/2014/main" val="1943359148"/>
                    </a:ext>
                  </a:extLst>
                </a:gridCol>
                <a:gridCol w="9454522">
                  <a:extLst>
                    <a:ext uri="{9D8B030D-6E8A-4147-A177-3AD203B41FA5}">
                      <a16:colId xmlns:a16="http://schemas.microsoft.com/office/drawing/2014/main" val="383639980"/>
                    </a:ext>
                  </a:extLst>
                </a:gridCol>
              </a:tblGrid>
              <a:tr h="1434281">
                <a:tc>
                  <a:txBody>
                    <a:bodyPr/>
                    <a:lstStyle/>
                    <a:p>
                      <a:r>
                        <a:rPr lang="en-GB" sz="2800" b="1" dirty="0" smtClean="0">
                          <a:solidFill>
                            <a:schemeClr val="tx1"/>
                          </a:solidFill>
                          <a:latin typeface="Arial Rounded MT Bold" panose="020F0704030504030204" pitchFamily="34" charset="0"/>
                        </a:rPr>
                        <a:t>Cognitive: </a:t>
                      </a:r>
                      <a:endParaRPr lang="en-GB" sz="2800" dirty="0">
                        <a:solidFill>
                          <a:schemeClr val="tx1"/>
                        </a:solidFill>
                      </a:endParaRPr>
                    </a:p>
                  </a:txBody>
                  <a:tcPr/>
                </a:tc>
                <a:tc>
                  <a:txBody>
                    <a:bodyPr/>
                    <a:lstStyle/>
                    <a:p>
                      <a:r>
                        <a:rPr lang="en-GB" sz="2800" dirty="0" smtClean="0">
                          <a:solidFill>
                            <a:schemeClr val="tx1"/>
                          </a:solidFill>
                          <a:latin typeface="Arial Rounded MT Bold" panose="020F0704030504030204" pitchFamily="34" charset="0"/>
                        </a:rPr>
                        <a:t>Language that is not empirically verifiable of falsifiable but instead expresses an attitude towards something</a:t>
                      </a:r>
                    </a:p>
                  </a:txBody>
                  <a:tcPr/>
                </a:tc>
                <a:extLst>
                  <a:ext uri="{0D108BD9-81ED-4DB2-BD59-A6C34878D82A}">
                    <a16:rowId xmlns:a16="http://schemas.microsoft.com/office/drawing/2014/main" val="2957410772"/>
                  </a:ext>
                </a:extLst>
              </a:tr>
              <a:tr h="1434281">
                <a:tc>
                  <a:txBody>
                    <a:bodyPr/>
                    <a:lstStyle/>
                    <a:p>
                      <a:r>
                        <a:rPr lang="en-GB" sz="2800" b="1" dirty="0" smtClean="0">
                          <a:solidFill>
                            <a:schemeClr val="tx1"/>
                          </a:solidFill>
                          <a:latin typeface="Arial Rounded MT Bold" panose="020F0704030504030204" pitchFamily="34" charset="0"/>
                        </a:rPr>
                        <a:t>Falsification: </a:t>
                      </a:r>
                      <a:endParaRPr lang="en-GB" sz="2800" dirty="0">
                        <a:solidFill>
                          <a:schemeClr val="tx1"/>
                        </a:solidFill>
                      </a:endParaRPr>
                    </a:p>
                  </a:txBody>
                  <a:tcPr/>
                </a:tc>
                <a:tc>
                  <a:txBody>
                    <a:bodyPr/>
                    <a:lstStyle/>
                    <a:p>
                      <a:r>
                        <a:rPr lang="en-GB" sz="2800" dirty="0" smtClean="0">
                          <a:solidFill>
                            <a:schemeClr val="tx1"/>
                          </a:solidFill>
                          <a:latin typeface="Arial Rounded MT Bold" panose="020F0704030504030204" pitchFamily="34" charset="0"/>
                        </a:rPr>
                        <a:t>Language that is empirically verifiable and makes assertions about objective reality. </a:t>
                      </a:r>
                      <a:endParaRPr lang="en-GB" sz="2800" dirty="0">
                        <a:solidFill>
                          <a:schemeClr val="tx1"/>
                        </a:solidFill>
                      </a:endParaRPr>
                    </a:p>
                  </a:txBody>
                  <a:tcPr/>
                </a:tc>
                <a:extLst>
                  <a:ext uri="{0D108BD9-81ED-4DB2-BD59-A6C34878D82A}">
                    <a16:rowId xmlns:a16="http://schemas.microsoft.com/office/drawing/2014/main" val="1436891161"/>
                  </a:ext>
                </a:extLst>
              </a:tr>
              <a:tr h="1434281">
                <a:tc>
                  <a:txBody>
                    <a:bodyPr/>
                    <a:lstStyle/>
                    <a:p>
                      <a:r>
                        <a:rPr lang="en-GB" sz="2800" b="1" dirty="0" smtClean="0">
                          <a:solidFill>
                            <a:schemeClr val="tx1"/>
                          </a:solidFill>
                          <a:latin typeface="Arial Rounded MT Bold" panose="020F0704030504030204" pitchFamily="34" charset="0"/>
                        </a:rPr>
                        <a:t>Non-Cognitive: </a:t>
                      </a:r>
                      <a:endParaRPr lang="en-GB" sz="2800" dirty="0">
                        <a:solidFill>
                          <a:schemeClr val="tx1"/>
                        </a:solidFill>
                      </a:endParaRPr>
                    </a:p>
                  </a:txBody>
                  <a:tcPr/>
                </a:tc>
                <a:tc>
                  <a:txBody>
                    <a:bodyPr/>
                    <a:lstStyle/>
                    <a:p>
                      <a:r>
                        <a:rPr lang="en-GB" sz="2800" dirty="0" smtClean="0">
                          <a:solidFill>
                            <a:schemeClr val="tx1"/>
                          </a:solidFill>
                          <a:latin typeface="Arial Rounded MT Bold" panose="020F0704030504030204" pitchFamily="34" charset="0"/>
                        </a:rPr>
                        <a:t>Proving something false be using evidence that counts against it</a:t>
                      </a:r>
                    </a:p>
                    <a:p>
                      <a:endParaRPr lang="en-GB" sz="2800" dirty="0" smtClean="0">
                        <a:solidFill>
                          <a:schemeClr val="tx1"/>
                        </a:solidFill>
                        <a:latin typeface="Arial Rounded MT Bold" panose="020F0704030504030204" pitchFamily="34" charset="0"/>
                      </a:endParaRPr>
                    </a:p>
                  </a:txBody>
                  <a:tcPr/>
                </a:tc>
                <a:extLst>
                  <a:ext uri="{0D108BD9-81ED-4DB2-BD59-A6C34878D82A}">
                    <a16:rowId xmlns:a16="http://schemas.microsoft.com/office/drawing/2014/main" val="3345309820"/>
                  </a:ext>
                </a:extLst>
              </a:tr>
              <a:tr h="1434281">
                <a:tc>
                  <a:txBody>
                    <a:bodyPr/>
                    <a:lstStyle/>
                    <a:p>
                      <a:r>
                        <a:rPr lang="en-GB" sz="2800" b="1" dirty="0" smtClean="0">
                          <a:solidFill>
                            <a:schemeClr val="tx1"/>
                          </a:solidFill>
                          <a:latin typeface="Arial Rounded MT Bold" panose="020F0704030504030204" pitchFamily="34" charset="0"/>
                        </a:rPr>
                        <a:t>Verification: </a:t>
                      </a:r>
                      <a:endParaRPr lang="en-GB" sz="2800" dirty="0">
                        <a:solidFill>
                          <a:schemeClr val="tx1"/>
                        </a:solidFill>
                      </a:endParaRPr>
                    </a:p>
                  </a:txBody>
                  <a:tcPr/>
                </a:tc>
                <a:tc>
                  <a:txBody>
                    <a:bodyPr/>
                    <a:lstStyle/>
                    <a:p>
                      <a:r>
                        <a:rPr lang="en-GB" sz="2800" dirty="0" smtClean="0">
                          <a:solidFill>
                            <a:schemeClr val="tx1"/>
                          </a:solidFill>
                          <a:latin typeface="Arial Rounded MT Bold" panose="020F0704030504030204" pitchFamily="34" charset="0"/>
                        </a:rPr>
                        <a:t>Proving something false be using evidence that counts against it</a:t>
                      </a:r>
                    </a:p>
                  </a:txBody>
                  <a:tcPr/>
                </a:tc>
                <a:extLst>
                  <a:ext uri="{0D108BD9-81ED-4DB2-BD59-A6C34878D82A}">
                    <a16:rowId xmlns:a16="http://schemas.microsoft.com/office/drawing/2014/main" val="103441876"/>
                  </a:ext>
                </a:extLst>
              </a:tr>
            </a:tbl>
          </a:graphicData>
        </a:graphic>
      </p:graphicFrame>
    </p:spTree>
    <p:extLst>
      <p:ext uri="{BB962C8B-B14F-4D97-AF65-F5344CB8AC3E}">
        <p14:creationId xmlns:p14="http://schemas.microsoft.com/office/powerpoint/2010/main" val="3444366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pPr algn="ctr"/>
            <a:r>
              <a:rPr lang="en-GB" dirty="0" smtClean="0">
                <a:latin typeface="Arial Rounded MT Bold" panose="020F0704030504030204" pitchFamily="34" charset="0"/>
              </a:rPr>
              <a:t>Cognition </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325562"/>
            <a:ext cx="12192000" cy="5532437"/>
          </a:xfrm>
          <a:solidFill>
            <a:schemeClr val="accent2">
              <a:lumMod val="20000"/>
              <a:lumOff val="80000"/>
            </a:schemeClr>
          </a:solidFill>
        </p:spPr>
        <p:txBody>
          <a:bodyPr>
            <a:normAutofit/>
          </a:bodyPr>
          <a:lstStyle/>
          <a:p>
            <a:r>
              <a:rPr lang="en-GB" sz="3200" dirty="0" smtClean="0">
                <a:latin typeface="Arial Rounded MT Bold" panose="020F0704030504030204" pitchFamily="34" charset="0"/>
              </a:rPr>
              <a:t>The act of cognition is the </a:t>
            </a:r>
            <a:r>
              <a:rPr lang="en-GB" sz="3200" u="sng" dirty="0" smtClean="0">
                <a:latin typeface="Arial Rounded MT Bold" panose="020F0704030504030204" pitchFamily="34" charset="0"/>
              </a:rPr>
              <a:t>act of knowing something </a:t>
            </a:r>
            <a:r>
              <a:rPr lang="en-GB" sz="3200" dirty="0" smtClean="0">
                <a:latin typeface="Arial Rounded MT Bold" panose="020F0704030504030204" pitchFamily="34" charset="0"/>
              </a:rPr>
              <a:t>, not by intuition but knowledge and understanding that is gained through experience and senses, usually in factual in nature through verification/falsification scientific language us exclusively cognitive. </a:t>
            </a:r>
          </a:p>
          <a:p>
            <a:r>
              <a:rPr lang="en-GB" sz="3200" u="sng" dirty="0" smtClean="0">
                <a:latin typeface="Arial Rounded MT Bold" panose="020F0704030504030204" pitchFamily="34" charset="0"/>
              </a:rPr>
              <a:t>Religious language its not straightforward. </a:t>
            </a:r>
            <a:r>
              <a:rPr lang="en-GB" sz="3200" dirty="0" smtClean="0">
                <a:latin typeface="Arial Rounded MT Bold" panose="020F0704030504030204" pitchFamily="34" charset="0"/>
              </a:rPr>
              <a:t>For example </a:t>
            </a:r>
            <a:r>
              <a:rPr lang="en-GB" sz="3600" dirty="0" smtClean="0">
                <a:ln w="0"/>
                <a:solidFill>
                  <a:srgbClr val="00B050"/>
                </a:solidFill>
                <a:effectLst>
                  <a:outerShdw blurRad="38100" dist="25400" dir="5400000" algn="ctr" rotWithShape="0">
                    <a:srgbClr val="6E747A">
                      <a:alpha val="43000"/>
                    </a:srgbClr>
                  </a:outerShdw>
                </a:effectLst>
                <a:latin typeface="Arial Rounded MT Bold" panose="020F0704030504030204" pitchFamily="34" charset="0"/>
              </a:rPr>
              <a:t>Cosmological argument – empirical cause and effect – but the start is God</a:t>
            </a:r>
            <a:r>
              <a:rPr lang="en-GB" sz="3200" dirty="0" smtClean="0">
                <a:latin typeface="Arial Rounded MT Bold" panose="020F0704030504030204" pitchFamily="34" charset="0"/>
              </a:rPr>
              <a:t>. </a:t>
            </a:r>
            <a:endParaRPr lang="en-GB" sz="3200" dirty="0">
              <a:latin typeface="Arial Rounded MT Bold" panose="020F0704030504030204" pitchFamily="34" charset="0"/>
            </a:endParaRPr>
          </a:p>
        </p:txBody>
      </p:sp>
      <p:sp>
        <p:nvSpPr>
          <p:cNvPr id="4" name="Left-Right Arrow 3"/>
          <p:cNvSpPr/>
          <p:nvPr/>
        </p:nvSpPr>
        <p:spPr>
          <a:xfrm>
            <a:off x="1127051" y="5231219"/>
            <a:ext cx="9388548" cy="11589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086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Non-Cognitive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GB" sz="3600" dirty="0" smtClean="0">
                <a:latin typeface="Arial Rounded MT Bold" panose="020F0704030504030204" pitchFamily="34" charset="0"/>
              </a:rPr>
              <a:t>It expresses opinions , attitudes, feelings/emotions. A non-cognitive view of the world has a reality that is true for you, makes claim on a believer’s attitude. </a:t>
            </a:r>
            <a:endParaRPr lang="en-GB" sz="3600" dirty="0">
              <a:latin typeface="Arial Rounded MT Bold" panose="020F0704030504030204" pitchFamily="34" charset="0"/>
            </a:endParaRPr>
          </a:p>
        </p:txBody>
      </p:sp>
      <p:sp>
        <p:nvSpPr>
          <p:cNvPr id="4" name="Heart 3"/>
          <p:cNvSpPr/>
          <p:nvPr/>
        </p:nvSpPr>
        <p:spPr>
          <a:xfrm>
            <a:off x="4963633" y="3848433"/>
            <a:ext cx="2264734" cy="232853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03617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normAutofit fontScale="90000"/>
          </a:bodyPr>
          <a:lstStyle/>
          <a:p>
            <a:r>
              <a:rPr lang="en-GB" dirty="0" smtClean="0">
                <a:latin typeface="Arial Rounded MT Bold" panose="020F0704030504030204" pitchFamily="34" charset="0"/>
              </a:rPr>
              <a:t>AO2 The solutions presented by religious philosophers for the inherent problems of using religious language.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0" y="1690688"/>
            <a:ext cx="6019800" cy="5167311"/>
          </a:xfrm>
          <a:solidFill>
            <a:schemeClr val="accent2">
              <a:lumMod val="20000"/>
              <a:lumOff val="80000"/>
            </a:schemeClr>
          </a:solidFill>
        </p:spPr>
        <p:txBody>
          <a:bodyPr>
            <a:normAutofit/>
          </a:bodyPr>
          <a:lstStyle/>
          <a:p>
            <a:r>
              <a:rPr lang="en-GB" dirty="0" smtClean="0">
                <a:solidFill>
                  <a:srgbClr val="00B050"/>
                </a:solidFill>
                <a:latin typeface="Arial Rounded MT Bold" panose="020F0704030504030204" pitchFamily="34" charset="0"/>
              </a:rPr>
              <a:t>Ayer: </a:t>
            </a:r>
            <a:r>
              <a:rPr lang="en-GB" dirty="0" smtClean="0">
                <a:latin typeface="Arial Rounded MT Bold" panose="020F0704030504030204" pitchFamily="34" charset="0"/>
              </a:rPr>
              <a:t>Language should be verifiable </a:t>
            </a:r>
          </a:p>
          <a:p>
            <a:r>
              <a:rPr lang="en-GB" dirty="0" smtClean="0">
                <a:solidFill>
                  <a:srgbClr val="002060"/>
                </a:solidFill>
                <a:latin typeface="Arial Rounded MT Bold" panose="020F0704030504030204" pitchFamily="34" charset="0"/>
              </a:rPr>
              <a:t>    Hume: </a:t>
            </a:r>
            <a:r>
              <a:rPr lang="en-GB" dirty="0" smtClean="0">
                <a:solidFill>
                  <a:srgbClr val="0070C0"/>
                </a:solidFill>
                <a:latin typeface="Arial Rounded MT Bold" panose="020F0704030504030204" pitchFamily="34" charset="0"/>
              </a:rPr>
              <a:t>empiricism was     essential </a:t>
            </a:r>
            <a:r>
              <a:rPr lang="en-GB" dirty="0" smtClean="0">
                <a:latin typeface="Arial Rounded MT Bold" panose="020F0704030504030204" pitchFamily="34" charset="0"/>
              </a:rPr>
              <a:t>for establishing the truth.</a:t>
            </a:r>
          </a:p>
          <a:p>
            <a:r>
              <a:rPr lang="en-GB" dirty="0" smtClean="0">
                <a:latin typeface="Arial Rounded MT Bold" panose="020F0704030504030204" pitchFamily="34" charset="0"/>
              </a:rPr>
              <a:t>Analogy does not give us a full understanding of what is being discussed. </a:t>
            </a:r>
            <a:r>
              <a:rPr lang="en-GB" dirty="0" smtClean="0">
                <a:solidFill>
                  <a:srgbClr val="00B0F0"/>
                </a:solidFill>
                <a:latin typeface="Arial Rounded MT Bold" panose="020F0704030504030204" pitchFamily="34" charset="0"/>
              </a:rPr>
              <a:t>Flew </a:t>
            </a:r>
            <a:r>
              <a:rPr lang="en-GB" dirty="0" smtClean="0">
                <a:latin typeface="Arial Rounded MT Bold" panose="020F0704030504030204" pitchFamily="34" charset="0"/>
              </a:rPr>
              <a:t>– </a:t>
            </a:r>
            <a:r>
              <a:rPr lang="en-GB" dirty="0" smtClean="0">
                <a:solidFill>
                  <a:srgbClr val="00B0F0"/>
                </a:solidFill>
                <a:latin typeface="Arial Rounded MT Bold" panose="020F0704030504030204" pitchFamily="34" charset="0"/>
              </a:rPr>
              <a:t>religious believer would allow to falsify their beliefs than those beliefs that are meaningless. – </a:t>
            </a:r>
            <a:r>
              <a:rPr lang="en-GB" u="sng" dirty="0" smtClean="0">
                <a:solidFill>
                  <a:srgbClr val="00B0F0"/>
                </a:solidFill>
                <a:latin typeface="Arial Rounded MT Bold" panose="020F0704030504030204" pitchFamily="34" charset="0"/>
              </a:rPr>
              <a:t>But the concept might have meaning</a:t>
            </a:r>
            <a:r>
              <a:rPr lang="en-GB" u="sng" dirty="0" smtClean="0">
                <a:latin typeface="Arial Rounded MT Bold" panose="020F0704030504030204" pitchFamily="34" charset="0"/>
              </a:rPr>
              <a:t>.</a:t>
            </a:r>
            <a:endParaRPr lang="en-GB" u="sng" dirty="0">
              <a:latin typeface="Arial Rounded MT Bold" panose="020F0704030504030204" pitchFamily="34" charset="0"/>
            </a:endParaRPr>
          </a:p>
        </p:txBody>
      </p:sp>
      <p:sp>
        <p:nvSpPr>
          <p:cNvPr id="5" name="Content Placeholder 4"/>
          <p:cNvSpPr>
            <a:spLocks noGrp="1"/>
          </p:cNvSpPr>
          <p:nvPr>
            <p:ph sz="half" idx="2"/>
          </p:nvPr>
        </p:nvSpPr>
        <p:spPr>
          <a:xfrm>
            <a:off x="6019800" y="1690688"/>
            <a:ext cx="6172199" cy="5167311"/>
          </a:xfrm>
          <a:solidFill>
            <a:schemeClr val="accent6">
              <a:lumMod val="20000"/>
              <a:lumOff val="80000"/>
            </a:schemeClr>
          </a:solidFill>
        </p:spPr>
        <p:txBody>
          <a:bodyPr>
            <a:normAutofit/>
          </a:bodyPr>
          <a:lstStyle/>
          <a:p>
            <a:r>
              <a:rPr lang="en-GB" dirty="0" smtClean="0">
                <a:solidFill>
                  <a:schemeClr val="accent2">
                    <a:lumMod val="75000"/>
                  </a:schemeClr>
                </a:solidFill>
                <a:latin typeface="Arial Rounded MT Bold" panose="020F0704030504030204" pitchFamily="34" charset="0"/>
              </a:rPr>
              <a:t>Aquinas</a:t>
            </a:r>
            <a:r>
              <a:rPr lang="en-GB" dirty="0" smtClean="0">
                <a:latin typeface="Arial Rounded MT Bold" panose="020F0704030504030204" pitchFamily="34" charset="0"/>
              </a:rPr>
              <a:t> said meaningful talk about </a:t>
            </a:r>
            <a:r>
              <a:rPr lang="en-GB" dirty="0" smtClean="0">
                <a:solidFill>
                  <a:schemeClr val="accent2">
                    <a:lumMod val="75000"/>
                  </a:schemeClr>
                </a:solidFill>
                <a:latin typeface="Arial Rounded MT Bold" panose="020F0704030504030204" pitchFamily="34" charset="0"/>
              </a:rPr>
              <a:t>God was limited by our experience as humans</a:t>
            </a:r>
            <a:r>
              <a:rPr lang="en-GB" dirty="0" smtClean="0">
                <a:latin typeface="Arial Rounded MT Bold" panose="020F0704030504030204" pitchFamily="34" charset="0"/>
              </a:rPr>
              <a:t>. </a:t>
            </a:r>
          </a:p>
          <a:p>
            <a:r>
              <a:rPr lang="en-GB" dirty="0" smtClean="0">
                <a:solidFill>
                  <a:schemeClr val="accent2">
                    <a:lumMod val="75000"/>
                  </a:schemeClr>
                </a:solidFill>
                <a:latin typeface="Arial Rounded MT Bold" panose="020F0704030504030204" pitchFamily="34" charset="0"/>
              </a:rPr>
              <a:t>Attribution of proportion</a:t>
            </a:r>
            <a:r>
              <a:rPr lang="en-GB" dirty="0" smtClean="0">
                <a:latin typeface="Arial Rounded MT Bold" panose="020F0704030504030204" pitchFamily="34" charset="0"/>
              </a:rPr>
              <a:t>: come from </a:t>
            </a:r>
            <a:r>
              <a:rPr lang="en-GB" dirty="0" smtClean="0">
                <a:solidFill>
                  <a:schemeClr val="accent2">
                    <a:lumMod val="75000"/>
                  </a:schemeClr>
                </a:solidFill>
                <a:latin typeface="Arial Rounded MT Bold" panose="020F0704030504030204" pitchFamily="34" charset="0"/>
              </a:rPr>
              <a:t>human experience and therefore provided meaning could be understood</a:t>
            </a:r>
            <a:r>
              <a:rPr lang="en-GB" dirty="0" smtClean="0">
                <a:latin typeface="Arial Rounded MT Bold" panose="020F0704030504030204" pitchFamily="34" charset="0"/>
              </a:rPr>
              <a:t>. If we know good, We are in made in the </a:t>
            </a:r>
            <a:r>
              <a:rPr lang="en-GB" dirty="0" smtClean="0">
                <a:solidFill>
                  <a:schemeClr val="accent2">
                    <a:lumMod val="75000"/>
                  </a:schemeClr>
                </a:solidFill>
                <a:latin typeface="Arial Rounded MT Bold" panose="020F0704030504030204" pitchFamily="34" charset="0"/>
              </a:rPr>
              <a:t>likeness of God’s image </a:t>
            </a:r>
            <a:r>
              <a:rPr lang="en-GB" dirty="0" smtClean="0">
                <a:latin typeface="Arial Rounded MT Bold" panose="020F0704030504030204" pitchFamily="34" charset="0"/>
              </a:rPr>
              <a:t>–so we understand goodness. </a:t>
            </a:r>
          </a:p>
          <a:p>
            <a:endParaRPr lang="en-GB" dirty="0">
              <a:latin typeface="Arial Rounded MT Bold" panose="020F0704030504030204" pitchFamily="34" charset="0"/>
            </a:endParaRPr>
          </a:p>
        </p:txBody>
      </p:sp>
      <p:sp>
        <p:nvSpPr>
          <p:cNvPr id="6" name="Rounded Rectangular Callout 5"/>
          <p:cNvSpPr/>
          <p:nvPr/>
        </p:nvSpPr>
        <p:spPr>
          <a:xfrm>
            <a:off x="6463873" y="5787539"/>
            <a:ext cx="4724285" cy="737419"/>
          </a:xfrm>
          <a:prstGeom prst="wedgeRoundRectCallout">
            <a:avLst>
              <a:gd name="adj1" fmla="val -47527"/>
              <a:gd name="adj2" fmla="val 727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rPr>
              <a:t>Are the arguments strong or weak? Why?</a:t>
            </a:r>
            <a:endParaRPr lang="en-GB" sz="2400" dirty="0">
              <a:ln w="0"/>
              <a:solidFill>
                <a:schemeClr val="tx1"/>
              </a:solidFill>
              <a:effectLst>
                <a:outerShdw blurRad="38100" dist="19050" dir="2700000" algn="tl" rotWithShape="0">
                  <a:schemeClr val="dk1">
                    <a:alpha val="40000"/>
                  </a:schemeClr>
                </a:outerShdw>
              </a:effectLst>
            </a:endParaRPr>
          </a:p>
        </p:txBody>
      </p:sp>
      <p:pic>
        <p:nvPicPr>
          <p:cNvPr id="7" name="Picture 6"/>
          <p:cNvPicPr>
            <a:picLocks noChangeAspect="1"/>
          </p:cNvPicPr>
          <p:nvPr/>
        </p:nvPicPr>
        <p:blipFill rotWithShape="1">
          <a:blip r:embed="rId2"/>
          <a:srcRect l="24858" t="15188" r="20406" b="18641"/>
          <a:stretch/>
        </p:blipFill>
        <p:spPr>
          <a:xfrm>
            <a:off x="4965405" y="1690687"/>
            <a:ext cx="622328" cy="563525"/>
          </a:xfrm>
          <a:prstGeom prst="rect">
            <a:avLst/>
          </a:prstGeom>
        </p:spPr>
      </p:pic>
      <p:pic>
        <p:nvPicPr>
          <p:cNvPr id="8" name="Picture 7"/>
          <p:cNvPicPr>
            <a:picLocks noChangeAspect="1"/>
          </p:cNvPicPr>
          <p:nvPr/>
        </p:nvPicPr>
        <p:blipFill rotWithShape="1">
          <a:blip r:embed="rId3"/>
          <a:srcRect l="28308" t="8284" r="14370" b="19792"/>
          <a:stretch/>
        </p:blipFill>
        <p:spPr>
          <a:xfrm>
            <a:off x="0" y="2608893"/>
            <a:ext cx="595424" cy="559609"/>
          </a:xfrm>
          <a:prstGeom prst="rect">
            <a:avLst/>
          </a:prstGeom>
        </p:spPr>
      </p:pic>
      <p:pic>
        <p:nvPicPr>
          <p:cNvPr id="9" name="Picture 8"/>
          <p:cNvPicPr>
            <a:picLocks noChangeAspect="1"/>
          </p:cNvPicPr>
          <p:nvPr/>
        </p:nvPicPr>
        <p:blipFill rotWithShape="1">
          <a:blip r:embed="rId4"/>
          <a:srcRect l="20549" t="18641" r="18681" b="18065"/>
          <a:stretch/>
        </p:blipFill>
        <p:spPr>
          <a:xfrm>
            <a:off x="5552351" y="6156249"/>
            <a:ext cx="899516" cy="701750"/>
          </a:xfrm>
          <a:prstGeom prst="rect">
            <a:avLst/>
          </a:prstGeom>
        </p:spPr>
      </p:pic>
      <p:pic>
        <p:nvPicPr>
          <p:cNvPr id="10" name="Picture 9"/>
          <p:cNvPicPr>
            <a:picLocks noChangeAspect="1"/>
          </p:cNvPicPr>
          <p:nvPr/>
        </p:nvPicPr>
        <p:blipFill rotWithShape="1">
          <a:blip r:embed="rId5"/>
          <a:srcRect l="2830" t="4616" b="6871"/>
          <a:stretch/>
        </p:blipFill>
        <p:spPr>
          <a:xfrm>
            <a:off x="11398542" y="1304671"/>
            <a:ext cx="793458" cy="563413"/>
          </a:xfrm>
          <a:prstGeom prst="rect">
            <a:avLst/>
          </a:prstGeom>
        </p:spPr>
      </p:pic>
      <p:pic>
        <p:nvPicPr>
          <p:cNvPr id="11" name="Picture 10"/>
          <p:cNvPicPr>
            <a:picLocks noChangeAspect="1"/>
          </p:cNvPicPr>
          <p:nvPr/>
        </p:nvPicPr>
        <p:blipFill>
          <a:blip r:embed="rId6"/>
          <a:stretch>
            <a:fillRect/>
          </a:stretch>
        </p:blipFill>
        <p:spPr>
          <a:xfrm>
            <a:off x="11188159" y="5500148"/>
            <a:ext cx="995363" cy="995363"/>
          </a:xfrm>
          <a:prstGeom prst="rect">
            <a:avLst/>
          </a:prstGeom>
        </p:spPr>
      </p:pic>
    </p:spTree>
    <p:extLst>
      <p:ext uri="{BB962C8B-B14F-4D97-AF65-F5344CB8AC3E}">
        <p14:creationId xmlns:p14="http://schemas.microsoft.com/office/powerpoint/2010/main" val="377169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normAutofit fontScale="90000"/>
          </a:bodyPr>
          <a:lstStyle/>
          <a:p>
            <a:r>
              <a:rPr lang="en-GB" dirty="0" smtClean="0">
                <a:latin typeface="Arial Rounded MT Bold" panose="020F0704030504030204" pitchFamily="34" charset="0"/>
              </a:rPr>
              <a:t>AO2 The solutions presented by religious philosophers for the inherent problems of using religious language.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0" y="1690688"/>
            <a:ext cx="6019800" cy="5167311"/>
          </a:xfrm>
          <a:solidFill>
            <a:schemeClr val="accent2">
              <a:lumMod val="20000"/>
              <a:lumOff val="80000"/>
            </a:schemeClr>
          </a:solidFill>
        </p:spPr>
        <p:txBody>
          <a:bodyPr>
            <a:normAutofit/>
          </a:bodyPr>
          <a:lstStyle/>
          <a:p>
            <a:r>
              <a:rPr lang="en-GB" dirty="0" smtClean="0">
                <a:latin typeface="Arial Rounded MT Bold" panose="020F0704030504030204" pitchFamily="34" charset="0"/>
              </a:rPr>
              <a:t>R.M Hare ‘</a:t>
            </a:r>
            <a:r>
              <a:rPr lang="en-GB" dirty="0" err="1" smtClean="0">
                <a:latin typeface="Arial Rounded MT Bold" panose="020F0704030504030204" pitchFamily="34" charset="0"/>
              </a:rPr>
              <a:t>blik</a:t>
            </a:r>
            <a:r>
              <a:rPr lang="en-GB" dirty="0" smtClean="0">
                <a:latin typeface="Arial Rounded MT Bold" panose="020F0704030504030204" pitchFamily="34" charset="0"/>
              </a:rPr>
              <a:t>’ deeply held belief is meaningful to the individual , even when the language about the belief is not empirically verifiable.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019800" y="1690688"/>
            <a:ext cx="6172199" cy="5167311"/>
          </a:xfrm>
          <a:solidFill>
            <a:schemeClr val="accent6">
              <a:lumMod val="20000"/>
              <a:lumOff val="80000"/>
            </a:schemeClr>
          </a:solidFill>
        </p:spPr>
        <p:txBody>
          <a:bodyPr>
            <a:normAutofit/>
          </a:bodyPr>
          <a:lstStyle/>
          <a:p>
            <a:r>
              <a:rPr lang="en-GB" dirty="0" smtClean="0">
                <a:latin typeface="Arial Rounded MT Bold" panose="020F0704030504030204" pitchFamily="34" charset="0"/>
              </a:rPr>
              <a:t>Logical Positivists, no empirical basis but its still has meaning to the believer. </a:t>
            </a:r>
            <a:endParaRPr lang="en-GB" dirty="0">
              <a:latin typeface="Arial Rounded MT Bold" panose="020F0704030504030204" pitchFamily="34" charset="0"/>
            </a:endParaRPr>
          </a:p>
        </p:txBody>
      </p:sp>
      <p:sp>
        <p:nvSpPr>
          <p:cNvPr id="6" name="Rounded Rectangular Callout 5"/>
          <p:cNvSpPr/>
          <p:nvPr/>
        </p:nvSpPr>
        <p:spPr>
          <a:xfrm>
            <a:off x="6312310" y="5850194"/>
            <a:ext cx="5604387" cy="737419"/>
          </a:xfrm>
          <a:prstGeom prst="wedgeRoundRectCallout">
            <a:avLst>
              <a:gd name="adj1" fmla="val -47527"/>
              <a:gd name="adj2" fmla="val 727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rPr>
              <a:t>Are the arguments strong or weak? Why?</a:t>
            </a:r>
            <a:endParaRPr lang="en-GB" sz="2400" dirty="0">
              <a:ln w="0"/>
              <a:solidFill>
                <a:schemeClr val="tx1"/>
              </a:solidFill>
              <a:effectLst>
                <a:outerShdw blurRad="38100" dist="19050" dir="2700000" algn="tl" rotWithShape="0">
                  <a:schemeClr val="dk1">
                    <a:alpha val="40000"/>
                  </a:schemeClr>
                </a:outerShdw>
              </a:effectLst>
            </a:endParaRPr>
          </a:p>
        </p:txBody>
      </p:sp>
      <p:pic>
        <p:nvPicPr>
          <p:cNvPr id="3" name="Picture 2"/>
          <p:cNvPicPr>
            <a:picLocks noChangeAspect="1"/>
          </p:cNvPicPr>
          <p:nvPr/>
        </p:nvPicPr>
        <p:blipFill>
          <a:blip r:embed="rId2"/>
          <a:stretch>
            <a:fillRect/>
          </a:stretch>
        </p:blipFill>
        <p:spPr>
          <a:xfrm>
            <a:off x="1577052" y="4002344"/>
            <a:ext cx="2466975" cy="1847850"/>
          </a:xfrm>
          <a:prstGeom prst="rect">
            <a:avLst/>
          </a:prstGeom>
        </p:spPr>
      </p:pic>
    </p:spTree>
    <p:extLst>
      <p:ext uri="{BB962C8B-B14F-4D97-AF65-F5344CB8AC3E}">
        <p14:creationId xmlns:p14="http://schemas.microsoft.com/office/powerpoint/2010/main" val="149021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854</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Rounded MT Bold</vt:lpstr>
      <vt:lpstr>Calibri</vt:lpstr>
      <vt:lpstr>Calibri Light</vt:lpstr>
      <vt:lpstr>Office Theme</vt:lpstr>
      <vt:lpstr>T4 Religious Language- Read Chapter </vt:lpstr>
      <vt:lpstr>Limitations of language for traditional conceptions of God such as infinite and timeless</vt:lpstr>
      <vt:lpstr>The Challenge that religious language is not a common shared base and experience</vt:lpstr>
      <vt:lpstr>The differences between cognitive and non-cognitive language </vt:lpstr>
      <vt:lpstr>Match the word to the definition </vt:lpstr>
      <vt:lpstr>Cognition </vt:lpstr>
      <vt:lpstr>Non-Cognitive </vt:lpstr>
      <vt:lpstr>AO2 The solutions presented by religious philosophers for the inherent problems of using religious language. </vt:lpstr>
      <vt:lpstr>AO2 The solutions presented by religious philosophers for the inherent problems of using religious language. </vt:lpstr>
      <vt:lpstr>AO2: The exclusive context of religious belief for an understanding of religious language </vt:lpstr>
      <vt:lpstr>AO2: The exclusive context of religious belief for an understanding of religious language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T4 Religious Language </dc:title>
  <dc:creator>Rahima Choudhury</dc:creator>
  <cp:lastModifiedBy>Rahima Choudhury</cp:lastModifiedBy>
  <cp:revision>26</cp:revision>
  <dcterms:created xsi:type="dcterms:W3CDTF">2019-08-20T12:13:03Z</dcterms:created>
  <dcterms:modified xsi:type="dcterms:W3CDTF">2019-12-03T08:40:17Z</dcterms:modified>
</cp:coreProperties>
</file>