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72" r:id="rId5"/>
    <p:sldId id="271" r:id="rId6"/>
    <p:sldId id="260" r:id="rId7"/>
    <p:sldId id="261" r:id="rId8"/>
    <p:sldId id="262" r:id="rId9"/>
    <p:sldId id="265" r:id="rId10"/>
    <p:sldId id="263" r:id="rId11"/>
    <p:sldId id="264"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70A13-5853-4A3A-B0A6-E2A38AA1E095}" type="datetimeFigureOut">
              <a:rPr lang="en-GB" smtClean="0"/>
              <a:t>21/08/2019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9173F-22E8-4E3E-AA31-B4BF6358C287}" type="slidenum">
              <a:rPr lang="en-GB" smtClean="0"/>
              <a:t>‹#›</a:t>
            </a:fld>
            <a:endParaRPr lang="en-GB"/>
          </a:p>
        </p:txBody>
      </p:sp>
    </p:spTree>
    <p:extLst>
      <p:ext uri="{BB962C8B-B14F-4D97-AF65-F5344CB8AC3E}">
        <p14:creationId xmlns:p14="http://schemas.microsoft.com/office/powerpoint/2010/main" val="10881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B50E2AB2-6E05-434B-89A8-33EE51A39394}" type="slidenum">
              <a:rPr lang="en-GB" altLang="en-US" smtClean="0">
                <a:latin typeface="Arial" charset="0"/>
              </a:rPr>
              <a:pPr/>
              <a:t>4</a:t>
            </a:fld>
            <a:endParaRPr lang="en-GB" altLang="en-US" smtClean="0">
              <a:latin typeface="Arial" charset="0"/>
            </a:endParaRPr>
          </a:p>
        </p:txBody>
      </p:sp>
    </p:spTree>
    <p:extLst>
      <p:ext uri="{BB962C8B-B14F-4D97-AF65-F5344CB8AC3E}">
        <p14:creationId xmlns:p14="http://schemas.microsoft.com/office/powerpoint/2010/main" val="107728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3DE577-230B-48DE-9B93-590FF28F6CB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64910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DE577-230B-48DE-9B93-590FF28F6CB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65053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DE577-230B-48DE-9B93-590FF28F6CB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406628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DE577-230B-48DE-9B93-590FF28F6CB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6866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3DE577-230B-48DE-9B93-590FF28F6CBF}"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118935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3DE577-230B-48DE-9B93-590FF28F6CB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393792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3DE577-230B-48DE-9B93-590FF28F6CBF}"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392676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3DE577-230B-48DE-9B93-590FF28F6CBF}" type="datetimeFigureOut">
              <a:rPr lang="en-GB" smtClean="0"/>
              <a:t>20/08/2019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81680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DE577-230B-48DE-9B93-590FF28F6CBF}" type="datetimeFigureOut">
              <a:rPr lang="en-GB" smtClean="0"/>
              <a:t>20/08/2019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18159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DE577-230B-48DE-9B93-590FF28F6CB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375689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DE577-230B-48DE-9B93-590FF28F6CBF}"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B84A1-232D-4828-B450-E16663569205}" type="slidenum">
              <a:rPr lang="en-GB" smtClean="0"/>
              <a:t>‹#›</a:t>
            </a:fld>
            <a:endParaRPr lang="en-GB"/>
          </a:p>
        </p:txBody>
      </p:sp>
    </p:spTree>
    <p:extLst>
      <p:ext uri="{BB962C8B-B14F-4D97-AF65-F5344CB8AC3E}">
        <p14:creationId xmlns:p14="http://schemas.microsoft.com/office/powerpoint/2010/main" val="269232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DE577-230B-48DE-9B93-590FF28F6CBF}" type="datetimeFigureOut">
              <a:rPr lang="en-GB" smtClean="0"/>
              <a:t>20/08/2019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B84A1-232D-4828-B450-E16663569205}" type="slidenum">
              <a:rPr lang="en-GB" smtClean="0"/>
              <a:t>‹#›</a:t>
            </a:fld>
            <a:endParaRPr lang="en-GB"/>
          </a:p>
        </p:txBody>
      </p:sp>
    </p:spTree>
    <p:extLst>
      <p:ext uri="{BB962C8B-B14F-4D97-AF65-F5344CB8AC3E}">
        <p14:creationId xmlns:p14="http://schemas.microsoft.com/office/powerpoint/2010/main" val="11109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wf-sGqBsWv4"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TaT5xIkL8eA"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00"/>
          </a:solidFill>
        </p:spPr>
        <p:txBody>
          <a:bodyPr/>
          <a:lstStyle/>
          <a:p>
            <a:r>
              <a:rPr lang="en-GB" dirty="0" smtClean="0">
                <a:latin typeface="Arial Rounded MT Bold" panose="020F0704030504030204" pitchFamily="34" charset="0"/>
              </a:rPr>
              <a:t>T4 Religious Language- Read Chapter </a:t>
            </a:r>
            <a:endParaRPr lang="en-GB" dirty="0">
              <a:latin typeface="Arial Rounded MT Bold" panose="020F0704030504030204" pitchFamily="34" charset="0"/>
            </a:endParaRPr>
          </a:p>
        </p:txBody>
      </p:sp>
      <p:sp>
        <p:nvSpPr>
          <p:cNvPr id="3" name="Subtitle 2"/>
          <p:cNvSpPr>
            <a:spLocks noGrp="1"/>
          </p:cNvSpPr>
          <p:nvPr>
            <p:ph type="subTitle" idx="1"/>
          </p:nvPr>
        </p:nvSpPr>
        <p:spPr>
          <a:solidFill>
            <a:srgbClr val="92D050"/>
          </a:solidFill>
        </p:spPr>
        <p:txBody>
          <a:bodyPr>
            <a:normAutofit/>
          </a:bodyPr>
          <a:lstStyle/>
          <a:p>
            <a:r>
              <a:rPr lang="en-GB" sz="4400" dirty="0">
                <a:latin typeface="Arial Rounded MT Bold" panose="020F0704030504030204" pitchFamily="34" charset="0"/>
              </a:rPr>
              <a:t>B</a:t>
            </a:r>
            <a:r>
              <a:rPr lang="en-GB" sz="4400" dirty="0" smtClean="0">
                <a:latin typeface="Arial Rounded MT Bold" panose="020F0704030504030204" pitchFamily="34" charset="0"/>
              </a:rPr>
              <a:t>: Religious language as cognitive but meaningless</a:t>
            </a:r>
            <a:endParaRPr lang="en-GB" sz="4400" dirty="0">
              <a:latin typeface="Arial Rounded MT Bold" panose="020F0704030504030204" pitchFamily="34" charset="0"/>
            </a:endParaRPr>
          </a:p>
        </p:txBody>
      </p:sp>
    </p:spTree>
    <p:extLst>
      <p:ext uri="{BB962C8B-B14F-4D97-AF65-F5344CB8AC3E}">
        <p14:creationId xmlns:p14="http://schemas.microsoft.com/office/powerpoint/2010/main" val="278739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121921"/>
            <a:ext cx="11978640" cy="1568768"/>
          </a:xfrm>
          <a:solidFill>
            <a:srgbClr val="FFFF00"/>
          </a:solidFill>
        </p:spPr>
        <p:txBody>
          <a:bodyPr/>
          <a:lstStyle/>
          <a:p>
            <a:r>
              <a:rPr lang="en-GB" dirty="0" smtClean="0">
                <a:latin typeface="Arial Rounded MT Bold" panose="020F0704030504030204" pitchFamily="34" charset="0"/>
                <a:hlinkClick r:id="rId2"/>
              </a:rPr>
              <a:t>Falsification: Karl Popper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11760" y="1825624"/>
            <a:ext cx="11978640" cy="5032376"/>
          </a:xfrm>
          <a:solidFill>
            <a:schemeClr val="accent3">
              <a:lumMod val="20000"/>
              <a:lumOff val="80000"/>
            </a:schemeClr>
          </a:solidFill>
        </p:spPr>
        <p:txBody>
          <a:bodyPr/>
          <a:lstStyle/>
          <a:p>
            <a:r>
              <a:rPr lang="en-GB" dirty="0" smtClean="0">
                <a:latin typeface="Arial Rounded MT Bold" panose="020F0704030504030204" pitchFamily="34" charset="0"/>
              </a:rPr>
              <a:t>For something to be meaningful there has to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be evidence which could count against the statement </a:t>
            </a:r>
            <a:r>
              <a:rPr lang="en-GB" dirty="0" smtClean="0">
                <a:latin typeface="Arial Rounded MT Bold" panose="020F0704030504030204" pitchFamily="34" charset="0"/>
              </a:rPr>
              <a:t>(to empirically refute it). If a principle is scientific then it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should be disprovable</a:t>
            </a:r>
            <a:r>
              <a:rPr lang="en-GB" dirty="0" smtClean="0">
                <a:latin typeface="Arial Rounded MT Bold" panose="020F0704030504030204" pitchFamily="34" charset="0"/>
              </a:rPr>
              <a:t>. For example look at theories to disprove gravity , we test with evidence. Theories are considered true until some evidence shows them false. If the statement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is considered to be false then the statement was meaningful</a:t>
            </a:r>
            <a:r>
              <a:rPr lang="en-GB" dirty="0" smtClean="0">
                <a:latin typeface="Arial Rounded MT Bold" panose="020F0704030504030204" pitchFamily="34" charset="0"/>
              </a:rPr>
              <a:t>, if no observation could ever count against a statement then the statement was considered meaningless, if the statement asserts nothing, then it cannot mean anything. </a:t>
            </a:r>
            <a:endParaRPr lang="en-GB"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9232900" y="121921"/>
            <a:ext cx="2857500" cy="1600200"/>
          </a:xfrm>
          <a:prstGeom prst="rect">
            <a:avLst/>
          </a:prstGeom>
        </p:spPr>
      </p:pic>
      <p:pic>
        <p:nvPicPr>
          <p:cNvPr id="5" name="Picture 4"/>
          <p:cNvPicPr>
            <a:picLocks noChangeAspect="1"/>
          </p:cNvPicPr>
          <p:nvPr/>
        </p:nvPicPr>
        <p:blipFill>
          <a:blip r:embed="rId4"/>
          <a:stretch>
            <a:fillRect/>
          </a:stretch>
        </p:blipFill>
        <p:spPr>
          <a:xfrm>
            <a:off x="4535170" y="5295494"/>
            <a:ext cx="2790190" cy="1562506"/>
          </a:xfrm>
          <a:prstGeom prst="rect">
            <a:avLst/>
          </a:prstGeom>
        </p:spPr>
      </p:pic>
    </p:spTree>
    <p:extLst>
      <p:ext uri="{BB962C8B-B14F-4D97-AF65-F5344CB8AC3E}">
        <p14:creationId xmlns:p14="http://schemas.microsoft.com/office/powerpoint/2010/main" val="111644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374312" cy="1325563"/>
          </a:xfrm>
          <a:solidFill>
            <a:srgbClr val="FFFF00"/>
          </a:solidFill>
        </p:spPr>
        <p:txBody>
          <a:bodyPr/>
          <a:lstStyle/>
          <a:p>
            <a:r>
              <a:rPr lang="en-GB" dirty="0" smtClean="0">
                <a:latin typeface="Arial Rounded MT Bold" panose="020F0704030504030204" pitchFamily="34" charset="0"/>
              </a:rPr>
              <a:t>Falsification: Karl Popper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20072" y="1534160"/>
            <a:ext cx="12071927" cy="5217622"/>
          </a:xfrm>
          <a:solidFill>
            <a:schemeClr val="accent1">
              <a:lumMod val="20000"/>
              <a:lumOff val="80000"/>
            </a:schemeClr>
          </a:solidFill>
        </p:spPr>
        <p:txBody>
          <a:bodyPr>
            <a:noAutofit/>
          </a:bodyPr>
          <a:lstStyle/>
          <a:p>
            <a:r>
              <a:rPr lang="en-GB" sz="3200" dirty="0" smtClean="0">
                <a:latin typeface="Arial Rounded MT Bold" panose="020F0704030504030204" pitchFamily="34" charset="0"/>
                <a:hlinkClick r:id="rId2"/>
              </a:rPr>
              <a:t>Antony Flew- Parable of the Gardener</a:t>
            </a:r>
            <a:r>
              <a:rPr lang="en-GB" sz="3200" dirty="0" smtClean="0">
                <a:latin typeface="Arial Rounded MT Bold" panose="020F0704030504030204" pitchFamily="34" charset="0"/>
              </a:rPr>
              <a:t>, religious statements cannot be falsified and were therefore meaningless. Why would you allow evil against a loving God, these beliefs are not falsifiable and died a thousand qualifications. </a:t>
            </a:r>
          </a:p>
          <a:p>
            <a:pPr marL="0" indent="0">
              <a:buNone/>
            </a:pPr>
            <a:r>
              <a:rPr lang="en-GB" sz="3200" i="1" dirty="0" smtClean="0">
                <a:latin typeface="Arial Rounded MT Bold" panose="020F0704030504030204" pitchFamily="34" charset="0"/>
              </a:rPr>
              <a:t>“Once upon a time two explorers came upon a clearing in the jungle. In the clearing were growing many flowers and many weeds. One explorer says, ‘some gardener must tend this plot.’ The other disagrees, ‘There is no gardener.’ So they pitch their tents and set a watch. No gardener is ever seen.”</a:t>
            </a:r>
            <a:endParaRPr lang="en-GB" sz="3200" i="1"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0374312" y="0"/>
            <a:ext cx="1817687" cy="1209588"/>
          </a:xfrm>
          <a:prstGeom prst="rect">
            <a:avLst/>
          </a:prstGeom>
        </p:spPr>
      </p:pic>
      <p:pic>
        <p:nvPicPr>
          <p:cNvPr id="5" name="Picture 4"/>
          <p:cNvPicPr>
            <a:picLocks noChangeAspect="1"/>
          </p:cNvPicPr>
          <p:nvPr/>
        </p:nvPicPr>
        <p:blipFill>
          <a:blip r:embed="rId4"/>
          <a:stretch>
            <a:fillRect/>
          </a:stretch>
        </p:blipFill>
        <p:spPr>
          <a:xfrm>
            <a:off x="1" y="6069692"/>
            <a:ext cx="2001519" cy="788308"/>
          </a:xfrm>
          <a:prstGeom prst="rect">
            <a:avLst/>
          </a:prstGeom>
        </p:spPr>
      </p:pic>
      <p:pic>
        <p:nvPicPr>
          <p:cNvPr id="6" name="Picture 5"/>
          <p:cNvPicPr>
            <a:picLocks noChangeAspect="1"/>
          </p:cNvPicPr>
          <p:nvPr/>
        </p:nvPicPr>
        <p:blipFill>
          <a:blip r:embed="rId4"/>
          <a:stretch>
            <a:fillRect/>
          </a:stretch>
        </p:blipFill>
        <p:spPr>
          <a:xfrm>
            <a:off x="2001520" y="6069692"/>
            <a:ext cx="2001519" cy="788308"/>
          </a:xfrm>
          <a:prstGeom prst="rect">
            <a:avLst/>
          </a:prstGeom>
        </p:spPr>
      </p:pic>
      <p:pic>
        <p:nvPicPr>
          <p:cNvPr id="7" name="Picture 6"/>
          <p:cNvPicPr>
            <a:picLocks noChangeAspect="1"/>
          </p:cNvPicPr>
          <p:nvPr/>
        </p:nvPicPr>
        <p:blipFill>
          <a:blip r:embed="rId4"/>
          <a:stretch>
            <a:fillRect/>
          </a:stretch>
        </p:blipFill>
        <p:spPr>
          <a:xfrm>
            <a:off x="4003039" y="6069692"/>
            <a:ext cx="2001519" cy="788308"/>
          </a:xfrm>
          <a:prstGeom prst="rect">
            <a:avLst/>
          </a:prstGeom>
        </p:spPr>
      </p:pic>
      <p:pic>
        <p:nvPicPr>
          <p:cNvPr id="8" name="Picture 7"/>
          <p:cNvPicPr>
            <a:picLocks noChangeAspect="1"/>
          </p:cNvPicPr>
          <p:nvPr/>
        </p:nvPicPr>
        <p:blipFill>
          <a:blip r:embed="rId4"/>
          <a:stretch>
            <a:fillRect/>
          </a:stretch>
        </p:blipFill>
        <p:spPr>
          <a:xfrm>
            <a:off x="6004558" y="6069692"/>
            <a:ext cx="2001519" cy="788308"/>
          </a:xfrm>
          <a:prstGeom prst="rect">
            <a:avLst/>
          </a:prstGeom>
        </p:spPr>
      </p:pic>
      <p:pic>
        <p:nvPicPr>
          <p:cNvPr id="9" name="Picture 8"/>
          <p:cNvPicPr>
            <a:picLocks noChangeAspect="1"/>
          </p:cNvPicPr>
          <p:nvPr/>
        </p:nvPicPr>
        <p:blipFill>
          <a:blip r:embed="rId4"/>
          <a:stretch>
            <a:fillRect/>
          </a:stretch>
        </p:blipFill>
        <p:spPr>
          <a:xfrm>
            <a:off x="8006077" y="6069692"/>
            <a:ext cx="2001519" cy="788308"/>
          </a:xfrm>
          <a:prstGeom prst="rect">
            <a:avLst/>
          </a:prstGeom>
        </p:spPr>
      </p:pic>
      <p:pic>
        <p:nvPicPr>
          <p:cNvPr id="10" name="Picture 9"/>
          <p:cNvPicPr>
            <a:picLocks noChangeAspect="1"/>
          </p:cNvPicPr>
          <p:nvPr/>
        </p:nvPicPr>
        <p:blipFill>
          <a:blip r:embed="rId4"/>
          <a:stretch>
            <a:fillRect/>
          </a:stretch>
        </p:blipFill>
        <p:spPr>
          <a:xfrm>
            <a:off x="9926321" y="6069692"/>
            <a:ext cx="2265679" cy="788308"/>
          </a:xfrm>
          <a:prstGeom prst="rect">
            <a:avLst/>
          </a:prstGeom>
        </p:spPr>
      </p:pic>
    </p:spTree>
    <p:extLst>
      <p:ext uri="{BB962C8B-B14F-4D97-AF65-F5344CB8AC3E}">
        <p14:creationId xmlns:p14="http://schemas.microsoft.com/office/powerpoint/2010/main" val="18623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32720" cy="1690688"/>
          </a:xfrm>
          <a:solidFill>
            <a:srgbClr val="FFFF00"/>
          </a:solidFill>
        </p:spPr>
        <p:txBody>
          <a:bodyPr>
            <a:normAutofit fontScale="90000"/>
          </a:bodyPr>
          <a:lstStyle/>
          <a:p>
            <a:r>
              <a:rPr lang="en-GB" sz="3600" b="1" dirty="0" smtClean="0">
                <a:latin typeface="Arial Rounded MT Bold" panose="020F0704030504030204" pitchFamily="34" charset="0"/>
              </a:rPr>
              <a:t>Criticisms of Falsification: Richard Hare</a:t>
            </a:r>
            <a:r>
              <a:rPr lang="en-GB" sz="3600" dirty="0" smtClean="0">
                <a:latin typeface="Arial Rounded MT Bold" panose="020F0704030504030204" pitchFamily="34" charset="0"/>
              </a:rPr>
              <a:t>, differences between </a:t>
            </a:r>
            <a:r>
              <a:rPr lang="en-GB" sz="3600" b="1" dirty="0" err="1" smtClean="0">
                <a:latin typeface="Arial Rounded MT Bold" panose="020F0704030504030204" pitchFamily="34" charset="0"/>
              </a:rPr>
              <a:t>bliks</a:t>
            </a:r>
            <a:r>
              <a:rPr lang="en-GB" sz="3600" b="1" dirty="0" smtClean="0">
                <a:latin typeface="Arial Rounded MT Bold" panose="020F0704030504030204" pitchFamily="34" charset="0"/>
              </a:rPr>
              <a:t> </a:t>
            </a:r>
            <a:r>
              <a:rPr lang="en-GB" sz="3600" dirty="0" smtClean="0">
                <a:latin typeface="Arial Rounded MT Bold" panose="020F0704030504030204" pitchFamily="34" charset="0"/>
              </a:rPr>
              <a:t>about the world cannot be settled by observation of what happens in the world</a:t>
            </a:r>
            <a:endParaRPr lang="en-GB" sz="3600" dirty="0">
              <a:latin typeface="Arial Rounded MT Bold" panose="020F0704030504030204" pitchFamily="34" charset="0"/>
            </a:endParaRPr>
          </a:p>
        </p:txBody>
      </p:sp>
      <p:sp>
        <p:nvSpPr>
          <p:cNvPr id="3" name="Content Placeholder 2"/>
          <p:cNvSpPr>
            <a:spLocks noGrp="1"/>
          </p:cNvSpPr>
          <p:nvPr>
            <p:ph idx="1"/>
          </p:nvPr>
        </p:nvSpPr>
        <p:spPr>
          <a:xfrm>
            <a:off x="0" y="1825625"/>
            <a:ext cx="10911839" cy="4944630"/>
          </a:xfrm>
          <a:solidFill>
            <a:schemeClr val="accent6">
              <a:lumMod val="20000"/>
              <a:lumOff val="80000"/>
            </a:schemeClr>
          </a:solidFill>
        </p:spPr>
        <p:txBody>
          <a:bodyPr>
            <a:normAutofit fontScale="92500" lnSpcReduction="10000"/>
          </a:bodyPr>
          <a:lstStyle/>
          <a:p>
            <a:r>
              <a:rPr lang="en-GB" dirty="0" smtClean="0">
                <a:latin typeface="Arial Rounded MT Bold" panose="020F0704030504030204" pitchFamily="34" charset="0"/>
              </a:rPr>
              <a:t>The concept of meaningfulness came from the impact of belief had on individual, not empirical verifiable or falsifiable nature of belief. </a:t>
            </a:r>
            <a:r>
              <a:rPr lang="en-GB" dirty="0" err="1" smtClean="0">
                <a:solidFill>
                  <a:srgbClr val="FF0000"/>
                </a:solidFill>
                <a:latin typeface="Arial Rounded MT Bold" panose="020F0704030504030204" pitchFamily="34" charset="0"/>
              </a:rPr>
              <a:t>Bliks</a:t>
            </a:r>
            <a:r>
              <a:rPr lang="en-GB" dirty="0" smtClean="0">
                <a:solidFill>
                  <a:srgbClr val="FF0000"/>
                </a:solidFill>
                <a:latin typeface="Arial Rounded MT Bold" panose="020F0704030504030204" pitchFamily="34" charset="0"/>
              </a:rPr>
              <a:t> </a:t>
            </a:r>
            <a:r>
              <a:rPr lang="en-GB" dirty="0" smtClean="0">
                <a:latin typeface="Arial Rounded MT Bold" panose="020F0704030504030204" pitchFamily="34" charset="0"/>
              </a:rPr>
              <a:t>(look at our lives and experience), </a:t>
            </a:r>
            <a:r>
              <a:rPr lang="en-GB" dirty="0" err="1" smtClean="0">
                <a:solidFill>
                  <a:srgbClr val="FF0000"/>
                </a:solidFill>
                <a:latin typeface="Arial Rounded MT Bold" panose="020F0704030504030204" pitchFamily="34" charset="0"/>
              </a:rPr>
              <a:t>blik</a:t>
            </a:r>
            <a:r>
              <a:rPr lang="en-GB" dirty="0" smtClean="0">
                <a:latin typeface="Arial Rounded MT Bold" panose="020F0704030504030204" pitchFamily="34" charset="0"/>
              </a:rPr>
              <a:t> can affect our behaviour even if it cannot be falsified. </a:t>
            </a:r>
          </a:p>
          <a:p>
            <a:r>
              <a:rPr lang="en-GB" dirty="0" smtClean="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Parable of the Paranoid Lunatic</a:t>
            </a:r>
            <a:r>
              <a:rPr lang="en-GB" dirty="0" smtClean="0">
                <a:latin typeface="Arial Rounded MT Bold" panose="020F0704030504030204" pitchFamily="34" charset="0"/>
              </a:rPr>
              <a:t>: </a:t>
            </a:r>
            <a:r>
              <a:rPr lang="en-GB" i="1" dirty="0" smtClean="0">
                <a:latin typeface="Arial Rounded MT Bold" panose="020F0704030504030204" pitchFamily="34" charset="0"/>
              </a:rPr>
              <a:t>A certain lunatic is convinced that all dons want to murder him. His friends introduce him to all the mildest and most respectable dons that they can find, and after each of them has retired, they say, “You see, he doesn’t really want to murder you; he spoke to you in a most cordial manner; surely you are convinced now?” But the lunatic replies, “Yes, but that was only his diabolical cunning; he’s really plotting against me the whole time, like the rest of them; I know it, I tell you.” However many kindly dons are produced, the reaction is still the same</a:t>
            </a:r>
            <a:endParaRPr lang="en-GB" i="1"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400166" y="-81280"/>
            <a:ext cx="1791833" cy="1906905"/>
          </a:xfrm>
          <a:prstGeom prst="rect">
            <a:avLst/>
          </a:prstGeom>
        </p:spPr>
      </p:pic>
      <p:pic>
        <p:nvPicPr>
          <p:cNvPr id="5" name="Picture 4"/>
          <p:cNvPicPr>
            <a:picLocks noChangeAspect="1"/>
          </p:cNvPicPr>
          <p:nvPr/>
        </p:nvPicPr>
        <p:blipFill rotWithShape="1">
          <a:blip r:embed="rId3"/>
          <a:srcRect l="22819" r="25290" b="7389"/>
          <a:stretch/>
        </p:blipFill>
        <p:spPr>
          <a:xfrm>
            <a:off x="10911839" y="3622675"/>
            <a:ext cx="1280161" cy="1711325"/>
          </a:xfrm>
          <a:prstGeom prst="rect">
            <a:avLst/>
          </a:prstGeom>
        </p:spPr>
      </p:pic>
    </p:spTree>
    <p:extLst>
      <p:ext uri="{BB962C8B-B14F-4D97-AF65-F5344CB8AC3E}">
        <p14:creationId xmlns:p14="http://schemas.microsoft.com/office/powerpoint/2010/main" val="192298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2873"/>
          </a:xfrm>
          <a:solidFill>
            <a:srgbClr val="FFFF00"/>
          </a:solidFill>
        </p:spPr>
        <p:txBody>
          <a:bodyPr>
            <a:normAutofit/>
          </a:bodyPr>
          <a:lstStyle/>
          <a:p>
            <a:r>
              <a:rPr lang="en-GB" sz="3600" dirty="0" smtClean="0">
                <a:latin typeface="Arial Rounded MT Bold" panose="020F0704030504030204" pitchFamily="34" charset="0"/>
              </a:rPr>
              <a:t>Criticisms of Falsification : Basil Mitchell</a:t>
            </a:r>
            <a:endParaRPr lang="en-GB" sz="3600" dirty="0">
              <a:latin typeface="Arial Rounded MT Bold" panose="020F0704030504030204" pitchFamily="34" charset="0"/>
            </a:endParaRPr>
          </a:p>
        </p:txBody>
      </p:sp>
      <p:sp>
        <p:nvSpPr>
          <p:cNvPr id="3" name="Content Placeholder 2"/>
          <p:cNvSpPr>
            <a:spLocks noGrp="1"/>
          </p:cNvSpPr>
          <p:nvPr>
            <p:ph idx="1"/>
          </p:nvPr>
        </p:nvSpPr>
        <p:spPr>
          <a:xfrm>
            <a:off x="0" y="941631"/>
            <a:ext cx="12192000" cy="5948219"/>
          </a:xfrm>
          <a:solidFill>
            <a:schemeClr val="accent6">
              <a:lumMod val="20000"/>
              <a:lumOff val="80000"/>
            </a:schemeClr>
          </a:solidFill>
        </p:spPr>
        <p:txBody>
          <a:bodyPr>
            <a:noAutofit/>
          </a:bodyPr>
          <a:lstStyle/>
          <a:p>
            <a:r>
              <a:rPr lang="en-GB" sz="25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Mitchell</a:t>
            </a:r>
            <a:r>
              <a:rPr lang="en-GB" sz="2500" dirty="0" smtClean="0">
                <a:latin typeface="Arial Rounded MT Bold" panose="020F0704030504030204" pitchFamily="34" charset="0"/>
              </a:rPr>
              <a:t> commented on </a:t>
            </a:r>
            <a:r>
              <a:rPr lang="en-GB" sz="25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Flew</a:t>
            </a:r>
            <a:r>
              <a:rPr lang="en-GB" sz="2500" dirty="0" smtClean="0">
                <a:latin typeface="Arial Rounded MT Bold" panose="020F0704030504030204" pitchFamily="34" charset="0"/>
              </a:rPr>
              <a:t> he had misunderstood religious believers perspective when he had stated that religious believers allow nothing to count against their belief. Mitchell stated religious believers face challenges to their beliefs, a </a:t>
            </a:r>
            <a:r>
              <a:rPr lang="en-GB" sz="25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trial of faith </a:t>
            </a:r>
            <a:r>
              <a:rPr lang="en-GB" sz="2500" dirty="0" smtClean="0">
                <a:latin typeface="Arial Rounded MT Bold" panose="020F0704030504030204" pitchFamily="34" charset="0"/>
              </a:rPr>
              <a:t>, the evidence against the beliefs was not discounted and believers </a:t>
            </a:r>
            <a:r>
              <a:rPr lang="en-GB" sz="2500" b="1" u="sng" dirty="0" smtClean="0">
                <a:ln w="0"/>
                <a:effectLst>
                  <a:outerShdw blurRad="38100" dist="19050" dir="2700000" algn="tl" rotWithShape="0">
                    <a:schemeClr val="dk1">
                      <a:alpha val="40000"/>
                    </a:schemeClr>
                  </a:outerShdw>
                </a:effectLst>
                <a:latin typeface="Arial Rounded MT Bold" panose="020F0704030504030204" pitchFamily="34" charset="0"/>
              </a:rPr>
              <a:t>did not loose </a:t>
            </a:r>
            <a:r>
              <a:rPr lang="en-GB" sz="2500" dirty="0" smtClean="0">
                <a:latin typeface="Arial Rounded MT Bold" panose="020F0704030504030204" pitchFamily="34" charset="0"/>
              </a:rPr>
              <a:t>meaningful through </a:t>
            </a:r>
            <a:r>
              <a:rPr lang="en-GB" sz="25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death of thousand qualifications</a:t>
            </a:r>
            <a:r>
              <a:rPr lang="en-GB" sz="2500" dirty="0" smtClean="0">
                <a:latin typeface="Arial Rounded MT Bold" panose="020F0704030504030204" pitchFamily="34" charset="0"/>
              </a:rPr>
              <a:t>, religious language as being meaningful. </a:t>
            </a:r>
          </a:p>
          <a:p>
            <a:r>
              <a:rPr lang="en-GB" sz="25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Basil Mitchell </a:t>
            </a:r>
            <a:r>
              <a:rPr lang="en-GB" sz="2500" dirty="0" smtClean="0">
                <a:latin typeface="Arial Rounded MT Bold" panose="020F0704030504030204" pitchFamily="34" charset="0"/>
              </a:rPr>
              <a:t>offers the </a:t>
            </a:r>
            <a:r>
              <a:rPr lang="en-GB" sz="2500" b="1" dirty="0" smtClean="0">
                <a:ln w="0"/>
                <a:effectLst>
                  <a:outerShdw blurRad="38100" dist="19050" dir="2700000" algn="tl" rotWithShape="0">
                    <a:schemeClr val="dk1">
                      <a:alpha val="40000"/>
                    </a:schemeClr>
                  </a:outerShdw>
                </a:effectLst>
                <a:latin typeface="Arial Rounded MT Bold" panose="020F0704030504030204" pitchFamily="34" charset="0"/>
              </a:rPr>
              <a:t>Parable of the Partisan </a:t>
            </a:r>
            <a:r>
              <a:rPr lang="en-GB" sz="2500" dirty="0" smtClean="0">
                <a:latin typeface="Arial Rounded MT Bold" panose="020F0704030504030204" pitchFamily="34" charset="0"/>
              </a:rPr>
              <a:t>to illustrate the concept of non-propositional faith – a trust in God which may be held even when evidence or experience points to the contrary:</a:t>
            </a:r>
          </a:p>
          <a:p>
            <a:pPr marL="0" indent="0">
              <a:buNone/>
            </a:pPr>
            <a:r>
              <a:rPr lang="en-GB" sz="2500" i="1" dirty="0" smtClean="0">
                <a:latin typeface="Arial Rounded MT Bold" panose="020F0704030504030204" pitchFamily="34" charset="0"/>
              </a:rPr>
              <a:t>During the time of a war a Partisan meets a stranger claiming to be the leader of the resistance. The stranger urges the Partisan to have faith in him, even if he is seen to be acting against Partisan interests. The Partisan is committed to a belief in the stranger’s integrity, but his friends think he is a fool to do so. The original encounter with the stranger gives the Partisan sufficient confidence to hold onto his faith in him even when there is evidence to the contrary.</a:t>
            </a:r>
            <a:endParaRPr lang="en-GB" sz="2500" i="1" dirty="0">
              <a:latin typeface="Arial Rounded MT Bold" panose="020F0704030504030204" pitchFamily="34" charset="0"/>
            </a:endParaRPr>
          </a:p>
        </p:txBody>
      </p:sp>
      <p:pic>
        <p:nvPicPr>
          <p:cNvPr id="4" name="Picture 3"/>
          <p:cNvPicPr>
            <a:picLocks noChangeAspect="1"/>
          </p:cNvPicPr>
          <p:nvPr/>
        </p:nvPicPr>
        <p:blipFill rotWithShape="1">
          <a:blip r:embed="rId2"/>
          <a:srcRect l="13877" t="17894" r="10478" b="20017"/>
          <a:stretch/>
        </p:blipFill>
        <p:spPr>
          <a:xfrm>
            <a:off x="10891519" y="-1"/>
            <a:ext cx="1300481" cy="941631"/>
          </a:xfrm>
          <a:prstGeom prst="rect">
            <a:avLst/>
          </a:prstGeom>
        </p:spPr>
      </p:pic>
    </p:spTree>
    <p:extLst>
      <p:ext uri="{BB962C8B-B14F-4D97-AF65-F5344CB8AC3E}">
        <p14:creationId xmlns:p14="http://schemas.microsoft.com/office/powerpoint/2010/main" val="418956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2873"/>
          </a:xfrm>
          <a:solidFill>
            <a:srgbClr val="FFFF00"/>
          </a:solidFill>
        </p:spPr>
        <p:txBody>
          <a:bodyPr>
            <a:normAutofit/>
          </a:bodyPr>
          <a:lstStyle/>
          <a:p>
            <a:r>
              <a:rPr lang="en-GB" sz="3600" dirty="0" smtClean="0">
                <a:latin typeface="Arial Rounded MT Bold" panose="020F0704030504030204" pitchFamily="34" charset="0"/>
              </a:rPr>
              <a:t>Criticisms of Falsification : </a:t>
            </a:r>
            <a:r>
              <a:rPr lang="en-GB" sz="36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Richard Swinburne</a:t>
            </a:r>
            <a:endParaRPr lang="en-GB" sz="3600" b="1" dirty="0">
              <a:ln w="22225">
                <a:solidFill>
                  <a:schemeClr val="accent2"/>
                </a:solidFill>
                <a:prstDash val="solid"/>
              </a:ln>
              <a:solidFill>
                <a:schemeClr val="accent2">
                  <a:lumMod val="40000"/>
                  <a:lumOff val="60000"/>
                </a:schemeClr>
              </a:solidFill>
              <a:latin typeface="Arial Rounded MT Bold" panose="020F0704030504030204" pitchFamily="34" charset="0"/>
            </a:endParaRPr>
          </a:p>
        </p:txBody>
      </p:sp>
      <p:sp>
        <p:nvSpPr>
          <p:cNvPr id="3" name="Content Placeholder 2"/>
          <p:cNvSpPr>
            <a:spLocks noGrp="1"/>
          </p:cNvSpPr>
          <p:nvPr>
            <p:ph idx="1"/>
          </p:nvPr>
        </p:nvSpPr>
        <p:spPr>
          <a:xfrm>
            <a:off x="0" y="932872"/>
            <a:ext cx="12192000" cy="5925127"/>
          </a:xfrm>
          <a:solidFill>
            <a:schemeClr val="accent1">
              <a:lumMod val="20000"/>
              <a:lumOff val="80000"/>
            </a:schemeClr>
          </a:solidFill>
        </p:spPr>
        <p:txBody>
          <a:bodyPr>
            <a:normAutofit/>
          </a:bodyPr>
          <a:lstStyle/>
          <a:p>
            <a:r>
              <a:rPr lang="en-GB" dirty="0" smtClean="0">
                <a:latin typeface="Arial Rounded MT Bold" panose="020F0704030504030204" pitchFamily="34" charset="0"/>
              </a:rPr>
              <a:t>Plenty</a:t>
            </a:r>
            <a:r>
              <a:rPr lang="en-GB" i="1" dirty="0" smtClean="0">
                <a:latin typeface="Arial Rounded MT Bold" panose="020F0704030504030204" pitchFamily="34" charset="0"/>
              </a:rPr>
              <a:t> </a:t>
            </a:r>
            <a:r>
              <a:rPr lang="en-GB" dirty="0" smtClean="0">
                <a:latin typeface="Arial Rounded MT Bold" panose="020F0704030504030204" pitchFamily="34" charset="0"/>
              </a:rPr>
              <a:t>instances language is meaningful  by people, even without empirical evidence to support it. We may not be able to disprove but that does not mean it did not happen . </a:t>
            </a:r>
          </a:p>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Richard Swinburne </a:t>
            </a:r>
            <a:r>
              <a:rPr lang="en-GB" dirty="0" smtClean="0">
                <a:latin typeface="Arial Rounded MT Bold" panose="020F0704030504030204" pitchFamily="34" charset="0"/>
              </a:rPr>
              <a:t>argues that there are many unfalsifiable statements like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religious claims that have meaning</a:t>
            </a:r>
            <a:r>
              <a:rPr lang="en-GB" dirty="0" smtClean="0">
                <a:latin typeface="Arial Rounded MT Bold" panose="020F0704030504030204" pitchFamily="34" charset="0"/>
              </a:rPr>
              <a:t>. For example, the toys in a cupboard which to all appearances stay in the cupboard until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no-one is watching and come out and dance in the middle of the night leaving no sign or trace of their activities</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4025050" y="4254499"/>
            <a:ext cx="4377270" cy="2451271"/>
          </a:xfrm>
          <a:prstGeom prst="rect">
            <a:avLst/>
          </a:prstGeom>
        </p:spPr>
      </p:pic>
    </p:spTree>
    <p:extLst>
      <p:ext uri="{BB962C8B-B14F-4D97-AF65-F5344CB8AC3E}">
        <p14:creationId xmlns:p14="http://schemas.microsoft.com/office/powerpoint/2010/main" val="98123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normAutofit fontScale="90000"/>
          </a:bodyPr>
          <a:lstStyle/>
          <a:p>
            <a:r>
              <a:rPr lang="en-GB" sz="3600" dirty="0" smtClean="0">
                <a:latin typeface="Arial Rounded MT Bold" panose="020F0704030504030204" pitchFamily="34" charset="0"/>
              </a:rPr>
              <a:t>AO2: The persuasiveness of arguments asserting either the meaningfulness/meaninglessness of religious language. </a:t>
            </a:r>
            <a:endParaRPr lang="en-GB" sz="3600" dirty="0">
              <a:latin typeface="Arial Rounded MT Bold" panose="020F0704030504030204" pitchFamily="34" charset="0"/>
            </a:endParaRPr>
          </a:p>
        </p:txBody>
      </p:sp>
      <p:sp>
        <p:nvSpPr>
          <p:cNvPr id="4" name="Content Placeholder 3"/>
          <p:cNvSpPr>
            <a:spLocks noGrp="1"/>
          </p:cNvSpPr>
          <p:nvPr>
            <p:ph sz="half" idx="1"/>
          </p:nvPr>
        </p:nvSpPr>
        <p:spPr>
          <a:xfrm>
            <a:off x="0" y="1325562"/>
            <a:ext cx="5862781" cy="5532437"/>
          </a:xfrm>
          <a:solidFill>
            <a:schemeClr val="accent6">
              <a:lumMod val="20000"/>
              <a:lumOff val="80000"/>
            </a:schemeClr>
          </a:solidFill>
        </p:spPr>
        <p:txBody>
          <a:bodyPr>
            <a:normAutofit fontScale="92500" lnSpcReduction="10000"/>
          </a:bodyPr>
          <a:lstStyle/>
          <a:p>
            <a:r>
              <a:rPr lang="en-GB" dirty="0" smtClean="0">
                <a:latin typeface="Arial Rounded MT Bold" panose="020F0704030504030204" pitchFamily="34" charset="0"/>
              </a:rPr>
              <a:t>Language such as soul ,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God</a:t>
            </a:r>
            <a:r>
              <a:rPr lang="en-GB" dirty="0" smtClean="0">
                <a:latin typeface="Arial Rounded MT Bold" panose="020F0704030504030204" pitchFamily="34" charset="0"/>
              </a:rPr>
              <a:t> are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not identifiable </a:t>
            </a:r>
            <a:r>
              <a:rPr lang="en-GB" dirty="0" smtClean="0">
                <a:latin typeface="Arial Rounded MT Bold" panose="020F0704030504030204" pitchFamily="34" charset="0"/>
              </a:rPr>
              <a:t>, so are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meaningless</a:t>
            </a:r>
            <a:r>
              <a:rPr lang="en-GB" dirty="0" smtClean="0">
                <a:latin typeface="Arial Rounded MT Bold" panose="020F0704030504030204" pitchFamily="34" charset="0"/>
              </a:rPr>
              <a:t>.</a:t>
            </a:r>
          </a:p>
          <a:p>
            <a:r>
              <a:rPr lang="en-GB" dirty="0" smtClean="0">
                <a:latin typeface="Arial Rounded MT Bold" panose="020F0704030504030204" pitchFamily="34" charset="0"/>
              </a:rPr>
              <a:t>The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lack of verifiable evidence </a:t>
            </a:r>
            <a:r>
              <a:rPr lang="en-GB" dirty="0" smtClean="0">
                <a:latin typeface="Arial Rounded MT Bold" panose="020F0704030504030204" pitchFamily="34" charset="0"/>
              </a:rPr>
              <a:t>such a statement is meaningless,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no relation </a:t>
            </a:r>
            <a:r>
              <a:rPr lang="en-GB" dirty="0" smtClean="0">
                <a:latin typeface="Arial Rounded MT Bold" panose="020F0704030504030204" pitchFamily="34" charset="0"/>
              </a:rPr>
              <a:t>to the reality to the world or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senses</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sp>
        <p:nvSpPr>
          <p:cNvPr id="5" name="Content Placeholder 4"/>
          <p:cNvSpPr>
            <a:spLocks noGrp="1"/>
          </p:cNvSpPr>
          <p:nvPr>
            <p:ph sz="half" idx="2"/>
          </p:nvPr>
        </p:nvSpPr>
        <p:spPr>
          <a:xfrm>
            <a:off x="5862781" y="1325562"/>
            <a:ext cx="6227619" cy="5416983"/>
          </a:xfrm>
          <a:solidFill>
            <a:schemeClr val="accent4">
              <a:lumMod val="20000"/>
              <a:lumOff val="80000"/>
            </a:schemeClr>
          </a:solidFill>
        </p:spPr>
        <p:txBody>
          <a:bodyPr>
            <a:normAutofit fontScale="92500" lnSpcReduction="10000"/>
          </a:bodyPr>
          <a:lstStyle/>
          <a:p>
            <a:r>
              <a:rPr lang="en-GB" dirty="0" smtClean="0">
                <a:latin typeface="Arial Rounded MT Bold" panose="020F0704030504030204" pitchFamily="34" charset="0"/>
              </a:rPr>
              <a:t>A form of language that is objectively experienced , considered as meaningful. Logical Positivists – language can be reduced set of observable criteria ,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Tautological </a:t>
            </a:r>
            <a:r>
              <a:rPr lang="en-GB" dirty="0" smtClean="0">
                <a:latin typeface="Arial Rounded MT Bold" panose="020F0704030504030204" pitchFamily="34" charset="0"/>
              </a:rPr>
              <a:t>statements can be seen as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meaningful</a:t>
            </a:r>
            <a:r>
              <a:rPr lang="en-GB" dirty="0" smtClean="0">
                <a:latin typeface="Arial Rounded MT Bold" panose="020F0704030504030204" pitchFamily="34" charset="0"/>
              </a:rPr>
              <a:t>, so the criteria of verification principle is meaningful. </a:t>
            </a:r>
          </a:p>
          <a:p>
            <a:r>
              <a:rPr lang="en-GB" dirty="0" smtClean="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Braithwaite</a:t>
            </a:r>
            <a:r>
              <a:rPr lang="en-GB" dirty="0" smtClean="0">
                <a:latin typeface="Arial Rounded MT Bold" panose="020F0704030504030204" pitchFamily="34" charset="0"/>
              </a:rPr>
              <a:t> – Non-Cognitive – missed the point Religious Language,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Religious language meaningful</a:t>
            </a:r>
            <a:r>
              <a:rPr lang="en-GB" dirty="0" smtClean="0">
                <a:latin typeface="Arial Rounded MT Bold" panose="020F0704030504030204" pitchFamily="34" charset="0"/>
              </a:rPr>
              <a:t> because it affects the way they live their life. </a:t>
            </a:r>
            <a:r>
              <a:rPr lang="en-GB" b="1" dirty="0" err="1" smtClean="0">
                <a:ln w="22225">
                  <a:solidFill>
                    <a:schemeClr val="accent2"/>
                  </a:solidFill>
                  <a:prstDash val="solid"/>
                </a:ln>
                <a:solidFill>
                  <a:schemeClr val="accent2">
                    <a:lumMod val="40000"/>
                    <a:lumOff val="60000"/>
                  </a:schemeClr>
                </a:solidFill>
                <a:latin typeface="Arial Rounded MT Bold" panose="020F0704030504030204" pitchFamily="34" charset="0"/>
              </a:rPr>
              <a:t>Blik</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 </a:t>
            </a:r>
            <a:r>
              <a:rPr lang="en-GB" dirty="0" smtClean="0">
                <a:latin typeface="Arial Rounded MT Bold" panose="020F0704030504030204" pitchFamily="34" charset="0"/>
              </a:rPr>
              <a:t>– the way they see the world</a:t>
            </a:r>
          </a:p>
          <a:p>
            <a:endParaRPr lang="en-GB" dirty="0"/>
          </a:p>
        </p:txBody>
      </p:sp>
    </p:spTree>
    <p:extLst>
      <p:ext uri="{BB962C8B-B14F-4D97-AF65-F5344CB8AC3E}">
        <p14:creationId xmlns:p14="http://schemas.microsoft.com/office/powerpoint/2010/main" val="380605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4655"/>
            <a:ext cx="12071927" cy="1755343"/>
          </a:xfrm>
          <a:solidFill>
            <a:srgbClr val="FFFF00"/>
          </a:solidFill>
        </p:spPr>
        <p:txBody>
          <a:bodyPr>
            <a:normAutofit fontScale="90000"/>
          </a:bodyPr>
          <a:lstStyle/>
          <a:p>
            <a:r>
              <a:rPr lang="en-GB" dirty="0" smtClean="0">
                <a:latin typeface="Arial Rounded MT Bold" panose="020F0704030504030204" pitchFamily="34" charset="0"/>
              </a:rPr>
              <a:t>AO2: How far logical positivism should be accepted as providing a valid criterion for meaning in the use of language </a:t>
            </a:r>
            <a:endParaRPr lang="en-GB" dirty="0">
              <a:latin typeface="Arial Rounded MT Bold" panose="020F0704030504030204" pitchFamily="34" charset="0"/>
            </a:endParaRPr>
          </a:p>
        </p:txBody>
      </p:sp>
      <p:sp>
        <p:nvSpPr>
          <p:cNvPr id="3" name="Content Placeholder 2"/>
          <p:cNvSpPr>
            <a:spLocks noGrp="1"/>
          </p:cNvSpPr>
          <p:nvPr>
            <p:ph sz="half" idx="1"/>
          </p:nvPr>
        </p:nvSpPr>
        <p:spPr>
          <a:xfrm>
            <a:off x="1" y="1690688"/>
            <a:ext cx="6035962" cy="5086638"/>
          </a:xfrm>
          <a:solidFill>
            <a:schemeClr val="accent6">
              <a:lumMod val="20000"/>
              <a:lumOff val="80000"/>
            </a:schemeClr>
          </a:solidFill>
        </p:spPr>
        <p:txBody>
          <a:bodyPr/>
          <a:lstStyle/>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Vienna Circle </a:t>
            </a:r>
            <a:r>
              <a:rPr lang="en-GB" dirty="0" smtClean="0">
                <a:latin typeface="Arial Rounded MT Bold" panose="020F0704030504030204" pitchFamily="34" charset="0"/>
              </a:rPr>
              <a:t>required for all language to be subject to scientific enquiry.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Analytic language </a:t>
            </a:r>
            <a:r>
              <a:rPr lang="en-GB" dirty="0" smtClean="0">
                <a:latin typeface="Arial Rounded MT Bold" panose="020F0704030504030204" pitchFamily="34" charset="0"/>
              </a:rPr>
              <a:t>is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self-explanatory</a:t>
            </a:r>
            <a:r>
              <a:rPr lang="en-GB" dirty="0" smtClean="0">
                <a:latin typeface="Arial Rounded MT Bold" panose="020F0704030504030204" pitchFamily="34" charset="0"/>
              </a:rPr>
              <a:t> and a priori as is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tautological </a:t>
            </a:r>
            <a:r>
              <a:rPr lang="en-GB" dirty="0" smtClean="0">
                <a:latin typeface="Arial Rounded MT Bold" panose="020F0704030504030204" pitchFamily="34" charset="0"/>
              </a:rPr>
              <a:t>and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mathematical</a:t>
            </a:r>
            <a:r>
              <a:rPr lang="en-GB" dirty="0" smtClean="0">
                <a:latin typeface="Arial Rounded MT Bold" panose="020F0704030504030204" pitchFamily="34" charset="0"/>
              </a:rPr>
              <a:t>. </a:t>
            </a:r>
          </a:p>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Synthetics</a:t>
            </a:r>
            <a:r>
              <a:rPr lang="en-GB" dirty="0" smtClean="0">
                <a:latin typeface="Arial Rounded MT Bold" panose="020F0704030504030204" pitchFamily="34" charset="0"/>
              </a:rPr>
              <a:t> is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sense</a:t>
            </a:r>
            <a:r>
              <a:rPr lang="en-GB" dirty="0" smtClean="0">
                <a:latin typeface="Arial Rounded MT Bold" panose="020F0704030504030204" pitchFamily="34" charset="0"/>
              </a:rPr>
              <a:t> based and fits with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scientific community</a:t>
            </a:r>
            <a:r>
              <a:rPr lang="en-GB" dirty="0" smtClean="0">
                <a:latin typeface="Arial Rounded MT Bold" panose="020F0704030504030204" pitchFamily="34" charset="0"/>
              </a:rPr>
              <a:t>, </a:t>
            </a:r>
            <a:r>
              <a:rPr lang="en-GB" b="1" u="sng" dirty="0" smtClean="0">
                <a:solidFill>
                  <a:srgbClr val="00B050"/>
                </a:solidFill>
                <a:latin typeface="Arial Rounded MT Bold" panose="020F0704030504030204" pitchFamily="34" charset="0"/>
              </a:rPr>
              <a:t>Religious Language did not fit</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sp>
        <p:nvSpPr>
          <p:cNvPr id="4" name="Content Placeholder 3"/>
          <p:cNvSpPr>
            <a:spLocks noGrp="1"/>
          </p:cNvSpPr>
          <p:nvPr>
            <p:ph sz="half" idx="2"/>
          </p:nvPr>
        </p:nvSpPr>
        <p:spPr>
          <a:xfrm>
            <a:off x="6035963" y="1690688"/>
            <a:ext cx="6156037" cy="5086638"/>
          </a:xfrm>
          <a:solidFill>
            <a:schemeClr val="accent1">
              <a:lumMod val="20000"/>
              <a:lumOff val="80000"/>
            </a:schemeClr>
          </a:solidFill>
        </p:spPr>
        <p:txBody>
          <a:bodyPr/>
          <a:lstStyle/>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Ayer (logical positivists) </a:t>
            </a:r>
            <a:r>
              <a:rPr lang="en-GB" dirty="0" smtClean="0">
                <a:latin typeface="Arial Rounded MT Bold" panose="020F0704030504030204" pitchFamily="34" charset="0"/>
              </a:rPr>
              <a:t>points out that its not always possible to verify all statements , this is the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weak verification principle</a:t>
            </a:r>
            <a:r>
              <a:rPr lang="en-GB" dirty="0" smtClean="0">
                <a:latin typeface="Arial Rounded MT Bold" panose="020F0704030504030204" pitchFamily="34" charset="0"/>
              </a:rPr>
              <a:t>. For example the </a:t>
            </a:r>
            <a:r>
              <a:rPr lang="en-GB" b="1" u="sng" dirty="0" smtClean="0">
                <a:solidFill>
                  <a:srgbClr val="7030A0"/>
                </a:solidFill>
                <a:latin typeface="Arial Rounded MT Bold" panose="020F0704030504030204" pitchFamily="34" charset="0"/>
              </a:rPr>
              <a:t>mountains on the moon, we can verify in principle. </a:t>
            </a:r>
          </a:p>
          <a:p>
            <a:r>
              <a:rPr lang="en-GB" b="1" dirty="0" smtClean="0">
                <a:ln w="22225">
                  <a:solidFill>
                    <a:schemeClr val="accent2"/>
                  </a:solidFill>
                  <a:prstDash val="solid"/>
                </a:ln>
                <a:solidFill>
                  <a:srgbClr val="00B0F0"/>
                </a:solidFill>
                <a:latin typeface="Arial Rounded MT Bold" panose="020F0704030504030204" pitchFamily="34" charset="0"/>
              </a:rPr>
              <a:t>John Hick eschatological verification</a:t>
            </a:r>
            <a:r>
              <a:rPr lang="en-GB" dirty="0" smtClean="0">
                <a:latin typeface="Arial Rounded MT Bold" panose="020F0704030504030204" pitchFamily="34" charset="0"/>
              </a:rPr>
              <a:t>, truth </a:t>
            </a:r>
            <a:r>
              <a:rPr lang="en-GB" b="1" u="sng" dirty="0" smtClean="0">
                <a:solidFill>
                  <a:srgbClr val="00B050"/>
                </a:solidFill>
                <a:latin typeface="Arial Rounded MT Bold" panose="020F0704030504030204" pitchFamily="34" charset="0"/>
              </a:rPr>
              <a:t>God’s existence would be known after death </a:t>
            </a:r>
            <a:endParaRPr lang="en-GB" b="1" u="sng" dirty="0">
              <a:solidFill>
                <a:srgbClr val="00B050"/>
              </a:solidFill>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10680137" y="666445"/>
            <a:ext cx="1255885" cy="1176630"/>
          </a:xfrm>
          <a:prstGeom prst="rect">
            <a:avLst/>
          </a:prstGeom>
        </p:spPr>
      </p:pic>
    </p:spTree>
    <p:extLst>
      <p:ext uri="{BB962C8B-B14F-4D97-AF65-F5344CB8AC3E}">
        <p14:creationId xmlns:p14="http://schemas.microsoft.com/office/powerpoint/2010/main" val="67056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4" y="374361"/>
            <a:ext cx="5144654" cy="1325563"/>
          </a:xfrm>
          <a:solidFill>
            <a:srgbClr val="FFFF00"/>
          </a:solidFill>
        </p:spPr>
        <p:txBody>
          <a:bodyPr/>
          <a:lstStyle/>
          <a:p>
            <a:r>
              <a:rPr lang="en-GB" dirty="0" smtClean="0">
                <a:latin typeface="Arial Rounded MT Bold" panose="020F0704030504030204" pitchFamily="34" charset="0"/>
              </a:rPr>
              <a:t>Logical Positivism </a:t>
            </a:r>
            <a:endParaRPr lang="en-GB" dirty="0">
              <a:latin typeface="Arial Rounded MT Bold" panose="020F0704030504030204" pitchFamily="34" charset="0"/>
            </a:endParaRPr>
          </a:p>
        </p:txBody>
      </p:sp>
      <p:sp>
        <p:nvSpPr>
          <p:cNvPr id="3" name="Content Placeholder 2"/>
          <p:cNvSpPr>
            <a:spLocks noGrp="1"/>
          </p:cNvSpPr>
          <p:nvPr>
            <p:ph idx="1"/>
          </p:nvPr>
        </p:nvSpPr>
        <p:spPr>
          <a:xfrm>
            <a:off x="212436" y="2059709"/>
            <a:ext cx="11822546" cy="4579072"/>
          </a:xfrm>
          <a:solidFill>
            <a:schemeClr val="accent5">
              <a:lumMod val="20000"/>
              <a:lumOff val="80000"/>
            </a:schemeClr>
          </a:solidFill>
        </p:spPr>
        <p:txBody>
          <a:bodyPr>
            <a:normAutofit/>
          </a:bodyPr>
          <a:lstStyle/>
          <a:p>
            <a:r>
              <a:rPr lang="en-GB" sz="3200" dirty="0" smtClean="0">
                <a:latin typeface="Arial Rounded MT Bold" panose="020F0704030504030204" pitchFamily="34" charset="0"/>
              </a:rPr>
              <a:t>Grew from Vienna Circle (Philosophers – Wittgenstein): philosophical, all knowledge reduced to scientific/logical formulations. </a:t>
            </a:r>
          </a:p>
          <a:p>
            <a:r>
              <a:rPr lang="en-GB" sz="3200" dirty="0" smtClean="0">
                <a:latin typeface="Arial Rounded MT Bold" panose="020F0704030504030204" pitchFamily="34" charset="0"/>
              </a:rPr>
              <a:t>Anything outside logical/scientific tenets is dismissed as meaningless. </a:t>
            </a:r>
          </a:p>
          <a:p>
            <a:r>
              <a:rPr lang="en-GB" sz="3200" dirty="0" smtClean="0">
                <a:latin typeface="Arial Rounded MT Bold" panose="020F0704030504030204" pitchFamily="34" charset="0"/>
              </a:rPr>
              <a:t>Tautological (self-explanatory) could be verified by observations/first person experience. </a:t>
            </a:r>
            <a:endParaRPr lang="en-GB" sz="32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9906000" y="0"/>
            <a:ext cx="2286000" cy="1943100"/>
          </a:xfrm>
          <a:prstGeom prst="rect">
            <a:avLst/>
          </a:prstGeom>
        </p:spPr>
      </p:pic>
      <p:pic>
        <p:nvPicPr>
          <p:cNvPr id="5" name="Picture 4"/>
          <p:cNvPicPr>
            <a:picLocks noChangeAspect="1"/>
          </p:cNvPicPr>
          <p:nvPr/>
        </p:nvPicPr>
        <p:blipFill>
          <a:blip r:embed="rId2"/>
          <a:stretch>
            <a:fillRect/>
          </a:stretch>
        </p:blipFill>
        <p:spPr>
          <a:xfrm>
            <a:off x="0" y="0"/>
            <a:ext cx="2286000" cy="1943100"/>
          </a:xfrm>
          <a:prstGeom prst="rect">
            <a:avLst/>
          </a:prstGeom>
        </p:spPr>
      </p:pic>
    </p:spTree>
    <p:extLst>
      <p:ext uri="{BB962C8B-B14F-4D97-AF65-F5344CB8AC3E}">
        <p14:creationId xmlns:p14="http://schemas.microsoft.com/office/powerpoint/2010/main" val="14278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pPr algn="ctr"/>
            <a:r>
              <a:rPr lang="en-GB" dirty="0" smtClean="0">
                <a:latin typeface="Arial Rounded MT Bold" panose="020F0704030504030204" pitchFamily="34" charset="0"/>
              </a:rPr>
              <a:t>Verification </a:t>
            </a:r>
            <a:endParaRPr lang="en-GB" dirty="0">
              <a:latin typeface="Arial Rounded MT Bold" panose="020F0704030504030204" pitchFamily="34" charset="0"/>
            </a:endParaRPr>
          </a:p>
        </p:txBody>
      </p:sp>
      <p:sp>
        <p:nvSpPr>
          <p:cNvPr id="3" name="Content Placeholder 2"/>
          <p:cNvSpPr>
            <a:spLocks noGrp="1"/>
          </p:cNvSpPr>
          <p:nvPr>
            <p:ph idx="1"/>
          </p:nvPr>
        </p:nvSpPr>
        <p:spPr>
          <a:xfrm>
            <a:off x="0" y="1325562"/>
            <a:ext cx="12157926" cy="5532438"/>
          </a:xfrm>
          <a:solidFill>
            <a:schemeClr val="accent1">
              <a:lumMod val="20000"/>
              <a:lumOff val="80000"/>
            </a:schemeClr>
          </a:solidFill>
        </p:spPr>
        <p:txBody>
          <a:bodyPr>
            <a:normAutofit/>
          </a:bodyPr>
          <a:lstStyle/>
          <a:p>
            <a:r>
              <a:rPr lang="en-GB" dirty="0" smtClean="0">
                <a:latin typeface="Arial Rounded MT Bold" panose="020F0704030504030204" pitchFamily="34" charset="0"/>
              </a:rPr>
              <a:t>To verify something to show something is true, to authenticate it. According to Logical Positivism , the only two forms of knowledge were logical reasoning and statements that were open to empirical evidence. </a:t>
            </a:r>
          </a:p>
          <a:p>
            <a:r>
              <a:rPr lang="en-GB" dirty="0" smtClean="0">
                <a:latin typeface="Arial Rounded MT Bold" panose="020F0704030504030204" pitchFamily="34" charset="0"/>
              </a:rPr>
              <a:t>Tautological statements (self explanatory) "It will snow tomorrow, or it will not snow tomorrow" is an example</a:t>
            </a:r>
          </a:p>
          <a:p>
            <a:r>
              <a:rPr lang="en-GB" dirty="0" smtClean="0">
                <a:latin typeface="Arial Rounded MT Bold" panose="020F0704030504030204" pitchFamily="34" charset="0"/>
              </a:rPr>
              <a:t>Mathematical Statements </a:t>
            </a:r>
          </a:p>
          <a:p>
            <a:r>
              <a:rPr lang="en-GB" dirty="0" smtClean="0">
                <a:latin typeface="Arial Rounded MT Bold" panose="020F0704030504030204" pitchFamily="34" charset="0"/>
              </a:rPr>
              <a:t>Synthetic statements (statement backed by sense experience) "There are owls in Austria"</a:t>
            </a:r>
          </a:p>
          <a:p>
            <a:r>
              <a:rPr lang="en-GB" dirty="0" smtClean="0">
                <a:latin typeface="Arial Rounded MT Bold" panose="020F0704030504030204" pitchFamily="34" charset="0"/>
              </a:rPr>
              <a:t>Analytic statements (statement is determined within statement itself – All bachelors are unmarried"</a:t>
            </a:r>
            <a:endParaRPr lang="en-GB" dirty="0">
              <a:latin typeface="Arial Rounded MT Bold" panose="020F0704030504030204" pitchFamily="34" charset="0"/>
            </a:endParaRPr>
          </a:p>
        </p:txBody>
      </p:sp>
      <p:pic>
        <p:nvPicPr>
          <p:cNvPr id="4" name="Picture 3"/>
          <p:cNvPicPr>
            <a:picLocks noChangeAspect="1"/>
          </p:cNvPicPr>
          <p:nvPr/>
        </p:nvPicPr>
        <p:blipFill rotWithShape="1">
          <a:blip r:embed="rId2"/>
          <a:srcRect l="18086" t="6846" r="14545" b="13043"/>
          <a:stretch/>
        </p:blipFill>
        <p:spPr>
          <a:xfrm>
            <a:off x="11601179" y="2386573"/>
            <a:ext cx="556747" cy="763419"/>
          </a:xfrm>
          <a:prstGeom prst="rect">
            <a:avLst/>
          </a:prstGeom>
        </p:spPr>
      </p:pic>
      <p:pic>
        <p:nvPicPr>
          <p:cNvPr id="5" name="Picture 4"/>
          <p:cNvPicPr>
            <a:picLocks noChangeAspect="1"/>
          </p:cNvPicPr>
          <p:nvPr/>
        </p:nvPicPr>
        <p:blipFill rotWithShape="1">
          <a:blip r:embed="rId3"/>
          <a:srcRect l="15433" t="31905" r="15900" b="34444"/>
          <a:stretch/>
        </p:blipFill>
        <p:spPr>
          <a:xfrm>
            <a:off x="4805680" y="3822541"/>
            <a:ext cx="2062480" cy="538480"/>
          </a:xfrm>
          <a:prstGeom prst="rect">
            <a:avLst/>
          </a:prstGeom>
        </p:spPr>
      </p:pic>
      <p:pic>
        <p:nvPicPr>
          <p:cNvPr id="6" name="Picture 5"/>
          <p:cNvPicPr>
            <a:picLocks noChangeAspect="1"/>
          </p:cNvPicPr>
          <p:nvPr/>
        </p:nvPicPr>
        <p:blipFill>
          <a:blip r:embed="rId4"/>
          <a:stretch>
            <a:fillRect/>
          </a:stretch>
        </p:blipFill>
        <p:spPr>
          <a:xfrm>
            <a:off x="11088155" y="4211002"/>
            <a:ext cx="815771" cy="1018699"/>
          </a:xfrm>
          <a:prstGeom prst="rect">
            <a:avLst/>
          </a:prstGeom>
        </p:spPr>
      </p:pic>
      <p:pic>
        <p:nvPicPr>
          <p:cNvPr id="7" name="Picture 6"/>
          <p:cNvPicPr>
            <a:picLocks noChangeAspect="1"/>
          </p:cNvPicPr>
          <p:nvPr/>
        </p:nvPicPr>
        <p:blipFill>
          <a:blip r:embed="rId5"/>
          <a:stretch>
            <a:fillRect/>
          </a:stretch>
        </p:blipFill>
        <p:spPr>
          <a:xfrm>
            <a:off x="5726584" y="5709920"/>
            <a:ext cx="718456" cy="1005839"/>
          </a:xfrm>
          <a:prstGeom prst="rect">
            <a:avLst/>
          </a:prstGeom>
        </p:spPr>
      </p:pic>
    </p:spTree>
    <p:extLst>
      <p:ext uri="{BB962C8B-B14F-4D97-AF65-F5344CB8AC3E}">
        <p14:creationId xmlns:p14="http://schemas.microsoft.com/office/powerpoint/2010/main" val="22410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0" y="-1"/>
            <a:ext cx="12192000" cy="828015"/>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7500"/>
          </a:bodyPr>
          <a:lstStyle/>
          <a:p>
            <a:pPr algn="ctr" defTabSz="457200">
              <a:spcBef>
                <a:spcPct val="0"/>
              </a:spcBef>
              <a:defRPr/>
            </a:pPr>
            <a:r>
              <a:rPr lang="en-US" sz="4400" b="1" u="sng" dirty="0"/>
              <a:t>Verifiability…</a:t>
            </a:r>
            <a:endParaRPr lang="en-US" sz="4400" b="1" u="sng" dirty="0"/>
          </a:p>
        </p:txBody>
      </p:sp>
      <p:graphicFrame>
        <p:nvGraphicFramePr>
          <p:cNvPr id="38" name="Table 37"/>
          <p:cNvGraphicFramePr>
            <a:graphicFrameLocks noGrp="1"/>
          </p:cNvGraphicFramePr>
          <p:nvPr>
            <p:extLst>
              <p:ext uri="{D42A27DB-BD31-4B8C-83A1-F6EECF244321}">
                <p14:modId xmlns:p14="http://schemas.microsoft.com/office/powerpoint/2010/main" val="3457417083"/>
              </p:ext>
            </p:extLst>
          </p:nvPr>
        </p:nvGraphicFramePr>
        <p:xfrm>
          <a:off x="0" y="866629"/>
          <a:ext cx="12192001" cy="5964180"/>
        </p:xfrm>
        <a:graphic>
          <a:graphicData uri="http://schemas.openxmlformats.org/drawingml/2006/table">
            <a:tbl>
              <a:tblPr firstRow="1" bandRow="1">
                <a:tableStyleId>{D7AC3CCA-C797-4891-BE02-D94E43425B78}</a:tableStyleId>
              </a:tblPr>
              <a:tblGrid>
                <a:gridCol w="1848465">
                  <a:extLst>
                    <a:ext uri="{9D8B030D-6E8A-4147-A177-3AD203B41FA5}">
                      <a16:colId xmlns:a16="http://schemas.microsoft.com/office/drawing/2014/main" val="20000"/>
                    </a:ext>
                  </a:extLst>
                </a:gridCol>
                <a:gridCol w="2831692">
                  <a:extLst>
                    <a:ext uri="{9D8B030D-6E8A-4147-A177-3AD203B41FA5}">
                      <a16:colId xmlns:a16="http://schemas.microsoft.com/office/drawing/2014/main" val="20001"/>
                    </a:ext>
                  </a:extLst>
                </a:gridCol>
                <a:gridCol w="2511902">
                  <a:extLst>
                    <a:ext uri="{9D8B030D-6E8A-4147-A177-3AD203B41FA5}">
                      <a16:colId xmlns:a16="http://schemas.microsoft.com/office/drawing/2014/main" val="20002"/>
                    </a:ext>
                  </a:extLst>
                </a:gridCol>
                <a:gridCol w="4999942">
                  <a:extLst>
                    <a:ext uri="{9D8B030D-6E8A-4147-A177-3AD203B41FA5}">
                      <a16:colId xmlns:a16="http://schemas.microsoft.com/office/drawing/2014/main" val="20003"/>
                    </a:ext>
                  </a:extLst>
                </a:gridCol>
              </a:tblGrid>
              <a:tr h="883467">
                <a:tc>
                  <a:txBody>
                    <a:bodyPr/>
                    <a:lstStyle/>
                    <a:p>
                      <a:pPr algn="ctr"/>
                      <a:r>
                        <a:rPr lang="en-GB" dirty="0" smtClean="0"/>
                        <a:t>Maths</a:t>
                      </a:r>
                    </a:p>
                    <a:p>
                      <a:pPr algn="ctr"/>
                      <a:r>
                        <a:rPr lang="en-GB" dirty="0" smtClean="0"/>
                        <a:t>(a</a:t>
                      </a:r>
                      <a:r>
                        <a:rPr lang="en-GB" baseline="0" dirty="0" smtClean="0"/>
                        <a:t> priori)</a:t>
                      </a:r>
                      <a:endParaRPr lang="en-GB" dirty="0"/>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tcPr>
                </a:tc>
                <a:tc>
                  <a:txBody>
                    <a:bodyPr/>
                    <a:lstStyle/>
                    <a:p>
                      <a:pPr algn="ctr"/>
                      <a:r>
                        <a:rPr lang="en-GB" dirty="0" smtClean="0"/>
                        <a:t>Tautology</a:t>
                      </a:r>
                    </a:p>
                    <a:p>
                      <a:pPr algn="ctr"/>
                      <a:r>
                        <a:rPr lang="en-GB" dirty="0" smtClean="0"/>
                        <a:t>(analytic –</a:t>
                      </a:r>
                      <a:r>
                        <a:rPr lang="en-GB" baseline="0" dirty="0" smtClean="0"/>
                        <a:t> a priori)</a:t>
                      </a:r>
                      <a:endParaRPr lang="en-GB"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r>
                        <a:rPr lang="en-GB" dirty="0" smtClean="0"/>
                        <a:t>Practical Verifiability</a:t>
                      </a:r>
                      <a:r>
                        <a:rPr lang="en-GB" baseline="0" dirty="0" smtClean="0"/>
                        <a:t> </a:t>
                      </a:r>
                    </a:p>
                    <a:p>
                      <a:pPr algn="ctr"/>
                      <a:r>
                        <a:rPr lang="en-GB" baseline="0" dirty="0" smtClean="0"/>
                        <a:t>(synthetic)</a:t>
                      </a:r>
                      <a:endParaRPr lang="en-GB"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pPr algn="ctr"/>
                      <a:r>
                        <a:rPr lang="en-GB" dirty="0" smtClean="0"/>
                        <a:t>Verifiability in Principle</a:t>
                      </a:r>
                      <a:r>
                        <a:rPr lang="en-GB" baseline="0" dirty="0" smtClean="0"/>
                        <a:t> (synthetic)</a:t>
                      </a:r>
                      <a:endParaRPr lang="en-GB" dirty="0" smtClean="0"/>
                    </a:p>
                  </a:txBody>
                  <a:tcPr>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8900000" scaled="1"/>
                      <a:tileRect/>
                    </a:gradFill>
                  </a:tcPr>
                </a:tc>
                <a:extLst>
                  <a:ext uri="{0D108BD9-81ED-4DB2-BD59-A6C34878D82A}">
                    <a16:rowId xmlns:a16="http://schemas.microsoft.com/office/drawing/2014/main" val="10000"/>
                  </a:ext>
                </a:extLst>
              </a:tr>
              <a:tr h="5080713">
                <a:tc>
                  <a:txBody>
                    <a:bodyPr/>
                    <a:lstStyle/>
                    <a:p>
                      <a:r>
                        <a:rPr lang="en-GB" dirty="0" smtClean="0"/>
                        <a:t>Pure logic</a:t>
                      </a:r>
                    </a:p>
                    <a:p>
                      <a:endParaRPr lang="en-GB" dirty="0" smtClean="0"/>
                    </a:p>
                    <a:p>
                      <a:r>
                        <a:rPr lang="en-GB" dirty="0" smtClean="0"/>
                        <a:t>e.g. 2+2</a:t>
                      </a:r>
                      <a:r>
                        <a:rPr lang="en-GB" baseline="0" dirty="0" smtClean="0"/>
                        <a:t>=4</a:t>
                      </a:r>
                    </a:p>
                    <a:p>
                      <a:endParaRPr lang="en-GB" baseline="0" dirty="0" smtClean="0"/>
                    </a:p>
                    <a:p>
                      <a:endParaRPr lang="en-GB" dirty="0"/>
                    </a:p>
                  </a:txBody>
                  <a:tc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8900000" scaled="1"/>
                      <a:tileRect/>
                    </a:gradFill>
                  </a:tcPr>
                </a:tc>
                <a:tc>
                  <a:txBody>
                    <a:bodyPr/>
                    <a:lstStyle/>
                    <a:p>
                      <a:r>
                        <a:rPr lang="en-GB" dirty="0" smtClean="0"/>
                        <a:t>A</a:t>
                      </a:r>
                      <a:r>
                        <a:rPr lang="en-GB" baseline="0" dirty="0" smtClean="0"/>
                        <a:t> logical statement which we can know to be true by definition.</a:t>
                      </a:r>
                    </a:p>
                    <a:p>
                      <a:endParaRPr lang="en-GB" baseline="0" dirty="0" smtClean="0"/>
                    </a:p>
                    <a:p>
                      <a:r>
                        <a:rPr lang="en-GB" baseline="0" dirty="0" smtClean="0"/>
                        <a:t>e.g. ‘Bachelors are male’ </a:t>
                      </a:r>
                    </a:p>
                    <a:p>
                      <a:endParaRPr lang="en-GB" baseline="0" dirty="0" smtClean="0"/>
                    </a:p>
                    <a:p>
                      <a:r>
                        <a:rPr lang="en-GB" baseline="0" dirty="0" smtClean="0"/>
                        <a:t>This is verifiable as it would be illogical to think the opposite. </a:t>
                      </a:r>
                      <a:endParaRPr lang="en-GB"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GB" dirty="0" smtClean="0"/>
                        <a:t>Statements which could be tested in reality.</a:t>
                      </a:r>
                      <a:r>
                        <a:rPr lang="en-GB" baseline="0" dirty="0" smtClean="0"/>
                        <a:t>  </a:t>
                      </a:r>
                    </a:p>
                    <a:p>
                      <a:endParaRPr lang="en-GB" baseline="0" dirty="0" smtClean="0"/>
                    </a:p>
                    <a:p>
                      <a:r>
                        <a:rPr lang="en-GB" baseline="0" dirty="0" smtClean="0"/>
                        <a:t>e.g. ‘Liverpool Football Club wear red shirts.’</a:t>
                      </a:r>
                    </a:p>
                    <a:p>
                      <a:endParaRPr lang="en-GB" baseline="0" dirty="0" smtClean="0"/>
                    </a:p>
                    <a:p>
                      <a:r>
                        <a:rPr lang="en-GB" baseline="0" dirty="0" smtClean="0"/>
                        <a:t>This is verifiable in practice – we can go and watch a match.</a:t>
                      </a:r>
                    </a:p>
                    <a:p>
                      <a:endParaRPr lang="en-GB" baseline="0" dirty="0" smtClean="0"/>
                    </a:p>
                    <a:p>
                      <a:endParaRPr lang="en-GB" baseline="0" dirty="0" smtClean="0"/>
                    </a:p>
                    <a:p>
                      <a:endParaRPr lang="en-GB" dirty="0"/>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tcPr>
                </a:tc>
                <a:tc>
                  <a:txBody>
                    <a:bodyPr/>
                    <a:lstStyle/>
                    <a:p>
                      <a:r>
                        <a:rPr lang="en-GB" dirty="0" smtClean="0"/>
                        <a:t>Statements</a:t>
                      </a:r>
                      <a:r>
                        <a:rPr lang="en-GB" baseline="0" dirty="0" smtClean="0"/>
                        <a:t> which we cannot verify in practice, but know what observations would lead it to be true. </a:t>
                      </a:r>
                    </a:p>
                    <a:p>
                      <a:endParaRPr lang="en-GB" sz="900" baseline="0" dirty="0" smtClean="0"/>
                    </a:p>
                    <a:p>
                      <a:r>
                        <a:rPr lang="en-GB" baseline="0" dirty="0" smtClean="0"/>
                        <a:t>They can be shown to be probable by observation and experience. </a:t>
                      </a:r>
                    </a:p>
                    <a:p>
                      <a:endParaRPr lang="en-GB" sz="800" baseline="0" dirty="0" smtClean="0"/>
                    </a:p>
                    <a:p>
                      <a:r>
                        <a:rPr lang="en-GB" baseline="0" dirty="0" smtClean="0"/>
                        <a:t>e.g. ‘There is life on other planets in the Milky Way Galaxy’ or ‘All humans are mortal’</a:t>
                      </a:r>
                    </a:p>
                    <a:p>
                      <a:endParaRPr lang="en-GB" baseline="0" dirty="0" smtClean="0"/>
                    </a:p>
                    <a:p>
                      <a:r>
                        <a:rPr lang="en-GB" baseline="0" dirty="0" smtClean="0"/>
                        <a:t>In practice we do not have the technology to visit all the planets in the Milky Way. Nor can we kill all the humans in the world.</a:t>
                      </a:r>
                    </a:p>
                  </a:txBody>
                  <a:tcPr>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8900000" scaled="1"/>
                      <a:tileRect/>
                    </a:gradFill>
                  </a:tcPr>
                </a:tc>
                <a:extLst>
                  <a:ext uri="{0D108BD9-81ED-4DB2-BD59-A6C34878D82A}">
                    <a16:rowId xmlns:a16="http://schemas.microsoft.com/office/drawing/2014/main" val="10001"/>
                  </a:ext>
                </a:extLst>
              </a:tr>
            </a:tbl>
          </a:graphicData>
        </a:graphic>
      </p:graphicFrame>
      <p:pic>
        <p:nvPicPr>
          <p:cNvPr id="5122" name="Picture 2" descr="http://bobbyfc.com/wp-content/uploads/2014/03/steven-gerrard-raheem-sterling-aly-cissokho-and-daniel-sturridge.jpg"/>
          <p:cNvPicPr>
            <a:picLocks noChangeAspect="1" noChangeArrowheads="1"/>
          </p:cNvPicPr>
          <p:nvPr/>
        </p:nvPicPr>
        <p:blipFill>
          <a:blip r:embed="rId3"/>
          <a:srcRect/>
          <a:stretch>
            <a:fillRect/>
          </a:stretch>
        </p:blipFill>
        <p:spPr bwMode="auto">
          <a:xfrm>
            <a:off x="5101487" y="5598308"/>
            <a:ext cx="1735003" cy="975939"/>
          </a:xfrm>
          <a:prstGeom prst="rect">
            <a:avLst/>
          </a:prstGeom>
          <a:noFill/>
        </p:spPr>
      </p:pic>
      <p:sp>
        <p:nvSpPr>
          <p:cNvPr id="2" name="AutoShape 4" descr="data:image/jpeg;base64,/9j/4AAQSkZJRgABAQAAAQABAAD/2wCEAAkGBxQTEhUUEhQWFhUXGBcYGBgWGBwdGBodHBwaGxcWHBscHCggGBolHBgXITEkJSorLi4uGh8zODMsNygtLiwBCgoKDg0OGhAQGywkHyQsLCwsLCw1LCwsLDQsLCwsLCwsLCwsLCwsLCwsLCwsLCwsLCwsLCwsLCwsLCwsLCwsLP/AABEIAKgBLAMBIgACEQEDEQH/xAAbAAACAwEBAQAAAAAAAAAAAAAAAgEDBAUGB//EADYQAAEDAgQDBwQDAQACAgMAAAECESEAMQMSQVEEYXEFIoGRobHwEzLB4QbR8UJSchQVIzNi/8QAGAEBAQEBAQAAAAAAAAAAAAAAAAECAwT/xAAjEQEBAAICAgIDAAMAAAAAAAAAAQIRAyESMQRBE1FhFCKB/9oADAMBAAIRAxEAPwD4bRRRQFFFFAUUUUBRRRQFFFTQRRU0AUEUz0VFBIqKKmgiimS2vzlUUEUUwM86jwoIaipqKAopobnPTl+ahqBaKagigWipoagiipqKAooooCiiigKKKKAooooCiiigKKKmgiiipoBqGqRUtNArVNMk/LWqziMNmIDJU5S5BLOzE625UFFSKZKXdr3YDQXNQpPN+jzzkUEAUVKUv4dB71AoAiimyxz29z7VZj4SkHKsEFkkAvCVAKBHIgv40CFECer/AI3hvOkFWHFOXK5yuSzxLAlrPAnkKgt89tw1UQU2j45+eFWnDBXlBh2ClBoeCR/zzvVTfPnWrMQhxlDAM7l5FzaxLlqCsCgj5f4atQO6QzlwxezA5o1cNOmWlN46fGoEKahqtSHJYaEsWs3hzoUZcteSL8431/qmhWBtPh80mmBg6WB/flTnC1ALMbcv6h/elctyPTn4jWqEV+P1+KVqfKxt/tXYfDgpUoqAKQGSXdTliBDOAXnSpoZakirsTh1JCVEMFuUndixtzqpqaC1FOE1BFQLRUtUUBRRRQFFFFAVNFS1BFBp8kOS0O2p0j18jUhbAhkklpMkBjA0FxzDaTQIaimepyTH76df7oIHpTCbneebfktTZSkhwQQehBBnofaoaG+cj7/DV0F9vn6qQIJ8Pfx0pkYb/AD51r0PB/wASxsbhcbi8JP8A+HCLKdQzDlpmuJbWtY4W+kuUnt5sJltakD5FOUb+ny1NlLWtc9dL8vkVNKqCfnzwqCJr0X8T7DPGcQjh0qCSpw5tu7Vt/m38PXwGMMJZzQ4Um2XpvfWteKbeQy1O973961p4ZmPOxEQ3nr5Vv7E7DXxOIMHCZSylRAKgkQCXKlFg3qwFPCp5RxgIuOhE67jlvr1qctzo7AOCfw8C4G29b18GAFHN3gWy5dGPefq0c6rRgtcX3FrEEeG8T408KeTJl22p0YZLBpJDXeY0uOgrQcIaTWvD4MkWGnjez/LV0x4rUucjlpQ81YcEgAlKmNjoQIg2MxXXxeyVoYkAOHD/ALpEJUCDoGYGRM2IY1v8FnVZmcvpCOyT9BfEgoOEnE+mEFYTjOQ4Vkl0CzvpXO+kTJhvXoG3eK7X01hAuyXIBdhmLKbScs/+tUfTG0A1u8B5VzDgloDRPNn/AHHSlVhlizs4frLPzu3jXV4jBDkIdpZ9R4Q9Z8XAJJYN1/zqwrOXDpZkyHAtqTsXs2l9/gpMpm3oPLfT4K2DAUD6EgixgyDs9Ri4SgcpAcaguPMXAaGjZ6x+P+Ltj+k2ofaf6akUgs/MC1thtM84rcrhyC1oeRvZvAu9NicOoDvbQH6szXYk+u9ZvHV8nP8ApGzF9fYBuvuBVbVsODqRfn1cE6HqKRWC14I+eFY8Ku2VqjLWn6QYiXnobMOWs+1UlFZuKqqKtKarIqaEUUUVAzUVenDUpI7vdSZUBvoTvEPRgcMVFkgnoHI5sNJFXRtUofn9GhCSYG8DrV5wyHbvJBYKbulp18251OElhDh3B6RY7yx5HnVmKbU5XMBvxWhGG5kkks1pLgByT3Qz+mkjoYfDqxFDKJICQASYytlHPKwrYtSDiwhCApQ7jEJSQDDkmJc5q9OHx7e653kc1XCLIBU+ViE5i8ZnLbd4knqd6RaGJhwLPtYaP/lekx8RCEArbKFJgEBSh/0A+rAabPo/mvqqKsyQWlgdpE105uLDjupd1MMrl2rUjwPP5etXCcfiJScNK1BCrpCmSptToba1B4NZlncOPO5HnS4fB2JIM2NtPT+q4yZS9N2S+0LGG3dclhcaw+tnzDy8Apux5HTe52inVgX5ywtuOeppxgWiW/MGLbVNX9BuzsdWDiJWglCgxBFwNNtK63af8hxeIObEKsRbM5k9GrjYeBmIsOhtt+K3dncRicNipxsFWXER9qhLXBgjV61jlZ3CxhRxQeUjb3rUEJUsqS4d1AJADXOUEm1Rh8I8qFyS+5rTh8GTo55PVlqaZsbBV3so7oJBLuBLpc/9GD1hpqcPgQUhRWHcd3UiXOoEhm6V0h2diWygw27f1ViOy1ks3lUyyk9tTC30yYfCAsyCWAzd54BHet3RYbWq7hQpLBwA/wANdXhv4+TvW0dgKDNUx+R4+mrwW9VyMbvwS5tHy5ircHs/DY51Ze73QAC6nh/WupjdjLSHykMNawK4VQ0vFej/AC5fbn/jaJg8Dhd3MpRSLsCSBq0gPWQqSgNlSBuoAk7RWxeCUlQUMqh9yTdwWII0rFikOO4TZ3b21pfmT9H4f6ZawpX1FJSqH7wvzAZm8+tVpKFJKFJhoIu7aFmv76O9PhqWEqZRmMosUl3Ba0tE3qhbyYDgkbagN4hvPWa1j8nZeMp4JJYuXjSNgOfy9dJXZxYAkKEyUsASI1+NrXP4fEnvT8nxHx60f/IYOx0sXnpXr4+TD9OGWOX0t4PBGEoKxcP6mGyu6IlixdtDLD81m4r6Sh9uUtdJ1591wJFtm1q9HGhUKfa4DSHd/wBVnwOJ+mcyZPNvhk1vK4ZTUZks9+3EOELkPrYh5G3458qrThAhSswDb69AzR+RzrunGUlQWlRSZDjUEEHqGURO9VDB+gE4yFtiAhWGAAQ7lKgQT3YGoL21rx5cOu47TNwVp5kRZureFvOkXhRYaes1pw8MEse6JJNwAw01InXXlSqB1NvEf1Xm8Nt7Y14bfqqVJratLG3vrI8Kr4tWZRUAEu0C1ufSuWWDUrERS1aoUpTXGxp1MNRGGpJxcqVJzFM95SWYEWJkkEnepGKx7gKCwSXU7wzGwIh2MabVGAEP3lZe6ohg5d4SdDE1UFgBiYtuW3Dj3b3buwMcOqQkRoUm2n68NKsQuZmbHfXzAHlyqp7H7ZJEHze/+HV6uKgWkQOTuSS7A1cfaVv4EuWJYyS8D/fnTSeFzoKUhWdyQRZmve7P4gXrKMy0OoFgpgtnJU325yHACAO650MPXQIIyZFFIIDuxBUIcFg0zy3r3cf+2PcefLq9OEvDUkqCzEaOOoe1hI08qvwwwe22o+XmtvbOCtTrN4NxD6CZDkwOVZ+H7Mxfp/VyqKSYIEa3aRY7V5ssLhlZI745SzavhuIDkGQRFnBlvCbA/ir8yQd22v4c9fCsWJhsQX/uzSAasQgDVrjzfziK5TK+m9RbhLzrHuoxEhOta18Io7AzYQOT1VwOLli45zqJ9Gru4K0qDRy970mU9VdfpzcPgVOxaAw28Bu5Pnag4SszSFR3hG2166IUczMbV0uF4HMqYNcs85OnTDjuTlcF2Ipg9q7XZXZv3s+YZQkscqibhxIaDXruzuxx9MNetHCcIpK5sP8AkC+xHjXnvLlXq/BhP6y8B/HBBN/k12uH/iyLtXZ7Pwq7fD4db05XluPUeawv48kGEgCo4jscAOkA164pDVj4nDBppn82W3iOK4DEJPdBGxNc7juFcABIZNgWiZlptvXreOUEJP8A1NnkTzvu1edx+IJUSGy6A+peuV6629fHfLvUeY7S7FQQlWWdfnhXA4vh0g5WnS3rXsO0OPSEkFjOvlpNeZ4zEupJOzsR+63jWefDHx36qjD7AxsTAxcZA7uEBmL7mAxkz5NXAOOUAqykEPBJd7XaP3XRxOMKEqAUrKoSxYHZ95aK4fEYhUDmLB2b83cfOlejjteLLX0MHGME+lacTFcSfg9KxYZZLQ9usww8vWpONDGw1Yb/AN16sM7I42brWrGIBALB3Ic3DtGuu96ULBBOgabB2JadY9DesqVxY/P8J8KnGxCsiIDBnMNET8fpVmd+ksaTxSClSRffYRpY1jRjBRIKj1eDu+rdPKrsMoQMwyqNmJInRQZiWtt5VnwlBILsLkQNefSulytslrE19FxQxPd21cAMAGiQYLncDma0YhSXF5DtoQ2vIwdNKXHxn/3y8qRKvhrjub03oYm/+9I/qqSX0rXjqQQnK7sSt2Z3LZQNGa+tZySHFniev9is5QlVlMs/n8iq14Ux7VatIb061WOprllG4td/ubUiZvM6+O3now1hOGWFzKs0mPtyvYOS7PNdfgMLARwmJi8RgFasQBPDrQtvprD5isRtsRHjXJ4Qtrpo1mfn4+UVqRnY+kqDBDAOS4mcvLW0h6OJwEgskulk3DTlD+pPlFaE4hKMiV9zNmCCSxVYFhqxvVCkF5E2aYaPSK3qM9qnI+0tM3/zT1rp/SUfpowVnFXiJCigILhRJAwxfOYE86y8TgpCUnMColQUhiCkBmJNiDLAWbnVSC0hgQAQQ4LiX63fStTePo9rU4hYWi4LwUm8MRs36rt9hfyBWE4DTBKpBi1o5eFec1c31m+41pkrIukGxHzzHOkzuPcMsZlNV2+JyYiwWKQ9gddT1LCsmLhpS7OBzn1Hy1ZOFxUAHMiWOUv7jz8xUqWAAAUnMC7A5kyYJUA9rh+orOWW+2p10uwsUPDeXnXZwsQpKn6FyDf0PWvNYYOZwWFnvWlXELdiczd0SbCwDy391zuO43MtPTcFxKS5KoE6b29/TeuuntUBKSlJWoqaBADDy1rxH/yFx3BcWIe0G9vD3l+E7VKS+QmYcxefG1c7w9umPPqdPoaP5l9JgrCWGYFknztXe4H+Y4J+4KHVJ/rnXzrC7ccd4YaSQ9/Qy4q/C7bwRde5HdjbTTzpl8fKdyuuPycL1Y+rcF/LuHcMq9nDDpuD1rrcN/LMEx3hLfa/s5A5mvjeH/IsECSGBuLRzhriIuKuwf5VhKDEFp8W0G/jtXC8fLvp038ezt9lX/KMFv8AomABl9W0/VcbiP5W5LYasn/mTDaReS/pIr5uv+R5lpSjvKU7Wfp83qjH7bQCQpSRiJUQpJ+4GxBGh0rrjwZ33XG8vFj6m3q+M/khUVZMMZjdRPKAImwrgYWIVulS0OpTAZmDki+ibu5YQelcP/71CyySXv5Al+jAknlTYfbISH+5JmAHb5716Mfh42d1xy+blj6dHisXRIDiDHWxD8vk1jx8VQdJIDzE89o/2uf/APcJO+rZlND9fCquI4l8MjKe8YVLcxmPd1Dv6V3nFhjOnHLmtvarilkA5QVJs+htBAk3DBxLXrkla8UlQRAk5HgXJZ4Hg1aEcUwWLkjKGAZiZBdmMC29IOKCAMmZLpUnEyKYqSSHSXs4fcWuxrjcIvnVSEv9rkO0tvHQ1b9JLyQRNvFtIljWbMopZgEpAKmO7Cd+QDs871UVu562De3Kfk3yxn0nda1lAEDM/O1jMSwe1X4vG4QQyQSruuSwhz3QMzneBD3rlLxMwCb5XaDma+1gx11tenWMRKQFJISoEpLM4cOoFpEM3XcunLZ6LhL7IgPAkl4vF4+TVqMRglaSxSXBZ5DcpluVZ8rgAXl92DEdLGb3qVAgkPuIPhcFiGJ1afPnutpwSAQVDMkSU5meWZ732mPGpRJkFosG+betXIISsLbMLiAI2IYh2bcTTY2LJOU5SXSHm7GWklr/AAbk/rNpAoyABKctnNg/iTrfnWdWKbf7Nq29opCSgOCSkKUUqcd5yNIU0kF5fkBixQ0Avaz6h7Fjq3m1M+idq1pI994uH5saS+vnUknn16+0VKsM7HlXGtq0Yxs8B2BtOrWetXDBTEiAe65IAJjukvzH5h254NMDWJlpbHc7NGCvEbFX9JDK7zFbEJJSGAcuqOVbuH7OxFcPicQhIOEgpQpSmcKL5AkZnVAGjeT15pCoPnz/ALrXhY0qbUxYC79A3KBXow5f255YX6bcPDdwUqcDQeQN+W35qlOUz5BxPn1q3trtbE4jFOLjNmISO6kJBYZRAjTSk4T6ZOIcVSkqCFFLJcKXDIOwPemtXLd1Ekut1Xqye8CdA1jcaPJEU6lTqD6vzBv+aXAx8qgpksCIUHTBsdxfwFaOIxRh4iggpUAogEPlO5AULGzFja1Mda9lZ0ozJIOYZQ7BLuLEkuCL+vSl+molhdvPeS2nrFbcPtPKhaVBypGVLEgDvAklNlgtrqx0rLhY2VnSILu5cxBvuX0BpZj9E2VJUBGsHbcDqWMcqhGOQBZ7v7erfGp8WUmALl3nSNofbXlGZKNJZ7P0J5W96zdz0s01IVqTPIgf6bVfg4yDBtfnN+WgrHlEFi0fvWz61ejC/wCCANX28QblrVvG1m6X4WQRF9euvLlTIyWKjlILJQ7CDF9HduZpDgJAhQMuxEwzC5iVO+16pbKd2s78p/EVvd/TP/Vqk4Yluj3i2ltPCrAva7DwesRxGaOrT1g1o4PjUBGIhSHWrLkXnIyEE5iwhbiJtVlm9Fl0XLMqG/OLAbHSmwjeASblTu51d996qyxOtoE71WUho9/Ol6RcgZiQVoSwJezsHy2JKjYaPtVnC4aVBWbFyrGUoSATmcsZB7jXkTtWJaxtLu/4Aq3h1FlHdn/AOps9Yl7asaMsM4vsGizeZ+WQ5hBdpE9Q55GAI2qMMuWAcjaYDzazVt7KHDqxQniMRaMEBRKkJzKdjlSA4YEtP+118ZZti3TE7sBkZ3YsH0YqABtq4vyqnFYG7iC2n9W9+tWY60nEX9JKhhuSkQpQTLAlg550uAzNlLlJAIW1yz3Y3AIgFLi/erllr03P2pUkF/QT4tyd6nDwwIOoBBAB6CH/ALDNeKRBOmYBwY5WJ2Z/WrfqJZt+Q9+o/dc5JW23tXhsLDxSlOJ9fDCv/wBmH3UqKgCcrhk7EMftrLhKcQRY3d9YSWYHZtVeSYiEskpCswHekERbKBIhjJMuzNSKUoNNnAYgiHMNb7jIOsVb0RbweBiLxUpwUqK1kJQkXObuhPMF22Iep7S7MxOGxVYOOn6eKg99KpIgHQkG7gioRxCgoYiDlOZwQWLic4/6DqCjZhZ6TjOLVirK8ValrMkkkkw5ckve+7ms3Wl72hZCSD90D2ZtP1z1oxHmfX2OunpULW+gtbQfCasOOVd1wzwSLQRe7MbOazcl0XEQWEGYTF+m8xSMQ5Dxe8Cw5s7DyqM5DiDo3i+l596T5063OhrFq6WrBQVJIALcjcDUcvgqhSjrVuHgqWS1wlSlZi0C7PeGrM1Z2paKKKypgqnRiEEEEg71VTA/ugvCg2s9G5+tONOfTl8tWdCt6cYhh+V61KmnR4zCSlSkJXnQC6VFBQVc8pkA2/FZir2qtana1gIE2E+Jc+fKnC/+SHe0Fw5TKRDkhLT6XrfkmlwUBuSCcsxFmLuNT1anQklJIZnAZw/XSJPn0qvA4rLnaxBSxEsbsS+UtD8yLE03D8UUrUrvJBdKsruyoUHO7l352rUyiWUxWRBDEAEMLhho3eBE+JOtPxeLnCcRSkFX2lKUZSGsSAkJLuZcmztplXiaw1xt0bxtTLCSVM7NDlIMkMW1uYFvAmr5Jpatg/eBYhmdjDKUltO6JjTam+rzcAw/V/LlzNZ/qtlJPu7CAJi22jc6lOKMhE5iodD/AEem/RrM9GmtGJDwQ7T9znk/Wee7VCsd78/W89ZrKtYFlOGB2Y7GO82/OlRiORpqX/fj1rX5GfBrXiXMaCw5gsGZ+cHzqVFhlS5gEgps7OQ56B4rMFqJZUMTBDB9Ro3OkRif3Ni2m+vrSZr4rVq+CjExH2BbS3W9VLNC1vqTqXNPNPFaVki+mnnfeS/jUYaSbDyE9Obkj0qPqOoEkk3O8Pq72bb81cDnWSkMPuygyz2S5kgWE02pE4rfad3m40plhTAPBcgO/J20gDwApCAAbvGWNJd//wCvt3HeNV4io0/cF/X0q3NNLMFQCk5gSHMJLKLxBbppSlIWtkFgop+4gAK1JIAATJ2Z+UoidcvNj+POnw8FJzEnKACzgyYYBnY8zFY3tUYZKVAsCxsQSCzEgjUcqbFzAl1OoEhTqcwRqYLnb/x1rd2Rw+Ec+JiLGXCCD9POUrxQTlWhBykAgE3FnvesWNhKSR9RCklSQoZgXKSO6oPo1iLtU10v2TDxu6s5pIZmYs6e87SDIIi7zT4XDqOGSlBV9zkMpgMoJYfaA8qP/klt6TFxkwMrEBncgvJflLeVTg45SSb5kqHeBkF9r2DPq3Ws9b7U/D8EvEUUgFS+84N4BdiVDMYtuANWNKsJrs9wbvLMNCIMVX9SbsWPOWgcp8qVcO8uzEW021Zo3vNS2LqpChSgydec8nI/dKQLifDzq5WErIFZe4SAFEQ4EgG3V+tZ3tVAOvuL+v8AtL4eNSd40pSbfPhrKpeX3oH/ALN5/wBUlFQRRRRQFFFFBL1INLRQWIX08X5VZmBL25Bz5OT6mWqgVOazQ3x6C0lnH5/I5b860EBRLEhBIEiQI72UX+0iDe5mcgGrs08z0p1Yl8rgEBwTeJNg8vDQ+tXYd8ipYtGvmLP+6Qrf8fi7nwfbaq3/ABp0FWkuWJSOgA3ewbw8qbFotDKjYFm7xuAxABe7sbvSjFJnWz2Fmba1UJX/AH/VSqL8rH5M1douzAAhpcF3cM1o5tNDgGHYG9lMbcre/Sqc9T9TaIltZefTyFNhkxqxkfPM+VWAsQJCS3i1yN9aqxFOxYCEju8gBPNr86V5+aVdjXhiSC8bNuNDytTJsoMCTrMbtLS+o00qnCk+0XmHraEqAh2IY8xcjpXbCbjnldKMMkWjV7WeR/U1DNB62+cvOmxRJdU83L3cv1a+/I1ONwOIMJOMpJ+mtSkpWSGUoB1C7vI86naoKobTWNfzb3qvFIuQzzsNnHJx70oXoCZ8OU+fkarJjkDuNdd2gfDWbk1poVihmHjN+kR61C8U9AXgR+JiKqGIkaHSDY7vYgPUJW7AsOZD63LX28BWbkaasDgMTERiYiEKKMMJzqAhIJZOYtrU8d2hi4xScVallCE4aSqSlCftSDsH9ap4ZawDkJylswTYzDixm1KpiYBi/hdhpHtV30Fy5jDDqWHmTSr5CIch9eu0jzpVK+fOlCxy9fW1Y2qFFz/f6qFHbf8Ayon570JqKAsi0fmrcTi1lAQVHIC4T/yDv1qs3j5v+ZpSmKCKgVNQ9QD0PRUUBRRRQFFFFAUUUUBRRRQTUg/PyKWpegYW01PPQeP+0D/W+TUILGQ/L8RUhW1qCCKFAgsbioJqUmglZBPzx16zTOltc0dLnRtm8jVdD0DpS7MCSS0egHOoI39ahQ2n5pU5t+VotQdTgFgqHdJV3iomXaSq0QC8nUxX0vsD+LI4vCJR9zV8kwTzZm6+HPWWtevZfw3+XL4VTuWr18Of+vjPbjnj3u+nO/lHYyuHWUqEz0rhKXAvr58vBvjV7r+ZdtI4kZ9a8EsuphLn10gaz61nmmrKvHdmxMRJCRlAZ3IuouS5eLECALClR+7OBLSG6edRiIKSQoEKEMXBHUdPekBI+eP4FcLXRctOV0ljFwpxIBFof89KnBQTAd7NzP8Ag8uVIcKCYIjUayIBmPL0pAPn6oplYxbLmOUOQNHLOQNHYP0qDaD1/fjSmoNQWKIe5PvzPjVdHz5vQo8qgdLQCSBMgenmBVZoNFAE0VFRQSaiiigKKKKAooooCiiigKKKKAooooCiiigKKKKAqaiigmiiigKl9KKKAPWnRifqbUUUDq4gmqTRRVttEiKfGx82UEAZQ3dADyS5a5m9FFQIFc6gmiignM9ybf5UPRRQRRmoooAUUUUBUUUUBRRRQFa+E4ErDjdrfN6KK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data:image/jpeg;base64,/9j/4AAQSkZJRgABAQAAAQABAAD/2wCEAAkGBxQTEhUUEhQWFhUXGBcYGBgWGBwdGBodHBwaGxcWHBscHCggGBolHBgXITEkJSorLi4uGh8zODMsNygtLiwBCgoKDg0OGhAQGywkHyQsLCwsLCw1LCwsLDQsLCwsLCwsLCwsLCwsLCwsLCwsLCwsLCwsLCwsLCwsLCwsLCwsLP/AABEIAKgBLAMBIgACEQEDEQH/xAAbAAACAwEBAQAAAAAAAAAAAAAAAgEDBAUGB//EADYQAAEDAgQDBwQDAQACAgMAAAECESEAMQMSQVEEYXEFIoGRobHwEzLB4QbR8UJSchQVIzNi/8QAGAEBAQEBAQAAAAAAAAAAAAAAAAECAwT/xAAjEQEBAAICAgIDAAMAAAAAAAAAAQIRAyESMQRBE1FhFCKB/9oADAMBAAIRAxEAPwD4bRRRQFFFFAUUUUBRRRQFFFTQRRU0AUEUz0VFBIqKKmgiimS2vzlUUEUUwM86jwoIaipqKAopobnPTl+ahqBaKagigWipoagiipqKAooooCiiigKKKKAooooCiiigKKKmgiiipoBqGqRUtNArVNMk/LWqziMNmIDJU5S5BLOzE625UFFSKZKXdr3YDQXNQpPN+jzzkUEAUVKUv4dB71AoAiimyxz29z7VZj4SkHKsEFkkAvCVAKBHIgv40CFECer/AI3hvOkFWHFOXK5yuSzxLAlrPAnkKgt89tw1UQU2j45+eFWnDBXlBh2ClBoeCR/zzvVTfPnWrMQhxlDAM7l5FzaxLlqCsCgj5f4atQO6QzlwxezA5o1cNOmWlN46fGoEKahqtSHJYaEsWs3hzoUZcteSL8431/qmhWBtPh80mmBg6WB/flTnC1ALMbcv6h/elctyPTn4jWqEV+P1+KVqfKxt/tXYfDgpUoqAKQGSXdTliBDOAXnSpoZakirsTh1JCVEMFuUndixtzqpqaC1FOE1BFQLRUtUUBRRRQFFFFAVNFS1BFBp8kOS0O2p0j18jUhbAhkklpMkBjA0FxzDaTQIaimepyTH76df7oIHpTCbneebfktTZSkhwQQehBBnofaoaG+cj7/DV0F9vn6qQIJ8Pfx0pkYb/AD51r0PB/wASxsbhcbi8JP8A+HCLKdQzDlpmuJbWtY4W+kuUnt5sJltakD5FOUb+ny1NlLWtc9dL8vkVNKqCfnzwqCJr0X8T7DPGcQjh0qCSpw5tu7Vt/m38PXwGMMJZzQ4Um2XpvfWteKbeQy1O973961p4ZmPOxEQ3nr5Vv7E7DXxOIMHCZSylRAKgkQCXKlFg3qwFPCp5RxgIuOhE67jlvr1qctzo7AOCfw8C4G29b18GAFHN3gWy5dGPefq0c6rRgtcX3FrEEeG8T408KeTJl22p0YZLBpJDXeY0uOgrQcIaTWvD4MkWGnjez/LV0x4rUucjlpQ81YcEgAlKmNjoQIg2MxXXxeyVoYkAOHD/ALpEJUCDoGYGRM2IY1v8FnVZmcvpCOyT9BfEgoOEnE+mEFYTjOQ4Vkl0CzvpXO+kTJhvXoG3eK7X01hAuyXIBdhmLKbScs/+tUfTG0A1u8B5VzDgloDRPNn/AHHSlVhlizs4frLPzu3jXV4jBDkIdpZ9R4Q9Z8XAJJYN1/zqwrOXDpZkyHAtqTsXs2l9/gpMpm3oPLfT4K2DAUD6EgixgyDs9Ri4SgcpAcaguPMXAaGjZ6x+P+Ltj+k2ofaf6akUgs/MC1thtM84rcrhyC1oeRvZvAu9NicOoDvbQH6szXYk+u9ZvHV8nP8ApGzF9fYBuvuBVbVsODqRfn1cE6HqKRWC14I+eFY8Ku2VqjLWn6QYiXnobMOWs+1UlFZuKqqKtKarIqaEUUUVAzUVenDUpI7vdSZUBvoTvEPRgcMVFkgnoHI5sNJFXRtUofn9GhCSYG8DrV5wyHbvJBYKbulp18251OElhDh3B6RY7yx5HnVmKbU5XMBvxWhGG5kkks1pLgByT3Qz+mkjoYfDqxFDKJICQASYytlHPKwrYtSDiwhCApQ7jEJSQDDkmJc5q9OHx7e653kc1XCLIBU+ViE5i8ZnLbd4knqd6RaGJhwLPtYaP/lekx8RCEArbKFJgEBSh/0A+rAabPo/mvqqKsyQWlgdpE105uLDjupd1MMrl2rUjwPP5etXCcfiJScNK1BCrpCmSptToba1B4NZlncOPO5HnS4fB2JIM2NtPT+q4yZS9N2S+0LGG3dclhcaw+tnzDy8Apux5HTe52inVgX5ywtuOeppxgWiW/MGLbVNX9BuzsdWDiJWglCgxBFwNNtK63af8hxeIObEKsRbM5k9GrjYeBmIsOhtt+K3dncRicNipxsFWXER9qhLXBgjV61jlZ3CxhRxQeUjb3rUEJUsqS4d1AJADXOUEm1Rh8I8qFyS+5rTh8GTo55PVlqaZsbBV3so7oJBLuBLpc/9GD1hpqcPgQUhRWHcd3UiXOoEhm6V0h2diWygw27f1ViOy1ks3lUyyk9tTC30yYfCAsyCWAzd54BHet3RYbWq7hQpLBwA/wANdXhv4+TvW0dgKDNUx+R4+mrwW9VyMbvwS5tHy5ircHs/DY51Ze73QAC6nh/WupjdjLSHykMNawK4VQ0vFej/AC5fbn/jaJg8Dhd3MpRSLsCSBq0gPWQqSgNlSBuoAk7RWxeCUlQUMqh9yTdwWII0rFikOO4TZ3b21pfmT9H4f6ZawpX1FJSqH7wvzAZm8+tVpKFJKFJhoIu7aFmv76O9PhqWEqZRmMosUl3Ba0tE3qhbyYDgkbagN4hvPWa1j8nZeMp4JJYuXjSNgOfy9dJXZxYAkKEyUsASI1+NrXP4fEnvT8nxHx60f/IYOx0sXnpXr4+TD9OGWOX0t4PBGEoKxcP6mGyu6IlixdtDLD81m4r6Sh9uUtdJ1591wJFtm1q9HGhUKfa4DSHd/wBVnwOJ+mcyZPNvhk1vK4ZTUZks9+3EOELkPrYh5G3458qrThAhSswDb69AzR+RzrunGUlQWlRSZDjUEEHqGURO9VDB+gE4yFtiAhWGAAQ7lKgQT3YGoL21rx5cOu47TNwVp5kRZureFvOkXhRYaes1pw8MEse6JJNwAw01InXXlSqB1NvEf1Xm8Nt7Y14bfqqVJratLG3vrI8Kr4tWZRUAEu0C1ufSuWWDUrERS1aoUpTXGxp1MNRGGpJxcqVJzFM95SWYEWJkkEnepGKx7gKCwSXU7wzGwIh2MabVGAEP3lZe6ohg5d4SdDE1UFgBiYtuW3Dj3b3buwMcOqQkRoUm2n68NKsQuZmbHfXzAHlyqp7H7ZJEHze/+HV6uKgWkQOTuSS7A1cfaVv4EuWJYyS8D/fnTSeFzoKUhWdyQRZmve7P4gXrKMy0OoFgpgtnJU325yHACAO650MPXQIIyZFFIIDuxBUIcFg0zy3r3cf+2PcefLq9OEvDUkqCzEaOOoe1hI08qvwwwe22o+XmtvbOCtTrN4NxD6CZDkwOVZ+H7Mxfp/VyqKSYIEa3aRY7V5ssLhlZI745SzavhuIDkGQRFnBlvCbA/ir8yQd22v4c9fCsWJhsQX/uzSAasQgDVrjzfziK5TK+m9RbhLzrHuoxEhOta18Io7AzYQOT1VwOLli45zqJ9Gru4K0qDRy970mU9VdfpzcPgVOxaAw28Bu5Pnag4SszSFR3hG2166IUczMbV0uF4HMqYNcs85OnTDjuTlcF2Ipg9q7XZXZv3s+YZQkscqibhxIaDXruzuxx9MNetHCcIpK5sP8AkC+xHjXnvLlXq/BhP6y8B/HBBN/k12uH/iyLtXZ7Pwq7fD4db05XluPUeawv48kGEgCo4jscAOkA164pDVj4nDBppn82W3iOK4DEJPdBGxNc7juFcABIZNgWiZlptvXreOUEJP8A1NnkTzvu1edx+IJUSGy6A+peuV6629fHfLvUeY7S7FQQlWWdfnhXA4vh0g5WnS3rXsO0OPSEkFjOvlpNeZ4zEupJOzsR+63jWefDHx36qjD7AxsTAxcZA7uEBmL7mAxkz5NXAOOUAqykEPBJd7XaP3XRxOMKEqAUrKoSxYHZ95aK4fEYhUDmLB2b83cfOlejjteLLX0MHGME+lacTFcSfg9KxYZZLQ9usww8vWpONDGw1Yb/AN16sM7I42brWrGIBALB3Ic3DtGuu96ULBBOgabB2JadY9DesqVxY/P8J8KnGxCsiIDBnMNET8fpVmd+ksaTxSClSRffYRpY1jRjBRIKj1eDu+rdPKrsMoQMwyqNmJInRQZiWtt5VnwlBILsLkQNefSulytslrE19FxQxPd21cAMAGiQYLncDma0YhSXF5DtoQ2vIwdNKXHxn/3y8qRKvhrjub03oYm/+9I/qqSX0rXjqQQnK7sSt2Z3LZQNGa+tZySHFniev9is5QlVlMs/n8iq14Ux7VatIb061WOprllG4td/ubUiZvM6+O3now1hOGWFzKs0mPtyvYOS7PNdfgMLARwmJi8RgFasQBPDrQtvprD5isRtsRHjXJ4Qtrpo1mfn4+UVqRnY+kqDBDAOS4mcvLW0h6OJwEgskulk3DTlD+pPlFaE4hKMiV9zNmCCSxVYFhqxvVCkF5E2aYaPSK3qM9qnI+0tM3/zT1rp/SUfpowVnFXiJCigILhRJAwxfOYE86y8TgpCUnMColQUhiCkBmJNiDLAWbnVSC0hgQAQQ4LiX63fStTePo9rU4hYWi4LwUm8MRs36rt9hfyBWE4DTBKpBi1o5eFec1c31m+41pkrIukGxHzzHOkzuPcMsZlNV2+JyYiwWKQ9gddT1LCsmLhpS7OBzn1Hy1ZOFxUAHMiWOUv7jz8xUqWAAAUnMC7A5kyYJUA9rh+orOWW+2p10uwsUPDeXnXZwsQpKn6FyDf0PWvNYYOZwWFnvWlXELdiczd0SbCwDy391zuO43MtPTcFxKS5KoE6b29/TeuuntUBKSlJWoqaBADDy1rxH/yFx3BcWIe0G9vD3l+E7VKS+QmYcxefG1c7w9umPPqdPoaP5l9JgrCWGYFknztXe4H+Y4J+4KHVJ/rnXzrC7ccd4YaSQ9/Qy4q/C7bwRde5HdjbTTzpl8fKdyuuPycL1Y+rcF/LuHcMq9nDDpuD1rrcN/LMEx3hLfa/s5A5mvjeH/IsECSGBuLRzhriIuKuwf5VhKDEFp8W0G/jtXC8fLvp038ezt9lX/KMFv8AomABl9W0/VcbiP5W5LYasn/mTDaReS/pIr5uv+R5lpSjvKU7Wfp83qjH7bQCQpSRiJUQpJ+4GxBGh0rrjwZ33XG8vFj6m3q+M/khUVZMMZjdRPKAImwrgYWIVulS0OpTAZmDki+ibu5YQelcP/71CyySXv5Al+jAknlTYfbISH+5JmAHb5716Mfh42d1xy+blj6dHisXRIDiDHWxD8vk1jx8VQdJIDzE89o/2uf/APcJO+rZlND9fCquI4l8MjKe8YVLcxmPd1Dv6V3nFhjOnHLmtvarilkA5QVJs+htBAk3DBxLXrkla8UlQRAk5HgXJZ4Hg1aEcUwWLkjKGAZiZBdmMC29IOKCAMmZLpUnEyKYqSSHSXs4fcWuxrjcIvnVSEv9rkO0tvHQ1b9JLyQRNvFtIljWbMopZgEpAKmO7Cd+QDs871UVu562De3Kfk3yxn0nda1lAEDM/O1jMSwe1X4vG4QQyQSruuSwhz3QMzneBD3rlLxMwCb5XaDma+1gx11tenWMRKQFJISoEpLM4cOoFpEM3XcunLZ6LhL7IgPAkl4vF4+TVqMRglaSxSXBZ5DcpluVZ8rgAXl92DEdLGb3qVAgkPuIPhcFiGJ1afPnutpwSAQVDMkSU5meWZ732mPGpRJkFosG+betXIISsLbMLiAI2IYh2bcTTY2LJOU5SXSHm7GWklr/AAbk/rNpAoyABKctnNg/iTrfnWdWKbf7Nq29opCSgOCSkKUUqcd5yNIU0kF5fkBixQ0Avaz6h7Fjq3m1M+idq1pI994uH5saS+vnUknn16+0VKsM7HlXGtq0Yxs8B2BtOrWetXDBTEiAe65IAJjukvzH5h254NMDWJlpbHc7NGCvEbFX9JDK7zFbEJJSGAcuqOVbuH7OxFcPicQhIOEgpQpSmcKL5AkZnVAGjeT15pCoPnz/ALrXhY0qbUxYC79A3KBXow5f255YX6bcPDdwUqcDQeQN+W35qlOUz5BxPn1q3trtbE4jFOLjNmISO6kJBYZRAjTSk4T6ZOIcVSkqCFFLJcKXDIOwPemtXLd1Ekut1Xqye8CdA1jcaPJEU6lTqD6vzBv+aXAx8qgpksCIUHTBsdxfwFaOIxRh4iggpUAogEPlO5AULGzFja1Mda9lZ0ozJIOYZQ7BLuLEkuCL+vSl+molhdvPeS2nrFbcPtPKhaVBypGVLEgDvAklNlgtrqx0rLhY2VnSILu5cxBvuX0BpZj9E2VJUBGsHbcDqWMcqhGOQBZ7v7erfGp8WUmALl3nSNofbXlGZKNJZ7P0J5W96zdz0s01IVqTPIgf6bVfg4yDBtfnN+WgrHlEFi0fvWz61ejC/wCCANX28QblrVvG1m6X4WQRF9euvLlTIyWKjlILJQ7CDF9HduZpDgJAhQMuxEwzC5iVO+16pbKd2s78p/EVvd/TP/Vqk4Yluj3i2ltPCrAva7DwesRxGaOrT1g1o4PjUBGIhSHWrLkXnIyEE5iwhbiJtVlm9Fl0XLMqG/OLAbHSmwjeASblTu51d996qyxOtoE71WUho9/Ol6RcgZiQVoSwJezsHy2JKjYaPtVnC4aVBWbFyrGUoSATmcsZB7jXkTtWJaxtLu/4Aq3h1FlHdn/AOps9Yl7asaMsM4vsGizeZ+WQ5hBdpE9Q55GAI2qMMuWAcjaYDzazVt7KHDqxQniMRaMEBRKkJzKdjlSA4YEtP+118ZZti3TE7sBkZ3YsH0YqABtq4vyqnFYG7iC2n9W9+tWY60nEX9JKhhuSkQpQTLAlg550uAzNlLlJAIW1yz3Y3AIgFLi/erllr03P2pUkF/QT4tyd6nDwwIOoBBAB6CH/ALDNeKRBOmYBwY5WJ2Z/WrfqJZt+Q9+o/dc5JW23tXhsLDxSlOJ9fDCv/wBmH3UqKgCcrhk7EMftrLhKcQRY3d9YSWYHZtVeSYiEskpCswHekERbKBIhjJMuzNSKUoNNnAYgiHMNb7jIOsVb0RbweBiLxUpwUqK1kJQkXObuhPMF22Iep7S7MxOGxVYOOn6eKg99KpIgHQkG7gioRxCgoYiDlOZwQWLic4/6DqCjZhZ6TjOLVirK8ValrMkkkkw5ckve+7ms3Wl72hZCSD90D2ZtP1z1oxHmfX2OunpULW+gtbQfCasOOVd1wzwSLQRe7MbOazcl0XEQWEGYTF+m8xSMQ5Dxe8Cw5s7DyqM5DiDo3i+l596T5063OhrFq6WrBQVJIALcjcDUcvgqhSjrVuHgqWS1wlSlZi0C7PeGrM1Z2paKKKypgqnRiEEEEg71VTA/ugvCg2s9G5+tONOfTl8tWdCt6cYhh+V61KmnR4zCSlSkJXnQC6VFBQVc8pkA2/FZir2qtana1gIE2E+Jc+fKnC/+SHe0Fw5TKRDkhLT6XrfkmlwUBuSCcsxFmLuNT1anQklJIZnAZw/XSJPn0qvA4rLnaxBSxEsbsS+UtD8yLE03D8UUrUrvJBdKsruyoUHO7l352rUyiWUxWRBDEAEMLhho3eBE+JOtPxeLnCcRSkFX2lKUZSGsSAkJLuZcmztplXiaw1xt0bxtTLCSVM7NDlIMkMW1uYFvAmr5Jpatg/eBYhmdjDKUltO6JjTam+rzcAw/V/LlzNZ/qtlJPu7CAJi22jc6lOKMhE5iodD/AEem/RrM9GmtGJDwQ7T9znk/Wee7VCsd78/W89ZrKtYFlOGB2Y7GO82/OlRiORpqX/fj1rX5GfBrXiXMaCw5gsGZ+cHzqVFhlS5gEgps7OQ56B4rMFqJZUMTBDB9Ro3OkRif3Ni2m+vrSZr4rVq+CjExH2BbS3W9VLNC1vqTqXNPNPFaVki+mnnfeS/jUYaSbDyE9Obkj0qPqOoEkk3O8Pq72bb81cDnWSkMPuygyz2S5kgWE02pE4rfad3m40plhTAPBcgO/J20gDwApCAAbvGWNJd//wCvt3HeNV4io0/cF/X0q3NNLMFQCk5gSHMJLKLxBbppSlIWtkFgop+4gAK1JIAATJ2Z+UoidcvNj+POnw8FJzEnKACzgyYYBnY8zFY3tUYZKVAsCxsQSCzEgjUcqbFzAl1OoEhTqcwRqYLnb/x1rd2Rw+Ec+JiLGXCCD9POUrxQTlWhBykAgE3FnvesWNhKSR9RCklSQoZgXKSO6oPo1iLtU10v2TDxu6s5pIZmYs6e87SDIIi7zT4XDqOGSlBV9zkMpgMoJYfaA8qP/klt6TFxkwMrEBncgvJflLeVTg45SSb5kqHeBkF9r2DPq3Ws9b7U/D8EvEUUgFS+84N4BdiVDMYtuANWNKsJrs9wbvLMNCIMVX9SbsWPOWgcp8qVcO8uzEW021Zo3vNS2LqpChSgydec8nI/dKQLifDzq5WErIFZe4SAFEQ4EgG3V+tZ3tVAOvuL+v8AtL4eNSd40pSbfPhrKpeX3oH/ALN5/wBUlFQRRRRQFFFFBL1INLRQWIX08X5VZmBL25Bz5OT6mWqgVOazQ3x6C0lnH5/I5b860EBRLEhBIEiQI72UX+0iDe5mcgGrs08z0p1Yl8rgEBwTeJNg8vDQ+tXYd8ipYtGvmLP+6Qrf8fi7nwfbaq3/ABp0FWkuWJSOgA3ewbw8qbFotDKjYFm7xuAxABe7sbvSjFJnWz2Fmba1UJX/AH/VSqL8rH5M1douzAAhpcF3cM1o5tNDgGHYG9lMbcre/Sqc9T9TaIltZefTyFNhkxqxkfPM+VWAsQJCS3i1yN9aqxFOxYCEju8gBPNr86V5+aVdjXhiSC8bNuNDytTJsoMCTrMbtLS+o00qnCk+0XmHraEqAh2IY8xcjpXbCbjnldKMMkWjV7WeR/U1DNB62+cvOmxRJdU83L3cv1a+/I1ONwOIMJOMpJ+mtSkpWSGUoB1C7vI86naoKobTWNfzb3qvFIuQzzsNnHJx70oXoCZ8OU+fkarJjkDuNdd2gfDWbk1poVihmHjN+kR61C8U9AXgR+JiKqGIkaHSDY7vYgPUJW7AsOZD63LX28BWbkaasDgMTERiYiEKKMMJzqAhIJZOYtrU8d2hi4xScVallCE4aSqSlCftSDsH9ap4ZawDkJylswTYzDixm1KpiYBi/hdhpHtV30Fy5jDDqWHmTSr5CIch9eu0jzpVK+fOlCxy9fW1Y2qFFz/f6qFHbf8Ayon570JqKAsi0fmrcTi1lAQVHIC4T/yDv1qs3j5v+ZpSmKCKgVNQ9QD0PRUUBRRRQFFFFAUUUUBRRRQTUg/PyKWpegYW01PPQeP+0D/W+TUILGQ/L8RUhW1qCCKFAgsbioJqUmglZBPzx16zTOltc0dLnRtm8jVdD0DpS7MCSS0egHOoI39ahQ2n5pU5t+VotQdTgFgqHdJV3iomXaSq0QC8nUxX0vsD+LI4vCJR9zV8kwTzZm6+HPWWtevZfw3+XL4VTuWr18Of+vjPbjnj3u+nO/lHYyuHWUqEz0rhKXAvr58vBvjV7r+ZdtI4kZ9a8EsuphLn10gaz61nmmrKvHdmxMRJCRlAZ3IuouS5eLECALClR+7OBLSG6edRiIKSQoEKEMXBHUdPekBI+eP4FcLXRctOV0ljFwpxIBFof89KnBQTAd7NzP8Ag8uVIcKCYIjUayIBmPL0pAPn6oplYxbLmOUOQNHLOQNHYP0qDaD1/fjSmoNQWKIe5PvzPjVdHz5vQo8qgdLQCSBMgenmBVZoNFAE0VFRQSaiiigKKKKAooooCiiigKKKKAooooCiiigKKKKAqaiigmiiigKl9KKKAPWnRifqbUUUDq4gmqTRRVttEiKfGx82UEAZQ3dADyS5a5m9FFQIFc6gmiignM9ybf5UPRRQRRmoooAUUUUBUUUUBRRRQFa+E4ErDjdrfN6KK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8" name="AutoShape 8" descr="data:image/jpeg;base64,/9j/4AAQSkZJRgABAQAAAQABAAD/2wCEAAkGBxQTEhUUEhQWFhUXGBcYGBgWGBwdGBodHBwaGxcWHBscHCggGBolHBgXITEkJSorLi4uGh8zODMsNygtLiwBCgoKDg0OGhAQGywkHyQsLCwsLCw1LCwsLDQsLCwsLCwsLCwsLCwsLCwsLCwsLCwsLCwsLCwsLCwsLCwsLCwsLP/AABEIAKgBLAMBIgACEQEDEQH/xAAbAAACAwEBAQAAAAAAAAAAAAAAAgEDBAUGB//EADYQAAEDAgQDBwQDAQACAgMAAAECESEAMQMSQVEEYXEFIoGRobHwEzLB4QbR8UJSchQVIzNi/8QAGAEBAQEBAQAAAAAAAAAAAAAAAAECAwT/xAAjEQEBAAICAgIDAAMAAAAAAAAAAQIRAyESMQRBE1FhFCKB/9oADAMBAAIRAxEAPwD4bRRRQFFFFAUUUUBRRRQFFFTQRRU0AUEUz0VFBIqKKmgiimS2vzlUUEUUwM86jwoIaipqKAopobnPTl+ahqBaKagigWipoagiipqKAooooCiiigKKKKAooooCiiigKKKmgiiipoBqGqRUtNArVNMk/LWqziMNmIDJU5S5BLOzE625UFFSKZKXdr3YDQXNQpPN+jzzkUEAUVKUv4dB71AoAiimyxz29z7VZj4SkHKsEFkkAvCVAKBHIgv40CFECer/AI3hvOkFWHFOXK5yuSzxLAlrPAnkKgt89tw1UQU2j45+eFWnDBXlBh2ClBoeCR/zzvVTfPnWrMQhxlDAM7l5FzaxLlqCsCgj5f4atQO6QzlwxezA5o1cNOmWlN46fGoEKahqtSHJYaEsWs3hzoUZcteSL8431/qmhWBtPh80mmBg6WB/flTnC1ALMbcv6h/elctyPTn4jWqEV+P1+KVqfKxt/tXYfDgpUoqAKQGSXdTliBDOAXnSpoZakirsTh1JCVEMFuUndixtzqpqaC1FOE1BFQLRUtUUBRRRQFFFFAVNFS1BFBp8kOS0O2p0j18jUhbAhkklpMkBjA0FxzDaTQIaimepyTH76df7oIHpTCbneebfktTZSkhwQQehBBnofaoaG+cj7/DV0F9vn6qQIJ8Pfx0pkYb/AD51r0PB/wASxsbhcbi8JP8A+HCLKdQzDlpmuJbWtY4W+kuUnt5sJltakD5FOUb+ny1NlLWtc9dL8vkVNKqCfnzwqCJr0X8T7DPGcQjh0qCSpw5tu7Vt/m38PXwGMMJZzQ4Um2XpvfWteKbeQy1O973961p4ZmPOxEQ3nr5Vv7E7DXxOIMHCZSylRAKgkQCXKlFg3qwFPCp5RxgIuOhE67jlvr1qctzo7AOCfw8C4G29b18GAFHN3gWy5dGPefq0c6rRgtcX3FrEEeG8T408KeTJl22p0YZLBpJDXeY0uOgrQcIaTWvD4MkWGnjez/LV0x4rUucjlpQ81YcEgAlKmNjoQIg2MxXXxeyVoYkAOHD/ALpEJUCDoGYGRM2IY1v8FnVZmcvpCOyT9BfEgoOEnE+mEFYTjOQ4Vkl0CzvpXO+kTJhvXoG3eK7X01hAuyXIBdhmLKbScs/+tUfTG0A1u8B5VzDgloDRPNn/AHHSlVhlizs4frLPzu3jXV4jBDkIdpZ9R4Q9Z8XAJJYN1/zqwrOXDpZkyHAtqTsXs2l9/gpMpm3oPLfT4K2DAUD6EgixgyDs9Ri4SgcpAcaguPMXAaGjZ6x+P+Ltj+k2ofaf6akUgs/MC1thtM84rcrhyC1oeRvZvAu9NicOoDvbQH6szXYk+u9ZvHV8nP8ApGzF9fYBuvuBVbVsODqRfn1cE6HqKRWC14I+eFY8Ku2VqjLWn6QYiXnobMOWs+1UlFZuKqqKtKarIqaEUUUVAzUVenDUpI7vdSZUBvoTvEPRgcMVFkgnoHI5sNJFXRtUofn9GhCSYG8DrV5wyHbvJBYKbulp18251OElhDh3B6RY7yx5HnVmKbU5XMBvxWhGG5kkks1pLgByT3Qz+mkjoYfDqxFDKJICQASYytlHPKwrYtSDiwhCApQ7jEJSQDDkmJc5q9OHx7e653kc1XCLIBU+ViE5i8ZnLbd4knqd6RaGJhwLPtYaP/lekx8RCEArbKFJgEBSh/0A+rAabPo/mvqqKsyQWlgdpE105uLDjupd1MMrl2rUjwPP5etXCcfiJScNK1BCrpCmSptToba1B4NZlncOPO5HnS4fB2JIM2NtPT+q4yZS9N2S+0LGG3dclhcaw+tnzDy8Apux5HTe52inVgX5ywtuOeppxgWiW/MGLbVNX9BuzsdWDiJWglCgxBFwNNtK63af8hxeIObEKsRbM5k9GrjYeBmIsOhtt+K3dncRicNipxsFWXER9qhLXBgjV61jlZ3CxhRxQeUjb3rUEJUsqS4d1AJADXOUEm1Rh8I8qFyS+5rTh8GTo55PVlqaZsbBV3so7oJBLuBLpc/9GD1hpqcPgQUhRWHcd3UiXOoEhm6V0h2diWygw27f1ViOy1ks3lUyyk9tTC30yYfCAsyCWAzd54BHet3RYbWq7hQpLBwA/wANdXhv4+TvW0dgKDNUx+R4+mrwW9VyMbvwS5tHy5ircHs/DY51Ze73QAC6nh/WupjdjLSHykMNawK4VQ0vFej/AC5fbn/jaJg8Dhd3MpRSLsCSBq0gPWQqSgNlSBuoAk7RWxeCUlQUMqh9yTdwWII0rFikOO4TZ3b21pfmT9H4f6ZawpX1FJSqH7wvzAZm8+tVpKFJKFJhoIu7aFmv76O9PhqWEqZRmMosUl3Ba0tE3qhbyYDgkbagN4hvPWa1j8nZeMp4JJYuXjSNgOfy9dJXZxYAkKEyUsASI1+NrXP4fEnvT8nxHx60f/IYOx0sXnpXr4+TD9OGWOX0t4PBGEoKxcP6mGyu6IlixdtDLD81m4r6Sh9uUtdJ1591wJFtm1q9HGhUKfa4DSHd/wBVnwOJ+mcyZPNvhk1vK4ZTUZks9+3EOELkPrYh5G3458qrThAhSswDb69AzR+RzrunGUlQWlRSZDjUEEHqGURO9VDB+gE4yFtiAhWGAAQ7lKgQT3YGoL21rx5cOu47TNwVp5kRZureFvOkXhRYaes1pw8MEse6JJNwAw01InXXlSqB1NvEf1Xm8Nt7Y14bfqqVJratLG3vrI8Kr4tWZRUAEu0C1ufSuWWDUrERS1aoUpTXGxp1MNRGGpJxcqVJzFM95SWYEWJkkEnepGKx7gKCwSXU7wzGwIh2MabVGAEP3lZe6ohg5d4SdDE1UFgBiYtuW3Dj3b3buwMcOqQkRoUm2n68NKsQuZmbHfXzAHlyqp7H7ZJEHze/+HV6uKgWkQOTuSS7A1cfaVv4EuWJYyS8D/fnTSeFzoKUhWdyQRZmve7P4gXrKMy0OoFgpgtnJU325yHACAO650MPXQIIyZFFIIDuxBUIcFg0zy3r3cf+2PcefLq9OEvDUkqCzEaOOoe1hI08qvwwwe22o+XmtvbOCtTrN4NxD6CZDkwOVZ+H7Mxfp/VyqKSYIEa3aRY7V5ssLhlZI745SzavhuIDkGQRFnBlvCbA/ir8yQd22v4c9fCsWJhsQX/uzSAasQgDVrjzfziK5TK+m9RbhLzrHuoxEhOta18Io7AzYQOT1VwOLli45zqJ9Gru4K0qDRy970mU9VdfpzcPgVOxaAw28Bu5Pnag4SszSFR3hG2166IUczMbV0uF4HMqYNcs85OnTDjuTlcF2Ipg9q7XZXZv3s+YZQkscqibhxIaDXruzuxx9MNetHCcIpK5sP8AkC+xHjXnvLlXq/BhP6y8B/HBBN/k12uH/iyLtXZ7Pwq7fD4db05XluPUeawv48kGEgCo4jscAOkA164pDVj4nDBppn82W3iOK4DEJPdBGxNc7juFcABIZNgWiZlptvXreOUEJP8A1NnkTzvu1edx+IJUSGy6A+peuV6629fHfLvUeY7S7FQQlWWdfnhXA4vh0g5WnS3rXsO0OPSEkFjOvlpNeZ4zEupJOzsR+63jWefDHx36qjD7AxsTAxcZA7uEBmL7mAxkz5NXAOOUAqykEPBJd7XaP3XRxOMKEqAUrKoSxYHZ95aK4fEYhUDmLB2b83cfOlejjteLLX0MHGME+lacTFcSfg9KxYZZLQ9usww8vWpONDGw1Yb/AN16sM7I42brWrGIBALB3Ic3DtGuu96ULBBOgabB2JadY9DesqVxY/P8J8KnGxCsiIDBnMNET8fpVmd+ksaTxSClSRffYRpY1jRjBRIKj1eDu+rdPKrsMoQMwyqNmJInRQZiWtt5VnwlBILsLkQNefSulytslrE19FxQxPd21cAMAGiQYLncDma0YhSXF5DtoQ2vIwdNKXHxn/3y8qRKvhrjub03oYm/+9I/qqSX0rXjqQQnK7sSt2Z3LZQNGa+tZySHFniev9is5QlVlMs/n8iq14Ux7VatIb061WOprllG4td/ubUiZvM6+O3now1hOGWFzKs0mPtyvYOS7PNdfgMLARwmJi8RgFasQBPDrQtvprD5isRtsRHjXJ4Qtrpo1mfn4+UVqRnY+kqDBDAOS4mcvLW0h6OJwEgskulk3DTlD+pPlFaE4hKMiV9zNmCCSxVYFhqxvVCkF5E2aYaPSK3qM9qnI+0tM3/zT1rp/SUfpowVnFXiJCigILhRJAwxfOYE86y8TgpCUnMColQUhiCkBmJNiDLAWbnVSC0hgQAQQ4LiX63fStTePo9rU4hYWi4LwUm8MRs36rt9hfyBWE4DTBKpBi1o5eFec1c31m+41pkrIukGxHzzHOkzuPcMsZlNV2+JyYiwWKQ9gddT1LCsmLhpS7OBzn1Hy1ZOFxUAHMiWOUv7jz8xUqWAAAUnMC7A5kyYJUA9rh+orOWW+2p10uwsUPDeXnXZwsQpKn6FyDf0PWvNYYOZwWFnvWlXELdiczd0SbCwDy391zuO43MtPTcFxKS5KoE6b29/TeuuntUBKSlJWoqaBADDy1rxH/yFx3BcWIe0G9vD3l+E7VKS+QmYcxefG1c7w9umPPqdPoaP5l9JgrCWGYFknztXe4H+Y4J+4KHVJ/rnXzrC7ccd4YaSQ9/Qy4q/C7bwRde5HdjbTTzpl8fKdyuuPycL1Y+rcF/LuHcMq9nDDpuD1rrcN/LMEx3hLfa/s5A5mvjeH/IsECSGBuLRzhriIuKuwf5VhKDEFp8W0G/jtXC8fLvp038ezt9lX/KMFv8AomABl9W0/VcbiP5W5LYasn/mTDaReS/pIr5uv+R5lpSjvKU7Wfp83qjH7bQCQpSRiJUQpJ+4GxBGh0rrjwZ33XG8vFj6m3q+M/khUVZMMZjdRPKAImwrgYWIVulS0OpTAZmDki+ibu5YQelcP/71CyySXv5Al+jAknlTYfbISH+5JmAHb5716Mfh42d1xy+blj6dHisXRIDiDHWxD8vk1jx8VQdJIDzE89o/2uf/APcJO+rZlND9fCquI4l8MjKe8YVLcxmPd1Dv6V3nFhjOnHLmtvarilkA5QVJs+htBAk3DBxLXrkla8UlQRAk5HgXJZ4Hg1aEcUwWLkjKGAZiZBdmMC29IOKCAMmZLpUnEyKYqSSHSXs4fcWuxrjcIvnVSEv9rkO0tvHQ1b9JLyQRNvFtIljWbMopZgEpAKmO7Cd+QDs871UVu562De3Kfk3yxn0nda1lAEDM/O1jMSwe1X4vG4QQyQSruuSwhz3QMzneBD3rlLxMwCb5XaDma+1gx11tenWMRKQFJISoEpLM4cOoFpEM3XcunLZ6LhL7IgPAkl4vF4+TVqMRglaSxSXBZ5DcpluVZ8rgAXl92DEdLGb3qVAgkPuIPhcFiGJ1afPnutpwSAQVDMkSU5meWZ732mPGpRJkFosG+betXIISsLbMLiAI2IYh2bcTTY2LJOU5SXSHm7GWklr/AAbk/rNpAoyABKctnNg/iTrfnWdWKbf7Nq29opCSgOCSkKUUqcd5yNIU0kF5fkBixQ0Avaz6h7Fjq3m1M+idq1pI994uH5saS+vnUknn16+0VKsM7HlXGtq0Yxs8B2BtOrWetXDBTEiAe65IAJjukvzH5h254NMDWJlpbHc7NGCvEbFX9JDK7zFbEJJSGAcuqOVbuH7OxFcPicQhIOEgpQpSmcKL5AkZnVAGjeT15pCoPnz/ALrXhY0qbUxYC79A3KBXow5f255YX6bcPDdwUqcDQeQN+W35qlOUz5BxPn1q3trtbE4jFOLjNmISO6kJBYZRAjTSk4T6ZOIcVSkqCFFLJcKXDIOwPemtXLd1Ekut1Xqye8CdA1jcaPJEU6lTqD6vzBv+aXAx8qgpksCIUHTBsdxfwFaOIxRh4iggpUAogEPlO5AULGzFja1Mda9lZ0ozJIOYZQ7BLuLEkuCL+vSl+molhdvPeS2nrFbcPtPKhaVBypGVLEgDvAklNlgtrqx0rLhY2VnSILu5cxBvuX0BpZj9E2VJUBGsHbcDqWMcqhGOQBZ7v7erfGp8WUmALl3nSNofbXlGZKNJZ7P0J5W96zdz0s01IVqTPIgf6bVfg4yDBtfnN+WgrHlEFi0fvWz61ejC/wCCANX28QblrVvG1m6X4WQRF9euvLlTIyWKjlILJQ7CDF9HduZpDgJAhQMuxEwzC5iVO+16pbKd2s78p/EVvd/TP/Vqk4Yluj3i2ltPCrAva7DwesRxGaOrT1g1o4PjUBGIhSHWrLkXnIyEE5iwhbiJtVlm9Fl0XLMqG/OLAbHSmwjeASblTu51d996qyxOtoE71WUho9/Ol6RcgZiQVoSwJezsHy2JKjYaPtVnC4aVBWbFyrGUoSATmcsZB7jXkTtWJaxtLu/4Aq3h1FlHdn/AOps9Yl7asaMsM4vsGizeZ+WQ5hBdpE9Q55GAI2qMMuWAcjaYDzazVt7KHDqxQniMRaMEBRKkJzKdjlSA4YEtP+118ZZti3TE7sBkZ3YsH0YqABtq4vyqnFYG7iC2n9W9+tWY60nEX9JKhhuSkQpQTLAlg550uAzNlLlJAIW1yz3Y3AIgFLi/erllr03P2pUkF/QT4tyd6nDwwIOoBBAB6CH/ALDNeKRBOmYBwY5WJ2Z/WrfqJZt+Q9+o/dc5JW23tXhsLDxSlOJ9fDCv/wBmH3UqKgCcrhk7EMftrLhKcQRY3d9YSWYHZtVeSYiEskpCswHekERbKBIhjJMuzNSKUoNNnAYgiHMNb7jIOsVb0RbweBiLxUpwUqK1kJQkXObuhPMF22Iep7S7MxOGxVYOOn6eKg99KpIgHQkG7gioRxCgoYiDlOZwQWLic4/6DqCjZhZ6TjOLVirK8ValrMkkkkw5ckve+7ms3Wl72hZCSD90D2ZtP1z1oxHmfX2OunpULW+gtbQfCasOOVd1wzwSLQRe7MbOazcl0XEQWEGYTF+m8xSMQ5Dxe8Cw5s7DyqM5DiDo3i+l596T5063OhrFq6WrBQVJIALcjcDUcvgqhSjrVuHgqWS1wlSlZi0C7PeGrM1Z2paKKKypgqnRiEEEEg71VTA/ugvCg2s9G5+tONOfTl8tWdCt6cYhh+V61KmnR4zCSlSkJXnQC6VFBQVc8pkA2/FZir2qtana1gIE2E+Jc+fKnC/+SHe0Fw5TKRDkhLT6XrfkmlwUBuSCcsxFmLuNT1anQklJIZnAZw/XSJPn0qvA4rLnaxBSxEsbsS+UtD8yLE03D8UUrUrvJBdKsruyoUHO7l352rUyiWUxWRBDEAEMLhho3eBE+JOtPxeLnCcRSkFX2lKUZSGsSAkJLuZcmztplXiaw1xt0bxtTLCSVM7NDlIMkMW1uYFvAmr5Jpatg/eBYhmdjDKUltO6JjTam+rzcAw/V/LlzNZ/qtlJPu7CAJi22jc6lOKMhE5iodD/AEem/RrM9GmtGJDwQ7T9znk/Wee7VCsd78/W89ZrKtYFlOGB2Y7GO82/OlRiORpqX/fj1rX5GfBrXiXMaCw5gsGZ+cHzqVFhlS5gEgps7OQ56B4rMFqJZUMTBDB9Ro3OkRif3Ni2m+vrSZr4rVq+CjExH2BbS3W9VLNC1vqTqXNPNPFaVki+mnnfeS/jUYaSbDyE9Obkj0qPqOoEkk3O8Pq72bb81cDnWSkMPuygyz2S5kgWE02pE4rfad3m40plhTAPBcgO/J20gDwApCAAbvGWNJd//wCvt3HeNV4io0/cF/X0q3NNLMFQCk5gSHMJLKLxBbppSlIWtkFgop+4gAK1JIAATJ2Z+UoidcvNj+POnw8FJzEnKACzgyYYBnY8zFY3tUYZKVAsCxsQSCzEgjUcqbFzAl1OoEhTqcwRqYLnb/x1rd2Rw+Ec+JiLGXCCD9POUrxQTlWhBykAgE3FnvesWNhKSR9RCklSQoZgXKSO6oPo1iLtU10v2TDxu6s5pIZmYs6e87SDIIi7zT4XDqOGSlBV9zkMpgMoJYfaA8qP/klt6TFxkwMrEBncgvJflLeVTg45SSb5kqHeBkF9r2DPq3Ws9b7U/D8EvEUUgFS+84N4BdiVDMYtuANWNKsJrs9wbvLMNCIMVX9SbsWPOWgcp8qVcO8uzEW021Zo3vNS2LqpChSgydec8nI/dKQLifDzq5WErIFZe4SAFEQ4EgG3V+tZ3tVAOvuL+v8AtL4eNSd40pSbfPhrKpeX3oH/ALN5/wBUlFQRRRRQFFFFBL1INLRQWIX08X5VZmBL25Bz5OT6mWqgVOazQ3x6C0lnH5/I5b860EBRLEhBIEiQI72UX+0iDe5mcgGrs08z0p1Yl8rgEBwTeJNg8vDQ+tXYd8ipYtGvmLP+6Qrf8fi7nwfbaq3/ABp0FWkuWJSOgA3ewbw8qbFotDKjYFm7xuAxABe7sbvSjFJnWz2Fmba1UJX/AH/VSqL8rH5M1douzAAhpcF3cM1o5tNDgGHYG9lMbcre/Sqc9T9TaIltZefTyFNhkxqxkfPM+VWAsQJCS3i1yN9aqxFOxYCEju8gBPNr86V5+aVdjXhiSC8bNuNDytTJsoMCTrMbtLS+o00qnCk+0XmHraEqAh2IY8xcjpXbCbjnldKMMkWjV7WeR/U1DNB62+cvOmxRJdU83L3cv1a+/I1ONwOIMJOMpJ+mtSkpWSGUoB1C7vI86naoKobTWNfzb3qvFIuQzzsNnHJx70oXoCZ8OU+fkarJjkDuNdd2gfDWbk1poVihmHjN+kR61C8U9AXgR+JiKqGIkaHSDY7vYgPUJW7AsOZD63LX28BWbkaasDgMTERiYiEKKMMJzqAhIJZOYtrU8d2hi4xScVallCE4aSqSlCftSDsH9ap4ZawDkJylswTYzDixm1KpiYBi/hdhpHtV30Fy5jDDqWHmTSr5CIch9eu0jzpVK+fOlCxy9fW1Y2qFFz/f6qFHbf8Ayon570JqKAsi0fmrcTi1lAQVHIC4T/yDv1qs3j5v+ZpSmKCKgVNQ9QD0PRUUBRRRQFFFFAUUUUBRRRQTUg/PyKWpegYW01PPQeP+0D/W+TUILGQ/L8RUhW1qCCKFAgsbioJqUmglZBPzx16zTOltc0dLnRtm8jVdD0DpS7MCSS0egHOoI39ahQ2n5pU5t+VotQdTgFgqHdJV3iomXaSq0QC8nUxX0vsD+LI4vCJR9zV8kwTzZm6+HPWWtevZfw3+XL4VTuWr18Of+vjPbjnj3u+nO/lHYyuHWUqEz0rhKXAvr58vBvjV7r+ZdtI4kZ9a8EsuphLn10gaz61nmmrKvHdmxMRJCRlAZ3IuouS5eLECALClR+7OBLSG6edRiIKSQoEKEMXBHUdPekBI+eP4FcLXRctOV0ljFwpxIBFof89KnBQTAd7NzP8Ag8uVIcKCYIjUayIBmPL0pAPn6oplYxbLmOUOQNHLOQNHYP0qDaD1/fjSmoNQWKIe5PvzPjVdHz5vQo8qgdLQCSBMgenmBVZoNFAE0VFRQSaiiigKKKKAooooCiiigKKKKAooooCiiigKKKKAqaiigmiiigKl9KKKAPWnRifqbUUUDq4gmqTRRVttEiKfGx82UEAZQ3dADyS5a5m9FFQIFc6gmiignM9ybf5UPRRQRRmoooAUUUUBUUUUBRRRQFa+E4ErDjdrfN6KK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30" name="AutoShape 10" descr="data:image/jpeg;base64,/9j/4AAQSkZJRgABAQAAAQABAAD/2wCEAAkGBxQTEhUUEhQWFhUXGBcYGBgWGBwdGBodHBwaGxcWHBscHCggGBolHBgXITEkJSorLi4uGh8zODMsNygtLiwBCgoKDg0OGhAQGywkHyQsLCwsLCw1LCwsLDQsLCwsLCwsLCwsLCwsLCwsLCwsLCwsLCwsLCwsLCwsLCwsLCwsLP/AABEIAKgBLAMBIgACEQEDEQH/xAAbAAACAwEBAQAAAAAAAAAAAAAAAgEDBAUGB//EADYQAAEDAgQDBwQDAQACAgMAAAECESEAMQMSQVEEYXEFIoGRobHwEzLB4QbR8UJSchQVIzNi/8QAGAEBAQEBAQAAAAAAAAAAAAAAAAECAwT/xAAjEQEBAAICAgIDAAMAAAAAAAAAAQIRAyESMQRBE1FhFCKB/9oADAMBAAIRAxEAPwD4bRRRQFFFFAUUUUBRRRQFFFTQRRU0AUEUz0VFBIqKKmgiimS2vzlUUEUUwM86jwoIaipqKAopobnPTl+ahqBaKagigWipoagiipqKAooooCiiigKKKKAooooCiiigKKKmgiiipoBqGqRUtNArVNMk/LWqziMNmIDJU5S5BLOzE625UFFSKZKXdr3YDQXNQpPN+jzzkUEAUVKUv4dB71AoAiimyxz29z7VZj4SkHKsEFkkAvCVAKBHIgv40CFECer/AI3hvOkFWHFOXK5yuSzxLAlrPAnkKgt89tw1UQU2j45+eFWnDBXlBh2ClBoeCR/zzvVTfPnWrMQhxlDAM7l5FzaxLlqCsCgj5f4atQO6QzlwxezA5o1cNOmWlN46fGoEKahqtSHJYaEsWs3hzoUZcteSL8431/qmhWBtPh80mmBg6WB/flTnC1ALMbcv6h/elctyPTn4jWqEV+P1+KVqfKxt/tXYfDgpUoqAKQGSXdTliBDOAXnSpoZakirsTh1JCVEMFuUndixtzqpqaC1FOE1BFQLRUtUUBRRRQFFFFAVNFS1BFBp8kOS0O2p0j18jUhbAhkklpMkBjA0FxzDaTQIaimepyTH76df7oIHpTCbneebfktTZSkhwQQehBBnofaoaG+cj7/DV0F9vn6qQIJ8Pfx0pkYb/AD51r0PB/wASxsbhcbi8JP8A+HCLKdQzDlpmuJbWtY4W+kuUnt5sJltakD5FOUb+ny1NlLWtc9dL8vkVNKqCfnzwqCJr0X8T7DPGcQjh0qCSpw5tu7Vt/m38PXwGMMJZzQ4Um2XpvfWteKbeQy1O973961p4ZmPOxEQ3nr5Vv7E7DXxOIMHCZSylRAKgkQCXKlFg3qwFPCp5RxgIuOhE67jlvr1qctzo7AOCfw8C4G29b18GAFHN3gWy5dGPefq0c6rRgtcX3FrEEeG8T408KeTJl22p0YZLBpJDXeY0uOgrQcIaTWvD4MkWGnjez/LV0x4rUucjlpQ81YcEgAlKmNjoQIg2MxXXxeyVoYkAOHD/ALpEJUCDoGYGRM2IY1v8FnVZmcvpCOyT9BfEgoOEnE+mEFYTjOQ4Vkl0CzvpXO+kTJhvXoG3eK7X01hAuyXIBdhmLKbScs/+tUfTG0A1u8B5VzDgloDRPNn/AHHSlVhlizs4frLPzu3jXV4jBDkIdpZ9R4Q9Z8XAJJYN1/zqwrOXDpZkyHAtqTsXs2l9/gpMpm3oPLfT4K2DAUD6EgixgyDs9Ri4SgcpAcaguPMXAaGjZ6x+P+Ltj+k2ofaf6akUgs/MC1thtM84rcrhyC1oeRvZvAu9NicOoDvbQH6szXYk+u9ZvHV8nP8ApGzF9fYBuvuBVbVsODqRfn1cE6HqKRWC14I+eFY8Ku2VqjLWn6QYiXnobMOWs+1UlFZuKqqKtKarIqaEUUUVAzUVenDUpI7vdSZUBvoTvEPRgcMVFkgnoHI5sNJFXRtUofn9GhCSYG8DrV5wyHbvJBYKbulp18251OElhDh3B6RY7yx5HnVmKbU5XMBvxWhGG5kkks1pLgByT3Qz+mkjoYfDqxFDKJICQASYytlHPKwrYtSDiwhCApQ7jEJSQDDkmJc5q9OHx7e653kc1XCLIBU+ViE5i8ZnLbd4knqd6RaGJhwLPtYaP/lekx8RCEArbKFJgEBSh/0A+rAabPo/mvqqKsyQWlgdpE105uLDjupd1MMrl2rUjwPP5etXCcfiJScNK1BCrpCmSptToba1B4NZlncOPO5HnS4fB2JIM2NtPT+q4yZS9N2S+0LGG3dclhcaw+tnzDy8Apux5HTe52inVgX5ywtuOeppxgWiW/MGLbVNX9BuzsdWDiJWglCgxBFwNNtK63af8hxeIObEKsRbM5k9GrjYeBmIsOhtt+K3dncRicNipxsFWXER9qhLXBgjV61jlZ3CxhRxQeUjb3rUEJUsqS4d1AJADXOUEm1Rh8I8qFyS+5rTh8GTo55PVlqaZsbBV3so7oJBLuBLpc/9GD1hpqcPgQUhRWHcd3UiXOoEhm6V0h2diWygw27f1ViOy1ks3lUyyk9tTC30yYfCAsyCWAzd54BHet3RYbWq7hQpLBwA/wANdXhv4+TvW0dgKDNUx+R4+mrwW9VyMbvwS5tHy5ircHs/DY51Ze73QAC6nh/WupjdjLSHykMNawK4VQ0vFej/AC5fbn/jaJg8Dhd3MpRSLsCSBq0gPWQqSgNlSBuoAk7RWxeCUlQUMqh9yTdwWII0rFikOO4TZ3b21pfmT9H4f6ZawpX1FJSqH7wvzAZm8+tVpKFJKFJhoIu7aFmv76O9PhqWEqZRmMosUl3Ba0tE3qhbyYDgkbagN4hvPWa1j8nZeMp4JJYuXjSNgOfy9dJXZxYAkKEyUsASI1+NrXP4fEnvT8nxHx60f/IYOx0sXnpXr4+TD9OGWOX0t4PBGEoKxcP6mGyu6IlixdtDLD81m4r6Sh9uUtdJ1591wJFtm1q9HGhUKfa4DSHd/wBVnwOJ+mcyZPNvhk1vK4ZTUZks9+3EOELkPrYh5G3458qrThAhSswDb69AzR+RzrunGUlQWlRSZDjUEEHqGURO9VDB+gE4yFtiAhWGAAQ7lKgQT3YGoL21rx5cOu47TNwVp5kRZureFvOkXhRYaes1pw8MEse6JJNwAw01InXXlSqB1NvEf1Xm8Nt7Y14bfqqVJratLG3vrI8Kr4tWZRUAEu0C1ufSuWWDUrERS1aoUpTXGxp1MNRGGpJxcqVJzFM95SWYEWJkkEnepGKx7gKCwSXU7wzGwIh2MabVGAEP3lZe6ohg5d4SdDE1UFgBiYtuW3Dj3b3buwMcOqQkRoUm2n68NKsQuZmbHfXzAHlyqp7H7ZJEHze/+HV6uKgWkQOTuSS7A1cfaVv4EuWJYyS8D/fnTSeFzoKUhWdyQRZmve7P4gXrKMy0OoFgpgtnJU325yHACAO650MPXQIIyZFFIIDuxBUIcFg0zy3r3cf+2PcefLq9OEvDUkqCzEaOOoe1hI08qvwwwe22o+XmtvbOCtTrN4NxD6CZDkwOVZ+H7Mxfp/VyqKSYIEa3aRY7V5ssLhlZI745SzavhuIDkGQRFnBlvCbA/ir8yQd22v4c9fCsWJhsQX/uzSAasQgDVrjzfziK5TK+m9RbhLzrHuoxEhOta18Io7AzYQOT1VwOLli45zqJ9Gru4K0qDRy970mU9VdfpzcPgVOxaAw28Bu5Pnag4SszSFR3hG2166IUczMbV0uF4HMqYNcs85OnTDjuTlcF2Ipg9q7XZXZv3s+YZQkscqibhxIaDXruzuxx9MNetHCcIpK5sP8AkC+xHjXnvLlXq/BhP6y8B/HBBN/k12uH/iyLtXZ7Pwq7fD4db05XluPUeawv48kGEgCo4jscAOkA164pDVj4nDBppn82W3iOK4DEJPdBGxNc7juFcABIZNgWiZlptvXreOUEJP8A1NnkTzvu1edx+IJUSGy6A+peuV6629fHfLvUeY7S7FQQlWWdfnhXA4vh0g5WnS3rXsO0OPSEkFjOvlpNeZ4zEupJOzsR+63jWefDHx36qjD7AxsTAxcZA7uEBmL7mAxkz5NXAOOUAqykEPBJd7XaP3XRxOMKEqAUrKoSxYHZ95aK4fEYhUDmLB2b83cfOlejjteLLX0MHGME+lacTFcSfg9KxYZZLQ9usww8vWpONDGw1Yb/AN16sM7I42brWrGIBALB3Ic3DtGuu96ULBBOgabB2JadY9DesqVxY/P8J8KnGxCsiIDBnMNET8fpVmd+ksaTxSClSRffYRpY1jRjBRIKj1eDu+rdPKrsMoQMwyqNmJInRQZiWtt5VnwlBILsLkQNefSulytslrE19FxQxPd21cAMAGiQYLncDma0YhSXF5DtoQ2vIwdNKXHxn/3y8qRKvhrjub03oYm/+9I/qqSX0rXjqQQnK7sSt2Z3LZQNGa+tZySHFniev9is5QlVlMs/n8iq14Ux7VatIb061WOprllG4td/ubUiZvM6+O3now1hOGWFzKs0mPtyvYOS7PNdfgMLARwmJi8RgFasQBPDrQtvprD5isRtsRHjXJ4Qtrpo1mfn4+UVqRnY+kqDBDAOS4mcvLW0h6OJwEgskulk3DTlD+pPlFaE4hKMiV9zNmCCSxVYFhqxvVCkF5E2aYaPSK3qM9qnI+0tM3/zT1rp/SUfpowVnFXiJCigILhRJAwxfOYE86y8TgpCUnMColQUhiCkBmJNiDLAWbnVSC0hgQAQQ4LiX63fStTePo9rU4hYWi4LwUm8MRs36rt9hfyBWE4DTBKpBi1o5eFec1c31m+41pkrIukGxHzzHOkzuPcMsZlNV2+JyYiwWKQ9gddT1LCsmLhpS7OBzn1Hy1ZOFxUAHMiWOUv7jz8xUqWAAAUnMC7A5kyYJUA9rh+orOWW+2p10uwsUPDeXnXZwsQpKn6FyDf0PWvNYYOZwWFnvWlXELdiczd0SbCwDy391zuO43MtPTcFxKS5KoE6b29/TeuuntUBKSlJWoqaBADDy1rxH/yFx3BcWIe0G9vD3l+E7VKS+QmYcxefG1c7w9umPPqdPoaP5l9JgrCWGYFknztXe4H+Y4J+4KHVJ/rnXzrC7ccd4YaSQ9/Qy4q/C7bwRde5HdjbTTzpl8fKdyuuPycL1Y+rcF/LuHcMq9nDDpuD1rrcN/LMEx3hLfa/s5A5mvjeH/IsECSGBuLRzhriIuKuwf5VhKDEFp8W0G/jtXC8fLvp038ezt9lX/KMFv8AomABl9W0/VcbiP5W5LYasn/mTDaReS/pIr5uv+R5lpSjvKU7Wfp83qjH7bQCQpSRiJUQpJ+4GxBGh0rrjwZ33XG8vFj6m3q+M/khUVZMMZjdRPKAImwrgYWIVulS0OpTAZmDki+ibu5YQelcP/71CyySXv5Al+jAknlTYfbISH+5JmAHb5716Mfh42d1xy+blj6dHisXRIDiDHWxD8vk1jx8VQdJIDzE89o/2uf/APcJO+rZlND9fCquI4l8MjKe8YVLcxmPd1Dv6V3nFhjOnHLmtvarilkA5QVJs+htBAk3DBxLXrkla8UlQRAk5HgXJZ4Hg1aEcUwWLkjKGAZiZBdmMC29IOKCAMmZLpUnEyKYqSSHSXs4fcWuxrjcIvnVSEv9rkO0tvHQ1b9JLyQRNvFtIljWbMopZgEpAKmO7Cd+QDs871UVu562De3Kfk3yxn0nda1lAEDM/O1jMSwe1X4vG4QQyQSruuSwhz3QMzneBD3rlLxMwCb5XaDma+1gx11tenWMRKQFJISoEpLM4cOoFpEM3XcunLZ6LhL7IgPAkl4vF4+TVqMRglaSxSXBZ5DcpluVZ8rgAXl92DEdLGb3qVAgkPuIPhcFiGJ1afPnutpwSAQVDMkSU5meWZ732mPGpRJkFosG+betXIISsLbMLiAI2IYh2bcTTY2LJOU5SXSHm7GWklr/AAbk/rNpAoyABKctnNg/iTrfnWdWKbf7Nq29opCSgOCSkKUUqcd5yNIU0kF5fkBixQ0Avaz6h7Fjq3m1M+idq1pI994uH5saS+vnUknn16+0VKsM7HlXGtq0Yxs8B2BtOrWetXDBTEiAe65IAJjukvzH5h254NMDWJlpbHc7NGCvEbFX9JDK7zFbEJJSGAcuqOVbuH7OxFcPicQhIOEgpQpSmcKL5AkZnVAGjeT15pCoPnz/ALrXhY0qbUxYC79A3KBXow5f255YX6bcPDdwUqcDQeQN+W35qlOUz5BxPn1q3trtbE4jFOLjNmISO6kJBYZRAjTSk4T6ZOIcVSkqCFFLJcKXDIOwPemtXLd1Ekut1Xqye8CdA1jcaPJEU6lTqD6vzBv+aXAx8qgpksCIUHTBsdxfwFaOIxRh4iggpUAogEPlO5AULGzFja1Mda9lZ0ozJIOYZQ7BLuLEkuCL+vSl+molhdvPeS2nrFbcPtPKhaVBypGVLEgDvAklNlgtrqx0rLhY2VnSILu5cxBvuX0BpZj9E2VJUBGsHbcDqWMcqhGOQBZ7v7erfGp8WUmALl3nSNofbXlGZKNJZ7P0J5W96zdz0s01IVqTPIgf6bVfg4yDBtfnN+WgrHlEFi0fvWz61ejC/wCCANX28QblrVvG1m6X4WQRF9euvLlTIyWKjlILJQ7CDF9HduZpDgJAhQMuxEwzC5iVO+16pbKd2s78p/EVvd/TP/Vqk4Yluj3i2ltPCrAva7DwesRxGaOrT1g1o4PjUBGIhSHWrLkXnIyEE5iwhbiJtVlm9Fl0XLMqG/OLAbHSmwjeASblTu51d996qyxOtoE71WUho9/Ol6RcgZiQVoSwJezsHy2JKjYaPtVnC4aVBWbFyrGUoSATmcsZB7jXkTtWJaxtLu/4Aq3h1FlHdn/AOps9Yl7asaMsM4vsGizeZ+WQ5hBdpE9Q55GAI2qMMuWAcjaYDzazVt7KHDqxQniMRaMEBRKkJzKdjlSA4YEtP+118ZZti3TE7sBkZ3YsH0YqABtq4vyqnFYG7iC2n9W9+tWY60nEX9JKhhuSkQpQTLAlg550uAzNlLlJAIW1yz3Y3AIgFLi/erllr03P2pUkF/QT4tyd6nDwwIOoBBAB6CH/ALDNeKRBOmYBwY5WJ2Z/WrfqJZt+Q9+o/dc5JW23tXhsLDxSlOJ9fDCv/wBmH3UqKgCcrhk7EMftrLhKcQRY3d9YSWYHZtVeSYiEskpCswHekERbKBIhjJMuzNSKUoNNnAYgiHMNb7jIOsVb0RbweBiLxUpwUqK1kJQkXObuhPMF22Iep7S7MxOGxVYOOn6eKg99KpIgHQkG7gioRxCgoYiDlOZwQWLic4/6DqCjZhZ6TjOLVirK8ValrMkkkkw5ckve+7ms3Wl72hZCSD90D2ZtP1z1oxHmfX2OunpULW+gtbQfCasOOVd1wzwSLQRe7MbOazcl0XEQWEGYTF+m8xSMQ5Dxe8Cw5s7DyqM5DiDo3i+l596T5063OhrFq6WrBQVJIALcjcDUcvgqhSjrVuHgqWS1wlSlZi0C7PeGrM1Z2paKKKypgqnRiEEEEg71VTA/ugvCg2s9G5+tONOfTl8tWdCt6cYhh+V61KmnR4zCSlSkJXnQC6VFBQVc8pkA2/FZir2qtana1gIE2E+Jc+fKnC/+SHe0Fw5TKRDkhLT6XrfkmlwUBuSCcsxFmLuNT1anQklJIZnAZw/XSJPn0qvA4rLnaxBSxEsbsS+UtD8yLE03D8UUrUrvJBdKsruyoUHO7l352rUyiWUxWRBDEAEMLhho3eBE+JOtPxeLnCcRSkFX2lKUZSGsSAkJLuZcmztplXiaw1xt0bxtTLCSVM7NDlIMkMW1uYFvAmr5Jpatg/eBYhmdjDKUltO6JjTam+rzcAw/V/LlzNZ/qtlJPu7CAJi22jc6lOKMhE5iodD/AEem/RrM9GmtGJDwQ7T9znk/Wee7VCsd78/W89ZrKtYFlOGB2Y7GO82/OlRiORpqX/fj1rX5GfBrXiXMaCw5gsGZ+cHzqVFhlS5gEgps7OQ56B4rMFqJZUMTBDB9Ro3OkRif3Ni2m+vrSZr4rVq+CjExH2BbS3W9VLNC1vqTqXNPNPFaVki+mnnfeS/jUYaSbDyE9Obkj0qPqOoEkk3O8Pq72bb81cDnWSkMPuygyz2S5kgWE02pE4rfad3m40plhTAPBcgO/J20gDwApCAAbvGWNJd//wCvt3HeNV4io0/cF/X0q3NNLMFQCk5gSHMJLKLxBbppSlIWtkFgop+4gAK1JIAATJ2Z+UoidcvNj+POnw8FJzEnKACzgyYYBnY8zFY3tUYZKVAsCxsQSCzEgjUcqbFzAl1OoEhTqcwRqYLnb/x1rd2Rw+Ec+JiLGXCCD9POUrxQTlWhBykAgE3FnvesWNhKSR9RCklSQoZgXKSO6oPo1iLtU10v2TDxu6s5pIZmYs6e87SDIIi7zT4XDqOGSlBV9zkMpgMoJYfaA8qP/klt6TFxkwMrEBncgvJflLeVTg45SSb5kqHeBkF9r2DPq3Ws9b7U/D8EvEUUgFS+84N4BdiVDMYtuANWNKsJrs9wbvLMNCIMVX9SbsWPOWgcp8qVcO8uzEW021Zo3vNS2LqpChSgydec8nI/dKQLifDzq5WErIFZe4SAFEQ4EgG3V+tZ3tVAOvuL+v8AtL4eNSd40pSbfPhrKpeX3oH/ALN5/wBUlFQRRRRQFFFFBL1INLRQWIX08X5VZmBL25Bz5OT6mWqgVOazQ3x6C0lnH5/I5b860EBRLEhBIEiQI72UX+0iDe5mcgGrs08z0p1Yl8rgEBwTeJNg8vDQ+tXYd8ipYtGvmLP+6Qrf8fi7nwfbaq3/ABp0FWkuWJSOgA3ewbw8qbFotDKjYFm7xuAxABe7sbvSjFJnWz2Fmba1UJX/AH/VSqL8rH5M1douzAAhpcF3cM1o5tNDgGHYG9lMbcre/Sqc9T9TaIltZefTyFNhkxqxkfPM+VWAsQJCS3i1yN9aqxFOxYCEju8gBPNr86V5+aVdjXhiSC8bNuNDytTJsoMCTrMbtLS+o00qnCk+0XmHraEqAh2IY8xcjpXbCbjnldKMMkWjV7WeR/U1DNB62+cvOmxRJdU83L3cv1a+/I1ONwOIMJOMpJ+mtSkpWSGUoB1C7vI86naoKobTWNfzb3qvFIuQzzsNnHJx70oXoCZ8OU+fkarJjkDuNdd2gfDWbk1poVihmHjN+kR61C8U9AXgR+JiKqGIkaHSDY7vYgPUJW7AsOZD63LX28BWbkaasDgMTERiYiEKKMMJzqAhIJZOYtrU8d2hi4xScVallCE4aSqSlCftSDsH9ap4ZawDkJylswTYzDixm1KpiYBi/hdhpHtV30Fy5jDDqWHmTSr5CIch9eu0jzpVK+fOlCxy9fW1Y2qFFz/f6qFHbf8Ayon570JqKAsi0fmrcTi1lAQVHIC4T/yDv1qs3j5v+ZpSmKCKgVNQ9QD0PRUUBRRRQFFFFAUUUUBRRRQTUg/PyKWpegYW01PPQeP+0D/W+TUILGQ/L8RUhW1qCCKFAgsbioJqUmglZBPzx16zTOltc0dLnRtm8jVdD0DpS7MCSS0egHOoI39ahQ2n5pU5t+VotQdTgFgqHdJV3iomXaSq0QC8nUxX0vsD+LI4vCJR9zV8kwTzZm6+HPWWtevZfw3+XL4VTuWr18Of+vjPbjnj3u+nO/lHYyuHWUqEz0rhKXAvr58vBvjV7r+ZdtI4kZ9a8EsuphLn10gaz61nmmrKvHdmxMRJCRlAZ3IuouS5eLECALClR+7OBLSG6edRiIKSQoEKEMXBHUdPekBI+eP4FcLXRctOV0ljFwpxIBFof89KnBQTAd7NzP8Ag8uVIcKCYIjUayIBmPL0pAPn6oplYxbLmOUOQNHLOQNHYP0qDaD1/fjSmoNQWKIe5PvzPjVdHz5vQo8qgdLQCSBMgenmBVZoNFAE0VFRQSaiiigKKKKAooooCiiigKKKKAooooCiiigKKKKAqaiigmiiigKl9KKKAPWnRifqbUUUDq4gmqTRRVttEiKfGx82UEAZQ3dADyS5a5m9FFQIFc6gmiignM9ybf5UPRRQRRmoooAUUUUBUUUUBRRRQFa+E4ErDjdrfN6KK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32" name="AutoShape 12" descr="data:image/jpeg;base64,/9j/4AAQSkZJRgABAQAAAQABAAD/2wCEAAkGBxQTEhUUEhQWFhUXGBcYGBgWGBwdGBodHBwaGxcWHBscHCggGBolHBgXITEkJSorLi4uGh8zODMsNygtLiwBCgoKDg0OGhAQGywkHyQsLCwsLCw1LCwsLDQsLCwsLCwsLCwsLCwsLCwsLCwsLCwsLCwsLCwsLCwsLCwsLCwsLP/AABEIAKgBLAMBIgACEQEDEQH/xAAbAAACAwEBAQAAAAAAAAAAAAAAAgEDBAUGB//EADYQAAEDAgQDBwQDAQACAgMAAAECESEAMQMSQVEEYXEFIoGRobHwEzLB4QbR8UJSchQVIzNi/8QAGAEBAQEBAQAAAAAAAAAAAAAAAAECAwT/xAAjEQEBAAICAgIDAAMAAAAAAAAAAQIRAyESMQRBE1FhFCKB/9oADAMBAAIRAxEAPwD4bRRRQFFFFAUUUUBRRRQFFFTQRRU0AUEUz0VFBIqKKmgiimS2vzlUUEUUwM86jwoIaipqKAopobnPTl+ahqBaKagigWipoagiipqKAooooCiiigKKKKAooooCiiigKKKmgiiipoBqGqRUtNArVNMk/LWqziMNmIDJU5S5BLOzE625UFFSKZKXdr3YDQXNQpPN+jzzkUEAUVKUv4dB71AoAiimyxz29z7VZj4SkHKsEFkkAvCVAKBHIgv40CFECer/AI3hvOkFWHFOXK5yuSzxLAlrPAnkKgt89tw1UQU2j45+eFWnDBXlBh2ClBoeCR/zzvVTfPnWrMQhxlDAM7l5FzaxLlqCsCgj5f4atQO6QzlwxezA5o1cNOmWlN46fGoEKahqtSHJYaEsWs3hzoUZcteSL8431/qmhWBtPh80mmBg6WB/flTnC1ALMbcv6h/elctyPTn4jWqEV+P1+KVqfKxt/tXYfDgpUoqAKQGSXdTliBDOAXnSpoZakirsTh1JCVEMFuUndixtzqpqaC1FOE1BFQLRUtUUBRRRQFFFFAVNFS1BFBp8kOS0O2p0j18jUhbAhkklpMkBjA0FxzDaTQIaimepyTH76df7oIHpTCbneebfktTZSkhwQQehBBnofaoaG+cj7/DV0F9vn6qQIJ8Pfx0pkYb/AD51r0PB/wASxsbhcbi8JP8A+HCLKdQzDlpmuJbWtY4W+kuUnt5sJltakD5FOUb+ny1NlLWtc9dL8vkVNKqCfnzwqCJr0X8T7DPGcQjh0qCSpw5tu7Vt/m38PXwGMMJZzQ4Um2XpvfWteKbeQy1O973961p4ZmPOxEQ3nr5Vv7E7DXxOIMHCZSylRAKgkQCXKlFg3qwFPCp5RxgIuOhE67jlvr1qctzo7AOCfw8C4G29b18GAFHN3gWy5dGPefq0c6rRgtcX3FrEEeG8T408KeTJl22p0YZLBpJDXeY0uOgrQcIaTWvD4MkWGnjez/LV0x4rUucjlpQ81YcEgAlKmNjoQIg2MxXXxeyVoYkAOHD/ALpEJUCDoGYGRM2IY1v8FnVZmcvpCOyT9BfEgoOEnE+mEFYTjOQ4Vkl0CzvpXO+kTJhvXoG3eK7X01hAuyXIBdhmLKbScs/+tUfTG0A1u8B5VzDgloDRPNn/AHHSlVhlizs4frLPzu3jXV4jBDkIdpZ9R4Q9Z8XAJJYN1/zqwrOXDpZkyHAtqTsXs2l9/gpMpm3oPLfT4K2DAUD6EgixgyDs9Ri4SgcpAcaguPMXAaGjZ6x+P+Ltj+k2ofaf6akUgs/MC1thtM84rcrhyC1oeRvZvAu9NicOoDvbQH6szXYk+u9ZvHV8nP8ApGzF9fYBuvuBVbVsODqRfn1cE6HqKRWC14I+eFY8Ku2VqjLWn6QYiXnobMOWs+1UlFZuKqqKtKarIqaEUUUVAzUVenDUpI7vdSZUBvoTvEPRgcMVFkgnoHI5sNJFXRtUofn9GhCSYG8DrV5wyHbvJBYKbulp18251OElhDh3B6RY7yx5HnVmKbU5XMBvxWhGG5kkks1pLgByT3Qz+mkjoYfDqxFDKJICQASYytlHPKwrYtSDiwhCApQ7jEJSQDDkmJc5q9OHx7e653kc1XCLIBU+ViE5i8ZnLbd4knqd6RaGJhwLPtYaP/lekx8RCEArbKFJgEBSh/0A+rAabPo/mvqqKsyQWlgdpE105uLDjupd1MMrl2rUjwPP5etXCcfiJScNK1BCrpCmSptToba1B4NZlncOPO5HnS4fB2JIM2NtPT+q4yZS9N2S+0LGG3dclhcaw+tnzDy8Apux5HTe52inVgX5ywtuOeppxgWiW/MGLbVNX9BuzsdWDiJWglCgxBFwNNtK63af8hxeIObEKsRbM5k9GrjYeBmIsOhtt+K3dncRicNipxsFWXER9qhLXBgjV61jlZ3CxhRxQeUjb3rUEJUsqS4d1AJADXOUEm1Rh8I8qFyS+5rTh8GTo55PVlqaZsbBV3so7oJBLuBLpc/9GD1hpqcPgQUhRWHcd3UiXOoEhm6V0h2diWygw27f1ViOy1ks3lUyyk9tTC30yYfCAsyCWAzd54BHet3RYbWq7hQpLBwA/wANdXhv4+TvW0dgKDNUx+R4+mrwW9VyMbvwS5tHy5ircHs/DY51Ze73QAC6nh/WupjdjLSHykMNawK4VQ0vFej/AC5fbn/jaJg8Dhd3MpRSLsCSBq0gPWQqSgNlSBuoAk7RWxeCUlQUMqh9yTdwWII0rFikOO4TZ3b21pfmT9H4f6ZawpX1FJSqH7wvzAZm8+tVpKFJKFJhoIu7aFmv76O9PhqWEqZRmMosUl3Ba0tE3qhbyYDgkbagN4hvPWa1j8nZeMp4JJYuXjSNgOfy9dJXZxYAkKEyUsASI1+NrXP4fEnvT8nxHx60f/IYOx0sXnpXr4+TD9OGWOX0t4PBGEoKxcP6mGyu6IlixdtDLD81m4r6Sh9uUtdJ1591wJFtm1q9HGhUKfa4DSHd/wBVnwOJ+mcyZPNvhk1vK4ZTUZks9+3EOELkPrYh5G3458qrThAhSswDb69AzR+RzrunGUlQWlRSZDjUEEHqGURO9VDB+gE4yFtiAhWGAAQ7lKgQT3YGoL21rx5cOu47TNwVp5kRZureFvOkXhRYaes1pw8MEse6JJNwAw01InXXlSqB1NvEf1Xm8Nt7Y14bfqqVJratLG3vrI8Kr4tWZRUAEu0C1ufSuWWDUrERS1aoUpTXGxp1MNRGGpJxcqVJzFM95SWYEWJkkEnepGKx7gKCwSXU7wzGwIh2MabVGAEP3lZe6ohg5d4SdDE1UFgBiYtuW3Dj3b3buwMcOqQkRoUm2n68NKsQuZmbHfXzAHlyqp7H7ZJEHze/+HV6uKgWkQOTuSS7A1cfaVv4EuWJYyS8D/fnTSeFzoKUhWdyQRZmve7P4gXrKMy0OoFgpgtnJU325yHACAO650MPXQIIyZFFIIDuxBUIcFg0zy3r3cf+2PcefLq9OEvDUkqCzEaOOoe1hI08qvwwwe22o+XmtvbOCtTrN4NxD6CZDkwOVZ+H7Mxfp/VyqKSYIEa3aRY7V5ssLhlZI745SzavhuIDkGQRFnBlvCbA/ir8yQd22v4c9fCsWJhsQX/uzSAasQgDVrjzfziK5TK+m9RbhLzrHuoxEhOta18Io7AzYQOT1VwOLli45zqJ9Gru4K0qDRy970mU9VdfpzcPgVOxaAw28Bu5Pnag4SszSFR3hG2166IUczMbV0uF4HMqYNcs85OnTDjuTlcF2Ipg9q7XZXZv3s+YZQkscqibhxIaDXruzuxx9MNetHCcIpK5sP8AkC+xHjXnvLlXq/BhP6y8B/HBBN/k12uH/iyLtXZ7Pwq7fD4db05XluPUeawv48kGEgCo4jscAOkA164pDVj4nDBppn82W3iOK4DEJPdBGxNc7juFcABIZNgWiZlptvXreOUEJP8A1NnkTzvu1edx+IJUSGy6A+peuV6629fHfLvUeY7S7FQQlWWdfnhXA4vh0g5WnS3rXsO0OPSEkFjOvlpNeZ4zEupJOzsR+63jWefDHx36qjD7AxsTAxcZA7uEBmL7mAxkz5NXAOOUAqykEPBJd7XaP3XRxOMKEqAUrKoSxYHZ95aK4fEYhUDmLB2b83cfOlejjteLLX0MHGME+lacTFcSfg9KxYZZLQ9usww8vWpONDGw1Yb/AN16sM7I42brWrGIBALB3Ic3DtGuu96ULBBOgabB2JadY9DesqVxY/P8J8KnGxCsiIDBnMNET8fpVmd+ksaTxSClSRffYRpY1jRjBRIKj1eDu+rdPKrsMoQMwyqNmJInRQZiWtt5VnwlBILsLkQNefSulytslrE19FxQxPd21cAMAGiQYLncDma0YhSXF5DtoQ2vIwdNKXHxn/3y8qRKvhrjub03oYm/+9I/qqSX0rXjqQQnK7sSt2Z3LZQNGa+tZySHFniev9is5QlVlMs/n8iq14Ux7VatIb061WOprllG4td/ubUiZvM6+O3now1hOGWFzKs0mPtyvYOS7PNdfgMLARwmJi8RgFasQBPDrQtvprD5isRtsRHjXJ4Qtrpo1mfn4+UVqRnY+kqDBDAOS4mcvLW0h6OJwEgskulk3DTlD+pPlFaE4hKMiV9zNmCCSxVYFhqxvVCkF5E2aYaPSK3qM9qnI+0tM3/zT1rp/SUfpowVnFXiJCigILhRJAwxfOYE86y8TgpCUnMColQUhiCkBmJNiDLAWbnVSC0hgQAQQ4LiX63fStTePo9rU4hYWi4LwUm8MRs36rt9hfyBWE4DTBKpBi1o5eFec1c31m+41pkrIukGxHzzHOkzuPcMsZlNV2+JyYiwWKQ9gddT1LCsmLhpS7OBzn1Hy1ZOFxUAHMiWOUv7jz8xUqWAAAUnMC7A5kyYJUA9rh+orOWW+2p10uwsUPDeXnXZwsQpKn6FyDf0PWvNYYOZwWFnvWlXELdiczd0SbCwDy391zuO43MtPTcFxKS5KoE6b29/TeuuntUBKSlJWoqaBADDy1rxH/yFx3BcWIe0G9vD3l+E7VKS+QmYcxefG1c7w9umPPqdPoaP5l9JgrCWGYFknztXe4H+Y4J+4KHVJ/rnXzrC7ccd4YaSQ9/Qy4q/C7bwRde5HdjbTTzpl8fKdyuuPycL1Y+rcF/LuHcMq9nDDpuD1rrcN/LMEx3hLfa/s5A5mvjeH/IsECSGBuLRzhriIuKuwf5VhKDEFp8W0G/jtXC8fLvp038ezt9lX/KMFv8AomABl9W0/VcbiP5W5LYasn/mTDaReS/pIr5uv+R5lpSjvKU7Wfp83qjH7bQCQpSRiJUQpJ+4GxBGh0rrjwZ33XG8vFj6m3q+M/khUVZMMZjdRPKAImwrgYWIVulS0OpTAZmDki+ibu5YQelcP/71CyySXv5Al+jAknlTYfbISH+5JmAHb5716Mfh42d1xy+blj6dHisXRIDiDHWxD8vk1jx8VQdJIDzE89o/2uf/APcJO+rZlND9fCquI4l8MjKe8YVLcxmPd1Dv6V3nFhjOnHLmtvarilkA5QVJs+htBAk3DBxLXrkla8UlQRAk5HgXJZ4Hg1aEcUwWLkjKGAZiZBdmMC29IOKCAMmZLpUnEyKYqSSHSXs4fcWuxrjcIvnVSEv9rkO0tvHQ1b9JLyQRNvFtIljWbMopZgEpAKmO7Cd+QDs871UVu562De3Kfk3yxn0nda1lAEDM/O1jMSwe1X4vG4QQyQSruuSwhz3QMzneBD3rlLxMwCb5XaDma+1gx11tenWMRKQFJISoEpLM4cOoFpEM3XcunLZ6LhL7IgPAkl4vF4+TVqMRglaSxSXBZ5DcpluVZ8rgAXl92DEdLGb3qVAgkPuIPhcFiGJ1afPnutpwSAQVDMkSU5meWZ732mPGpRJkFosG+betXIISsLbMLiAI2IYh2bcTTY2LJOU5SXSHm7GWklr/AAbk/rNpAoyABKctnNg/iTrfnWdWKbf7Nq29opCSgOCSkKUUqcd5yNIU0kF5fkBixQ0Avaz6h7Fjq3m1M+idq1pI994uH5saS+vnUknn16+0VKsM7HlXGtq0Yxs8B2BtOrWetXDBTEiAe65IAJjukvzH5h254NMDWJlpbHc7NGCvEbFX9JDK7zFbEJJSGAcuqOVbuH7OxFcPicQhIOEgpQpSmcKL5AkZnVAGjeT15pCoPnz/ALrXhY0qbUxYC79A3KBXow5f255YX6bcPDdwUqcDQeQN+W35qlOUz5BxPn1q3trtbE4jFOLjNmISO6kJBYZRAjTSk4T6ZOIcVSkqCFFLJcKXDIOwPemtXLd1Ekut1Xqye8CdA1jcaPJEU6lTqD6vzBv+aXAx8qgpksCIUHTBsdxfwFaOIxRh4iggpUAogEPlO5AULGzFja1Mda9lZ0ozJIOYZQ7BLuLEkuCL+vSl+molhdvPeS2nrFbcPtPKhaVBypGVLEgDvAklNlgtrqx0rLhY2VnSILu5cxBvuX0BpZj9E2VJUBGsHbcDqWMcqhGOQBZ7v7erfGp8WUmALl3nSNofbXlGZKNJZ7P0J5W96zdz0s01IVqTPIgf6bVfg4yDBtfnN+WgrHlEFi0fvWz61ejC/wCCANX28QblrVvG1m6X4WQRF9euvLlTIyWKjlILJQ7CDF9HduZpDgJAhQMuxEwzC5iVO+16pbKd2s78p/EVvd/TP/Vqk4Yluj3i2ltPCrAva7DwesRxGaOrT1g1o4PjUBGIhSHWrLkXnIyEE5iwhbiJtVlm9Fl0XLMqG/OLAbHSmwjeASblTu51d996qyxOtoE71WUho9/Ol6RcgZiQVoSwJezsHy2JKjYaPtVnC4aVBWbFyrGUoSATmcsZB7jXkTtWJaxtLu/4Aq3h1FlHdn/AOps9Yl7asaMsM4vsGizeZ+WQ5hBdpE9Q55GAI2qMMuWAcjaYDzazVt7KHDqxQniMRaMEBRKkJzKdjlSA4YEtP+118ZZti3TE7sBkZ3YsH0YqABtq4vyqnFYG7iC2n9W9+tWY60nEX9JKhhuSkQpQTLAlg550uAzNlLlJAIW1yz3Y3AIgFLi/erllr03P2pUkF/QT4tyd6nDwwIOoBBAB6CH/ALDNeKRBOmYBwY5WJ2Z/WrfqJZt+Q9+o/dc5JW23tXhsLDxSlOJ9fDCv/wBmH3UqKgCcrhk7EMftrLhKcQRY3d9YSWYHZtVeSYiEskpCswHekERbKBIhjJMuzNSKUoNNnAYgiHMNb7jIOsVb0RbweBiLxUpwUqK1kJQkXObuhPMF22Iep7S7MxOGxVYOOn6eKg99KpIgHQkG7gioRxCgoYiDlOZwQWLic4/6DqCjZhZ6TjOLVirK8ValrMkkkkw5ckve+7ms3Wl72hZCSD90D2ZtP1z1oxHmfX2OunpULW+gtbQfCasOOVd1wzwSLQRe7MbOazcl0XEQWEGYTF+m8xSMQ5Dxe8Cw5s7DyqM5DiDo3i+l596T5063OhrFq6WrBQVJIALcjcDUcvgqhSjrVuHgqWS1wlSlZi0C7PeGrM1Z2paKKKypgqnRiEEEEg71VTA/ugvCg2s9G5+tONOfTl8tWdCt6cYhh+V61KmnR4zCSlSkJXnQC6VFBQVc8pkA2/FZir2qtana1gIE2E+Jc+fKnC/+SHe0Fw5TKRDkhLT6XrfkmlwUBuSCcsxFmLuNT1anQklJIZnAZw/XSJPn0qvA4rLnaxBSxEsbsS+UtD8yLE03D8UUrUrvJBdKsruyoUHO7l352rUyiWUxWRBDEAEMLhho3eBE+JOtPxeLnCcRSkFX2lKUZSGsSAkJLuZcmztplXiaw1xt0bxtTLCSVM7NDlIMkMW1uYFvAmr5Jpatg/eBYhmdjDKUltO6JjTam+rzcAw/V/LlzNZ/qtlJPu7CAJi22jc6lOKMhE5iodD/AEem/RrM9GmtGJDwQ7T9znk/Wee7VCsd78/W89ZrKtYFlOGB2Y7GO82/OlRiORpqX/fj1rX5GfBrXiXMaCw5gsGZ+cHzqVFhlS5gEgps7OQ56B4rMFqJZUMTBDB9Ro3OkRif3Ni2m+vrSZr4rVq+CjExH2BbS3W9VLNC1vqTqXNPNPFaVki+mnnfeS/jUYaSbDyE9Obkj0qPqOoEkk3O8Pq72bb81cDnWSkMPuygyz2S5kgWE02pE4rfad3m40plhTAPBcgO/J20gDwApCAAbvGWNJd//wCvt3HeNV4io0/cF/X0q3NNLMFQCk5gSHMJLKLxBbppSlIWtkFgop+4gAK1JIAATJ2Z+UoidcvNj+POnw8FJzEnKACzgyYYBnY8zFY3tUYZKVAsCxsQSCzEgjUcqbFzAl1OoEhTqcwRqYLnb/x1rd2Rw+Ec+JiLGXCCD9POUrxQTlWhBykAgE3FnvesWNhKSR9RCklSQoZgXKSO6oPo1iLtU10v2TDxu6s5pIZmYs6e87SDIIi7zT4XDqOGSlBV9zkMpgMoJYfaA8qP/klt6TFxkwMrEBncgvJflLeVTg45SSb5kqHeBkF9r2DPq3Ws9b7U/D8EvEUUgFS+84N4BdiVDMYtuANWNKsJrs9wbvLMNCIMVX9SbsWPOWgcp8qVcO8uzEW021Zo3vNS2LqpChSgydec8nI/dKQLifDzq5WErIFZe4SAFEQ4EgG3V+tZ3tVAOvuL+v8AtL4eNSd40pSbfPhrKpeX3oH/ALN5/wBUlFQRRRRQFFFFBL1INLRQWIX08X5VZmBL25Bz5OT6mWqgVOazQ3x6C0lnH5/I5b860EBRLEhBIEiQI72UX+0iDe5mcgGrs08z0p1Yl8rgEBwTeJNg8vDQ+tXYd8ipYtGvmLP+6Qrf8fi7nwfbaq3/ABp0FWkuWJSOgA3ewbw8qbFotDKjYFm7xuAxABe7sbvSjFJnWz2Fmba1UJX/AH/VSqL8rH5M1douzAAhpcF3cM1o5tNDgGHYG9lMbcre/Sqc9T9TaIltZefTyFNhkxqxkfPM+VWAsQJCS3i1yN9aqxFOxYCEju8gBPNr86V5+aVdjXhiSC8bNuNDytTJsoMCTrMbtLS+o00qnCk+0XmHraEqAh2IY8xcjpXbCbjnldKMMkWjV7WeR/U1DNB62+cvOmxRJdU83L3cv1a+/I1ONwOIMJOMpJ+mtSkpWSGUoB1C7vI86naoKobTWNfzb3qvFIuQzzsNnHJx70oXoCZ8OU+fkarJjkDuNdd2gfDWbk1poVihmHjN+kR61C8U9AXgR+JiKqGIkaHSDY7vYgPUJW7AsOZD63LX28BWbkaasDgMTERiYiEKKMMJzqAhIJZOYtrU8d2hi4xScVallCE4aSqSlCftSDsH9ap4ZawDkJylswTYzDixm1KpiYBi/hdhpHtV30Fy5jDDqWHmTSr5CIch9eu0jzpVK+fOlCxy9fW1Y2qFFz/f6qFHbf8Ayon570JqKAsi0fmrcTi1lAQVHIC4T/yDv1qs3j5v+ZpSmKCKgVNQ9QD0PRUUBRRRQFFFFAUUUUBRRRQTUg/PyKWpegYW01PPQeP+0D/W+TUILGQ/L8RUhW1qCCKFAgsbioJqUmglZBPzx16zTOltc0dLnRtm8jVdD0DpS7MCSS0egHOoI39ahQ2n5pU5t+VotQdTgFgqHdJV3iomXaSq0QC8nUxX0vsD+LI4vCJR9zV8kwTzZm6+HPWWtevZfw3+XL4VTuWr18Of+vjPbjnj3u+nO/lHYyuHWUqEz0rhKXAvr58vBvjV7r+ZdtI4kZ9a8EsuphLn10gaz61nmmrKvHdmxMRJCRlAZ3IuouS5eLECALClR+7OBLSG6edRiIKSQoEKEMXBHUdPekBI+eP4FcLXRctOV0ljFwpxIBFof89KnBQTAd7NzP8Ag8uVIcKCYIjUayIBmPL0pAPn6oplYxbLmOUOQNHLOQNHYP0qDaD1/fjSmoNQWKIe5PvzPjVdHz5vQo8qgdLQCSBMgenmBVZoNFAE0VFRQSaiiigKKKKAooooCiiigKKKKAooooCiiigKKKKAqaiigmiiigKl9KKKAPWnRifqbUUUDq4gmqTRRVttEiKfGx82UEAZQ3dADyS5a5m9FFQIFc6gmiignM9ybf5UPRRQRRmoooAUUUUBUUUUBRRRQFa+E4ErDjdrfN6KK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0" name="Picture 14" descr="http://science.psu.edu/alert/photos/research-photos/astro/SDSSartists4tails.jpg"/>
          <p:cNvPicPr>
            <a:picLocks noChangeAspect="1" noChangeArrowheads="1"/>
          </p:cNvPicPr>
          <p:nvPr/>
        </p:nvPicPr>
        <p:blipFill>
          <a:blip r:embed="rId4"/>
          <a:srcRect/>
          <a:stretch>
            <a:fillRect/>
          </a:stretch>
        </p:blipFill>
        <p:spPr bwMode="auto">
          <a:xfrm>
            <a:off x="7576497" y="5741233"/>
            <a:ext cx="2396242" cy="1049313"/>
          </a:xfrm>
          <a:prstGeom prst="rect">
            <a:avLst/>
          </a:prstGeom>
          <a:noFill/>
        </p:spPr>
      </p:pic>
      <p:pic>
        <p:nvPicPr>
          <p:cNvPr id="5140" name="Picture 20" descr="https://image-cdn.zap2it.com/images/jake-pavelka-bachelor.jpg"/>
          <p:cNvPicPr>
            <a:picLocks noChangeAspect="1" noChangeArrowheads="1"/>
          </p:cNvPicPr>
          <p:nvPr/>
        </p:nvPicPr>
        <p:blipFill>
          <a:blip r:embed="rId5"/>
          <a:srcRect/>
          <a:stretch>
            <a:fillRect/>
          </a:stretch>
        </p:blipFill>
        <p:spPr bwMode="auto">
          <a:xfrm>
            <a:off x="3396356" y="5291008"/>
            <a:ext cx="1105065" cy="1473421"/>
          </a:xfrm>
          <a:prstGeom prst="rect">
            <a:avLst/>
          </a:prstGeom>
          <a:noFill/>
        </p:spPr>
      </p:pic>
      <p:pic>
        <p:nvPicPr>
          <p:cNvPr id="5142"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56109" y="3012555"/>
            <a:ext cx="764499" cy="764499"/>
          </a:xfrm>
          <a:prstGeom prst="rect">
            <a:avLst/>
          </a:prstGeom>
          <a:noFill/>
        </p:spPr>
      </p:pic>
      <p:pic>
        <p:nvPicPr>
          <p:cNvPr id="43"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759500" y="3000674"/>
            <a:ext cx="764499" cy="764499"/>
          </a:xfrm>
          <a:prstGeom prst="rect">
            <a:avLst/>
          </a:prstGeom>
          <a:noFill/>
        </p:spPr>
      </p:pic>
      <p:sp>
        <p:nvSpPr>
          <p:cNvPr id="44" name="TextBox 43"/>
          <p:cNvSpPr txBox="1"/>
          <p:nvPr/>
        </p:nvSpPr>
        <p:spPr>
          <a:xfrm>
            <a:off x="515620" y="3211175"/>
            <a:ext cx="561663" cy="1107996"/>
          </a:xfrm>
          <a:prstGeom prst="rect">
            <a:avLst/>
          </a:prstGeom>
          <a:noFill/>
        </p:spPr>
        <p:txBody>
          <a:bodyPr wrap="square" rtlCol="0">
            <a:spAutoFit/>
          </a:bodyPr>
          <a:lstStyle/>
          <a:p>
            <a:r>
              <a:rPr lang="en-GB" sz="6600" b="1" dirty="0"/>
              <a:t>+</a:t>
            </a:r>
            <a:endParaRPr lang="en-GB" sz="6600" b="1" dirty="0"/>
          </a:p>
        </p:txBody>
      </p:sp>
      <p:pic>
        <p:nvPicPr>
          <p:cNvPr id="45"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4159" y="3848719"/>
            <a:ext cx="764499" cy="764499"/>
          </a:xfrm>
          <a:prstGeom prst="rect">
            <a:avLst/>
          </a:prstGeom>
          <a:noFill/>
        </p:spPr>
      </p:pic>
      <p:pic>
        <p:nvPicPr>
          <p:cNvPr id="46"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887913" y="3850626"/>
            <a:ext cx="764499" cy="764499"/>
          </a:xfrm>
          <a:prstGeom prst="rect">
            <a:avLst/>
          </a:prstGeom>
          <a:noFill/>
        </p:spPr>
      </p:pic>
      <p:sp>
        <p:nvSpPr>
          <p:cNvPr id="47" name="TextBox 46"/>
          <p:cNvSpPr txBox="1"/>
          <p:nvPr/>
        </p:nvSpPr>
        <p:spPr>
          <a:xfrm>
            <a:off x="571729" y="4097835"/>
            <a:ext cx="561663" cy="1107996"/>
          </a:xfrm>
          <a:prstGeom prst="rect">
            <a:avLst/>
          </a:prstGeom>
          <a:noFill/>
        </p:spPr>
        <p:txBody>
          <a:bodyPr wrap="square" rtlCol="0">
            <a:spAutoFit/>
          </a:bodyPr>
          <a:lstStyle/>
          <a:p>
            <a:r>
              <a:rPr lang="en-GB" sz="6600" b="1" dirty="0"/>
              <a:t>=</a:t>
            </a:r>
            <a:endParaRPr lang="en-GB" sz="6600" b="1" dirty="0"/>
          </a:p>
        </p:txBody>
      </p:sp>
      <p:pic>
        <p:nvPicPr>
          <p:cNvPr id="53"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15802" y="4823581"/>
            <a:ext cx="764499" cy="764499"/>
          </a:xfrm>
          <a:prstGeom prst="rect">
            <a:avLst/>
          </a:prstGeom>
          <a:noFill/>
        </p:spPr>
      </p:pic>
      <p:pic>
        <p:nvPicPr>
          <p:cNvPr id="54"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866941" y="4823581"/>
            <a:ext cx="764499" cy="764499"/>
          </a:xfrm>
          <a:prstGeom prst="rect">
            <a:avLst/>
          </a:prstGeom>
          <a:noFill/>
        </p:spPr>
      </p:pic>
      <p:pic>
        <p:nvPicPr>
          <p:cNvPr id="55"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31111" y="5758414"/>
            <a:ext cx="764499" cy="764499"/>
          </a:xfrm>
          <a:prstGeom prst="rect">
            <a:avLst/>
          </a:prstGeom>
          <a:noFill/>
        </p:spPr>
      </p:pic>
      <p:pic>
        <p:nvPicPr>
          <p:cNvPr id="56" name="Picture 22" descr="C:\Users\Edd\AppData\Local\Microsoft\Windows\Temporary Internet Files\Content.IE5\I7HJ58F2\MC900436911[1].png"/>
          <p:cNvPicPr>
            <a:picLocks noChangeAspect="1" noChangeArrowheads="1"/>
          </p:cNvPicPr>
          <p:nvPr/>
        </p:nvPicPr>
        <p:blipFill>
          <a:blip r:embed="rId6"/>
          <a:srcRect/>
          <a:stretch>
            <a:fillRect/>
          </a:stretch>
        </p:blipFill>
        <p:spPr bwMode="auto">
          <a:xfrm>
            <a:off x="933679" y="5796536"/>
            <a:ext cx="764499" cy="764499"/>
          </a:xfrm>
          <a:prstGeom prst="rect">
            <a:avLst/>
          </a:prstGeom>
          <a:noFill/>
        </p:spPr>
      </p:pic>
    </p:spTree>
    <p:extLst>
      <p:ext uri="{BB962C8B-B14F-4D97-AF65-F5344CB8AC3E}">
        <p14:creationId xmlns:p14="http://schemas.microsoft.com/office/powerpoint/2010/main" val="37896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39"/>
          </a:xfrm>
          <a:solidFill>
            <a:srgbClr val="FFFF00"/>
          </a:solidFill>
        </p:spPr>
        <p:txBody>
          <a:bodyPr/>
          <a:lstStyle/>
          <a:p>
            <a:pPr algn="ctr"/>
            <a:r>
              <a:rPr lang="en-GB" dirty="0" smtClean="0">
                <a:latin typeface="Arial Rounded MT Bold" panose="020F0704030504030204" pitchFamily="34" charset="0"/>
              </a:rPr>
              <a:t>Match the Keyword to the Definition to the example </a:t>
            </a:r>
            <a:endParaRPr lang="en-GB" dirty="0">
              <a:latin typeface="Arial Rounded MT Bold" panose="020F07040305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4523442"/>
              </p:ext>
            </p:extLst>
          </p:nvPr>
        </p:nvGraphicFramePr>
        <p:xfrm>
          <a:off x="0" y="1227666"/>
          <a:ext cx="12192000" cy="641180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69913074"/>
                    </a:ext>
                  </a:extLst>
                </a:gridCol>
                <a:gridCol w="4064000">
                  <a:extLst>
                    <a:ext uri="{9D8B030D-6E8A-4147-A177-3AD203B41FA5}">
                      <a16:colId xmlns:a16="http://schemas.microsoft.com/office/drawing/2014/main" val="1301216756"/>
                    </a:ext>
                  </a:extLst>
                </a:gridCol>
                <a:gridCol w="4064000">
                  <a:extLst>
                    <a:ext uri="{9D8B030D-6E8A-4147-A177-3AD203B41FA5}">
                      <a16:colId xmlns:a16="http://schemas.microsoft.com/office/drawing/2014/main" val="1726139064"/>
                    </a:ext>
                  </a:extLst>
                </a:gridCol>
              </a:tblGrid>
              <a:tr h="1407584">
                <a:tc>
                  <a:txBody>
                    <a:bodyPr/>
                    <a:lstStyle/>
                    <a:p>
                      <a:pPr algn="ctr"/>
                      <a:r>
                        <a:rPr lang="en-GB" sz="2800" dirty="0" smtClean="0">
                          <a:latin typeface="Arial Rounded MT Bold" panose="020F0704030504030204" pitchFamily="34" charset="0"/>
                        </a:rPr>
                        <a:t>Mathematical Statements </a:t>
                      </a:r>
                    </a:p>
                    <a:p>
                      <a:pPr algn="ctr"/>
                      <a:endParaRPr lang="en-GB" sz="2800" dirty="0">
                        <a:latin typeface="Arial Rounded MT Bold" panose="020F0704030504030204" pitchFamily="34" charset="0"/>
                      </a:endParaRPr>
                    </a:p>
                  </a:txBody>
                  <a:tcPr/>
                </a:tc>
                <a:tc>
                  <a:txBody>
                    <a:bodyPr/>
                    <a:lstStyle/>
                    <a:p>
                      <a:pPr algn="ctr"/>
                      <a:r>
                        <a:rPr lang="en-GB" sz="2800" dirty="0" smtClean="0">
                          <a:latin typeface="Arial Rounded MT Bold" panose="020F0704030504030204" pitchFamily="34" charset="0"/>
                        </a:rPr>
                        <a:t>A</a:t>
                      </a:r>
                      <a:r>
                        <a:rPr lang="en-GB" sz="2800" baseline="0" dirty="0" smtClean="0">
                          <a:latin typeface="Arial Rounded MT Bold" panose="020F0704030504030204" pitchFamily="34" charset="0"/>
                        </a:rPr>
                        <a:t> </a:t>
                      </a:r>
                      <a:r>
                        <a:rPr lang="en-GB" sz="2800" dirty="0" smtClean="0">
                          <a:latin typeface="Arial Rounded MT Bold" panose="020F0704030504030204" pitchFamily="34" charset="0"/>
                        </a:rPr>
                        <a:t>statement backed by sense experience</a:t>
                      </a:r>
                      <a:endParaRPr lang="en-GB" sz="2800" dirty="0">
                        <a:latin typeface="Arial Rounded MT Bold" panose="020F0704030504030204" pitchFamily="34" charset="0"/>
                      </a:endParaRPr>
                    </a:p>
                  </a:txBody>
                  <a:tcPr/>
                </a:tc>
                <a:tc>
                  <a:txBody>
                    <a:bodyPr/>
                    <a:lstStyle/>
                    <a:p>
                      <a:pPr algn="ctr"/>
                      <a:r>
                        <a:rPr lang="en-GB" sz="2800" dirty="0" smtClean="0">
                          <a:latin typeface="Arial Rounded MT Bold" panose="020F0704030504030204" pitchFamily="34" charset="0"/>
                        </a:rPr>
                        <a:t>"There are owls in Austria"</a:t>
                      </a:r>
                      <a:endParaRPr lang="en-GB" sz="2800" dirty="0">
                        <a:latin typeface="Arial Rounded MT Bold" panose="020F0704030504030204" pitchFamily="34" charset="0"/>
                      </a:endParaRPr>
                    </a:p>
                  </a:txBody>
                  <a:tcPr/>
                </a:tc>
                <a:extLst>
                  <a:ext uri="{0D108BD9-81ED-4DB2-BD59-A6C34878D82A}">
                    <a16:rowId xmlns:a16="http://schemas.microsoft.com/office/drawing/2014/main" val="3584834526"/>
                  </a:ext>
                </a:extLst>
              </a:tr>
              <a:tr h="1407584">
                <a:tc>
                  <a:txBody>
                    <a:bodyPr/>
                    <a:lstStyle/>
                    <a:p>
                      <a:pPr algn="ctr"/>
                      <a:r>
                        <a:rPr lang="en-GB" sz="2800" dirty="0" smtClean="0">
                          <a:latin typeface="Arial Rounded MT Bold" panose="020F0704030504030204" pitchFamily="34" charset="0"/>
                        </a:rPr>
                        <a:t>Synthetic statements</a:t>
                      </a:r>
                    </a:p>
                    <a:p>
                      <a:pPr algn="ctr"/>
                      <a:endParaRPr lang="en-GB" sz="2800" dirty="0">
                        <a:latin typeface="Arial Rounded MT Bold" panose="020F0704030504030204" pitchFamily="34" charset="0"/>
                      </a:endParaRPr>
                    </a:p>
                  </a:txBody>
                  <a:tcPr/>
                </a:tc>
                <a:tc>
                  <a:txBody>
                    <a:bodyPr/>
                    <a:lstStyle/>
                    <a:p>
                      <a:pPr algn="ctr"/>
                      <a:r>
                        <a:rPr lang="en-GB" sz="2800" dirty="0" smtClean="0">
                          <a:latin typeface="Arial Rounded MT Bold" panose="020F0704030504030204" pitchFamily="34" charset="0"/>
                        </a:rPr>
                        <a:t>(self explanatory) </a:t>
                      </a:r>
                      <a:endParaRPr lang="en-GB" sz="2800" dirty="0">
                        <a:latin typeface="Arial Rounded MT Bold" panose="020F0704030504030204" pitchFamily="34" charset="0"/>
                      </a:endParaRPr>
                    </a:p>
                  </a:txBody>
                  <a:tcPr/>
                </a:tc>
                <a:tc>
                  <a:txBody>
                    <a:bodyPr/>
                    <a:lstStyle/>
                    <a:p>
                      <a:pPr algn="ctr"/>
                      <a:r>
                        <a:rPr lang="en-GB" sz="2800" dirty="0" smtClean="0">
                          <a:latin typeface="Arial Rounded MT Bold" panose="020F0704030504030204" pitchFamily="34" charset="0"/>
                        </a:rPr>
                        <a:t>All bachelors are unmarried"</a:t>
                      </a:r>
                      <a:endParaRPr lang="en-GB" sz="2800" dirty="0">
                        <a:latin typeface="Arial Rounded MT Bold" panose="020F0704030504030204" pitchFamily="34" charset="0"/>
                      </a:endParaRPr>
                    </a:p>
                  </a:txBody>
                  <a:tcPr/>
                </a:tc>
                <a:extLst>
                  <a:ext uri="{0D108BD9-81ED-4DB2-BD59-A6C34878D82A}">
                    <a16:rowId xmlns:a16="http://schemas.microsoft.com/office/drawing/2014/main" val="3121811181"/>
                  </a:ext>
                </a:extLst>
              </a:tr>
              <a:tr h="1407584">
                <a:tc>
                  <a:txBody>
                    <a:bodyPr/>
                    <a:lstStyle/>
                    <a:p>
                      <a:pPr algn="ctr"/>
                      <a:r>
                        <a:rPr lang="en-GB" sz="2800" dirty="0" smtClean="0">
                          <a:latin typeface="Arial Rounded MT Bold" panose="020F0704030504030204" pitchFamily="34" charset="0"/>
                        </a:rPr>
                        <a:t>Analytic statements</a:t>
                      </a:r>
                      <a:endParaRPr lang="en-GB" sz="2800" dirty="0">
                        <a:latin typeface="Arial Rounded MT Bold" panose="020F0704030504030204" pitchFamily="34" charset="0"/>
                      </a:endParaRPr>
                    </a:p>
                  </a:txBody>
                  <a:tcPr/>
                </a:tc>
                <a:tc>
                  <a:txBody>
                    <a:bodyPr/>
                    <a:lstStyle/>
                    <a:p>
                      <a:pPr algn="ctr"/>
                      <a:r>
                        <a:rPr lang="en-GB" sz="2800" dirty="0" smtClean="0">
                          <a:latin typeface="Arial Rounded MT Bold" panose="020F0704030504030204" pitchFamily="34" charset="0"/>
                        </a:rPr>
                        <a:t>A</a:t>
                      </a:r>
                      <a:r>
                        <a:rPr lang="en-GB" sz="2800" baseline="0" dirty="0" smtClean="0">
                          <a:latin typeface="Arial Rounded MT Bold" panose="020F0704030504030204" pitchFamily="34" charset="0"/>
                        </a:rPr>
                        <a:t> </a:t>
                      </a:r>
                      <a:r>
                        <a:rPr lang="en-GB" sz="2800" dirty="0" smtClean="0">
                          <a:latin typeface="Arial Rounded MT Bold" panose="020F0704030504030204" pitchFamily="34" charset="0"/>
                        </a:rPr>
                        <a:t>sentence which is either true or false. It may contain words and symbols. </a:t>
                      </a:r>
                      <a:endParaRPr lang="en-GB" sz="2800" dirty="0">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latin typeface="Arial Rounded MT Bold" panose="020F0704030504030204" pitchFamily="34" charset="0"/>
                        </a:rPr>
                        <a:t>"It will snow tomorrow, or it will not snow tomorrow" </a:t>
                      </a:r>
                    </a:p>
                    <a:p>
                      <a:pPr algn="ctr"/>
                      <a:endParaRPr lang="en-GB" sz="2800" dirty="0">
                        <a:latin typeface="Arial Rounded MT Bold" panose="020F0704030504030204" pitchFamily="34" charset="0"/>
                      </a:endParaRPr>
                    </a:p>
                  </a:txBody>
                  <a:tcPr/>
                </a:tc>
                <a:extLst>
                  <a:ext uri="{0D108BD9-81ED-4DB2-BD59-A6C34878D82A}">
                    <a16:rowId xmlns:a16="http://schemas.microsoft.com/office/drawing/2014/main" val="635517806"/>
                  </a:ext>
                </a:extLst>
              </a:tr>
              <a:tr h="1407584">
                <a:tc>
                  <a:txBody>
                    <a:bodyPr/>
                    <a:lstStyle/>
                    <a:p>
                      <a:pPr algn="ctr"/>
                      <a:r>
                        <a:rPr lang="en-GB" sz="2800" dirty="0" smtClean="0">
                          <a:latin typeface="Arial Rounded MT Bold" panose="020F0704030504030204" pitchFamily="34" charset="0"/>
                        </a:rPr>
                        <a:t>Tautological statements</a:t>
                      </a:r>
                      <a:endParaRPr lang="en-GB" sz="2800" dirty="0">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latin typeface="Arial Rounded MT Bold" panose="020F0704030504030204" pitchFamily="34" charset="0"/>
                        </a:rPr>
                        <a:t>A</a:t>
                      </a:r>
                      <a:r>
                        <a:rPr lang="en-GB" sz="2800" baseline="0" dirty="0" smtClean="0">
                          <a:latin typeface="Arial Rounded MT Bold" panose="020F0704030504030204" pitchFamily="34" charset="0"/>
                        </a:rPr>
                        <a:t> </a:t>
                      </a:r>
                      <a:r>
                        <a:rPr lang="en-GB" sz="2800" dirty="0" smtClean="0">
                          <a:latin typeface="Arial Rounded MT Bold" panose="020F0704030504030204" pitchFamily="34" charset="0"/>
                        </a:rPr>
                        <a:t>statement is determined within statement itself – </a:t>
                      </a:r>
                    </a:p>
                    <a:p>
                      <a:pPr algn="ctr"/>
                      <a:endParaRPr lang="en-GB" sz="2800" dirty="0">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latin typeface="Arial Rounded MT Bold" panose="020F0704030504030204" pitchFamily="34" charset="0"/>
                        </a:rPr>
                        <a:t>1 + 1 = 2</a:t>
                      </a:r>
                    </a:p>
                    <a:p>
                      <a:pPr algn="ctr"/>
                      <a:endParaRPr lang="en-GB" sz="2800" dirty="0">
                        <a:latin typeface="Arial Rounded MT Bold" panose="020F0704030504030204" pitchFamily="34" charset="0"/>
                      </a:endParaRPr>
                    </a:p>
                  </a:txBody>
                  <a:tcPr/>
                </a:tc>
                <a:extLst>
                  <a:ext uri="{0D108BD9-81ED-4DB2-BD59-A6C34878D82A}">
                    <a16:rowId xmlns:a16="http://schemas.microsoft.com/office/drawing/2014/main" val="2278377019"/>
                  </a:ext>
                </a:extLst>
              </a:tr>
            </a:tbl>
          </a:graphicData>
        </a:graphic>
      </p:graphicFrame>
    </p:spTree>
    <p:extLst>
      <p:ext uri="{BB962C8B-B14F-4D97-AF65-F5344CB8AC3E}">
        <p14:creationId xmlns:p14="http://schemas.microsoft.com/office/powerpoint/2010/main" val="53741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68560" cy="1325563"/>
          </a:xfrm>
          <a:solidFill>
            <a:srgbClr val="FFFF00"/>
          </a:solidFill>
        </p:spPr>
        <p:txBody>
          <a:bodyPr/>
          <a:lstStyle/>
          <a:p>
            <a:r>
              <a:rPr lang="en-GB" dirty="0" smtClean="0">
                <a:latin typeface="Arial Rounded MT Bold" panose="020F0704030504030204" pitchFamily="34" charset="0"/>
              </a:rPr>
              <a:t>Verification – Vienna Circle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172528" y="1825625"/>
            <a:ext cx="8113712" cy="4851400"/>
          </a:xfrm>
          <a:solidFill>
            <a:schemeClr val="accent1">
              <a:lumMod val="20000"/>
              <a:lumOff val="80000"/>
            </a:schemeClr>
          </a:solidFill>
        </p:spPr>
        <p:txBody>
          <a:bodyPr>
            <a:normAutofit/>
          </a:bodyPr>
          <a:lstStyle/>
          <a:p>
            <a:r>
              <a:rPr lang="en-GB" b="1" dirty="0" err="1" smtClean="0">
                <a:ln w="22225">
                  <a:solidFill>
                    <a:schemeClr val="accent2"/>
                  </a:solidFill>
                  <a:prstDash val="solid"/>
                </a:ln>
                <a:solidFill>
                  <a:schemeClr val="accent2">
                    <a:lumMod val="40000"/>
                    <a:lumOff val="60000"/>
                  </a:schemeClr>
                </a:solidFill>
                <a:latin typeface="Arial Rounded MT Bold" panose="020F0704030504030204" pitchFamily="34" charset="0"/>
              </a:rPr>
              <a:t>Schlick</a:t>
            </a:r>
            <a:r>
              <a:rPr lang="en-GB" b="1" dirty="0">
                <a:ln w="22225">
                  <a:solidFill>
                    <a:schemeClr val="accent2"/>
                  </a:solidFill>
                  <a:prstDash val="solid"/>
                </a:ln>
                <a:solidFill>
                  <a:schemeClr val="accent2">
                    <a:lumMod val="40000"/>
                    <a:lumOff val="60000"/>
                  </a:schemeClr>
                </a:solidFill>
                <a:latin typeface="Arial Rounded MT Bold" panose="020F0704030504030204" pitchFamily="34" charset="0"/>
              </a:rPr>
              <a:t>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‘Verification Principle’, </a:t>
            </a:r>
            <a:r>
              <a:rPr lang="en-GB" dirty="0" smtClean="0">
                <a:latin typeface="Arial Rounded MT Bold" panose="020F0704030504030204" pitchFamily="34" charset="0"/>
              </a:rPr>
              <a:t>statement is true or false. </a:t>
            </a:r>
          </a:p>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AJ Ayer : a synthetic statement </a:t>
            </a:r>
            <a:r>
              <a:rPr lang="en-GB" dirty="0" smtClean="0">
                <a:latin typeface="Arial Rounded MT Bold" panose="020F0704030504030204" pitchFamily="34" charset="0"/>
              </a:rPr>
              <a:t>is meaningful if and only if it has some relation to observation. Ayer attacked metaphysics regarding it as meaningless, nothing more than a misunderstanding of how reality should be described.  </a:t>
            </a:r>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Verification has a limitation</a:t>
            </a:r>
            <a:r>
              <a:rPr lang="en-GB" dirty="0" smtClean="0">
                <a:latin typeface="Arial Rounded MT Bold" panose="020F0704030504030204" pitchFamily="34" charset="0"/>
              </a:rPr>
              <a:t>, for example we cant verify Lord Nelson won battle Trafalgar, we were not there but its was likely it had happened.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068560" y="20701"/>
            <a:ext cx="2123440" cy="1804924"/>
          </a:xfrm>
          <a:prstGeom prst="rect">
            <a:avLst/>
          </a:prstGeom>
        </p:spPr>
      </p:pic>
      <p:pic>
        <p:nvPicPr>
          <p:cNvPr id="5" name="Picture 4"/>
          <p:cNvPicPr>
            <a:picLocks noChangeAspect="1"/>
          </p:cNvPicPr>
          <p:nvPr/>
        </p:nvPicPr>
        <p:blipFill>
          <a:blip r:embed="rId3"/>
          <a:stretch>
            <a:fillRect/>
          </a:stretch>
        </p:blipFill>
        <p:spPr>
          <a:xfrm>
            <a:off x="0" y="1325563"/>
            <a:ext cx="1172528" cy="1557358"/>
          </a:xfrm>
          <a:prstGeom prst="rect">
            <a:avLst/>
          </a:prstGeom>
        </p:spPr>
      </p:pic>
      <p:pic>
        <p:nvPicPr>
          <p:cNvPr id="6" name="Picture 5"/>
          <p:cNvPicPr>
            <a:picLocks noChangeAspect="1"/>
          </p:cNvPicPr>
          <p:nvPr/>
        </p:nvPicPr>
        <p:blipFill>
          <a:blip r:embed="rId4"/>
          <a:stretch>
            <a:fillRect/>
          </a:stretch>
        </p:blipFill>
        <p:spPr>
          <a:xfrm>
            <a:off x="9585007" y="4781550"/>
            <a:ext cx="2409825" cy="1895475"/>
          </a:xfrm>
          <a:prstGeom prst="rect">
            <a:avLst/>
          </a:prstGeom>
        </p:spPr>
      </p:pic>
      <p:pic>
        <p:nvPicPr>
          <p:cNvPr id="7" name="Picture 6"/>
          <p:cNvPicPr>
            <a:picLocks noChangeAspect="1"/>
          </p:cNvPicPr>
          <p:nvPr/>
        </p:nvPicPr>
        <p:blipFill>
          <a:blip r:embed="rId5"/>
          <a:stretch>
            <a:fillRect/>
          </a:stretch>
        </p:blipFill>
        <p:spPr>
          <a:xfrm>
            <a:off x="9585007" y="2368867"/>
            <a:ext cx="2095500" cy="2181225"/>
          </a:xfrm>
          <a:prstGeom prst="rect">
            <a:avLst/>
          </a:prstGeom>
        </p:spPr>
      </p:pic>
    </p:spTree>
    <p:extLst>
      <p:ext uri="{BB962C8B-B14F-4D97-AF65-F5344CB8AC3E}">
        <p14:creationId xmlns:p14="http://schemas.microsoft.com/office/powerpoint/2010/main" val="154947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61" y="1"/>
            <a:ext cx="9685615" cy="1178560"/>
          </a:xfrm>
          <a:solidFill>
            <a:srgbClr val="FFFF00"/>
          </a:solidFill>
        </p:spPr>
        <p:txBody>
          <a:bodyPr/>
          <a:lstStyle/>
          <a:p>
            <a:pPr algn="ctr"/>
            <a:r>
              <a:rPr lang="en-GB" dirty="0" smtClean="0">
                <a:latin typeface="Arial Rounded MT Bold" panose="020F0704030504030204" pitchFamily="34" charset="0"/>
              </a:rPr>
              <a:t>Verification – Vienna Circle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21920" y="1178560"/>
            <a:ext cx="11988800" cy="5557520"/>
          </a:xfrm>
        </p:spPr>
        <p:txBody>
          <a:bodyPr>
            <a:normAutofit/>
          </a:bodyPr>
          <a:lstStyle/>
          <a:p>
            <a:r>
              <a:rPr lang="en-GB" sz="29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Ayer: </a:t>
            </a:r>
            <a:r>
              <a:rPr lang="en-GB" sz="2900" dirty="0" smtClean="0">
                <a:latin typeface="Arial Rounded MT Bold" panose="020F0704030504030204" pitchFamily="34" charset="0"/>
              </a:rPr>
              <a:t>In practice, statements whose truth or falsehood could be determined by some observation or experiment that could be carried out in the present day. In contrast, the </a:t>
            </a:r>
            <a:r>
              <a:rPr lang="en-GB" sz="29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criteria of in principle allowed verifiability but only in theory. </a:t>
            </a:r>
          </a:p>
          <a:p>
            <a:pPr marL="0" indent="0">
              <a:buNone/>
            </a:pPr>
            <a:r>
              <a:rPr lang="en-GB" sz="2900" dirty="0" smtClean="0">
                <a:latin typeface="Arial Rounded MT Bold" panose="020F0704030504030204" pitchFamily="34" charset="0"/>
              </a:rPr>
              <a:t>‘</a:t>
            </a:r>
            <a:r>
              <a:rPr lang="en-GB" sz="2900" i="1" dirty="0" smtClean="0">
                <a:latin typeface="Arial Rounded MT Bold" panose="020F0704030504030204" pitchFamily="34" charset="0"/>
              </a:rPr>
              <a:t>there are </a:t>
            </a:r>
            <a:r>
              <a:rPr lang="en-GB" sz="2900" b="1" i="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mountains on the furthest side of the Moon</a:t>
            </a:r>
            <a:r>
              <a:rPr lang="en-GB" sz="2900" i="1" dirty="0" smtClean="0">
                <a:latin typeface="Arial Rounded MT Bold" panose="020F0704030504030204" pitchFamily="34" charset="0"/>
              </a:rPr>
              <a:t>, no rocket has been invented which would enable me to look, I cannot make an observation, but I do know what observation would decide for me, if theoretically conceivable , the </a:t>
            </a:r>
            <a:r>
              <a:rPr lang="en-GB" sz="2900" b="1" i="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proposition is verifiable in principle, for one cannot conceive of an observation’</a:t>
            </a:r>
            <a:r>
              <a:rPr lang="en-GB" sz="29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a:t>
            </a:r>
            <a:r>
              <a:rPr lang="en-GB" sz="2900" dirty="0" smtClean="0">
                <a:latin typeface="Arial Rounded MT Bold" panose="020F0704030504030204" pitchFamily="34" charset="0"/>
              </a:rPr>
              <a:t> </a:t>
            </a:r>
          </a:p>
        </p:txBody>
      </p:sp>
      <p:pic>
        <p:nvPicPr>
          <p:cNvPr id="4" name="Picture 3"/>
          <p:cNvPicPr>
            <a:picLocks noChangeAspect="1"/>
          </p:cNvPicPr>
          <p:nvPr/>
        </p:nvPicPr>
        <p:blipFill rotWithShape="1">
          <a:blip r:embed="rId2"/>
          <a:srcRect b="13055"/>
          <a:stretch/>
        </p:blipFill>
        <p:spPr>
          <a:xfrm>
            <a:off x="10942236" y="0"/>
            <a:ext cx="1256621" cy="1178560"/>
          </a:xfrm>
          <a:prstGeom prst="rect">
            <a:avLst/>
          </a:prstGeom>
        </p:spPr>
      </p:pic>
      <p:pic>
        <p:nvPicPr>
          <p:cNvPr id="5" name="Picture 4"/>
          <p:cNvPicPr>
            <a:picLocks noChangeAspect="1"/>
          </p:cNvPicPr>
          <p:nvPr/>
        </p:nvPicPr>
        <p:blipFill rotWithShape="1">
          <a:blip r:embed="rId3"/>
          <a:srcRect t="52975"/>
          <a:stretch/>
        </p:blipFill>
        <p:spPr>
          <a:xfrm>
            <a:off x="0" y="5598160"/>
            <a:ext cx="3903391" cy="1259840"/>
          </a:xfrm>
          <a:prstGeom prst="rect">
            <a:avLst/>
          </a:prstGeom>
        </p:spPr>
      </p:pic>
      <p:pic>
        <p:nvPicPr>
          <p:cNvPr id="6" name="Picture 5"/>
          <p:cNvPicPr>
            <a:picLocks noChangeAspect="1"/>
          </p:cNvPicPr>
          <p:nvPr/>
        </p:nvPicPr>
        <p:blipFill rotWithShape="1">
          <a:blip r:embed="rId3"/>
          <a:srcRect t="52975"/>
          <a:stretch/>
        </p:blipFill>
        <p:spPr>
          <a:xfrm>
            <a:off x="3903391" y="5598160"/>
            <a:ext cx="3903391" cy="1259840"/>
          </a:xfrm>
          <a:prstGeom prst="rect">
            <a:avLst/>
          </a:prstGeom>
        </p:spPr>
      </p:pic>
      <p:pic>
        <p:nvPicPr>
          <p:cNvPr id="7" name="Picture 6"/>
          <p:cNvPicPr>
            <a:picLocks noChangeAspect="1"/>
          </p:cNvPicPr>
          <p:nvPr/>
        </p:nvPicPr>
        <p:blipFill rotWithShape="1">
          <a:blip r:embed="rId3"/>
          <a:srcRect t="52975"/>
          <a:stretch/>
        </p:blipFill>
        <p:spPr>
          <a:xfrm>
            <a:off x="7800928" y="5598160"/>
            <a:ext cx="4350432" cy="1259840"/>
          </a:xfrm>
          <a:prstGeom prst="rect">
            <a:avLst/>
          </a:prstGeom>
        </p:spPr>
      </p:pic>
      <p:pic>
        <p:nvPicPr>
          <p:cNvPr id="8" name="Picture 7"/>
          <p:cNvPicPr>
            <a:picLocks noChangeAspect="1"/>
          </p:cNvPicPr>
          <p:nvPr/>
        </p:nvPicPr>
        <p:blipFill rotWithShape="1">
          <a:blip r:embed="rId2"/>
          <a:srcRect b="13055"/>
          <a:stretch/>
        </p:blipFill>
        <p:spPr>
          <a:xfrm>
            <a:off x="0" y="0"/>
            <a:ext cx="1256621" cy="1178560"/>
          </a:xfrm>
          <a:prstGeom prst="rect">
            <a:avLst/>
          </a:prstGeom>
        </p:spPr>
      </p:pic>
    </p:spTree>
    <p:extLst>
      <p:ext uri="{BB962C8B-B14F-4D97-AF65-F5344CB8AC3E}">
        <p14:creationId xmlns:p14="http://schemas.microsoft.com/office/powerpoint/2010/main" val="364567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33330"/>
            <a:ext cx="9748520" cy="1325563"/>
          </a:xfrm>
          <a:solidFill>
            <a:srgbClr val="FFFF00"/>
          </a:solidFill>
        </p:spPr>
        <p:txBody>
          <a:bodyPr/>
          <a:lstStyle/>
          <a:p>
            <a:r>
              <a:rPr lang="en-GB" dirty="0" smtClean="0">
                <a:latin typeface="Arial Rounded MT Bold" panose="020F0704030504030204" pitchFamily="34" charset="0"/>
              </a:rPr>
              <a:t>Verification – Vienna Circle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564640" y="1690688"/>
            <a:ext cx="10627360" cy="5167312"/>
          </a:xfrm>
          <a:solidFill>
            <a:schemeClr val="accent1">
              <a:lumMod val="40000"/>
              <a:lumOff val="60000"/>
            </a:schemeClr>
          </a:solidFill>
        </p:spPr>
        <p:txBody>
          <a:bodyPr>
            <a:normAutofit/>
          </a:bodyPr>
          <a:lstStyle/>
          <a:p>
            <a:r>
              <a:rPr lang="en-GB" dirty="0" smtClean="0">
                <a:latin typeface="Arial Rounded MT Bold" panose="020F0704030504030204" pitchFamily="34" charset="0"/>
              </a:rPr>
              <a:t>But this still does not support statements just as ‘I talked to God’. </a:t>
            </a:r>
            <a:endParaRPr lang="en-GB" dirty="0">
              <a:latin typeface="Arial Rounded MT Bold" panose="020F0704030504030204" pitchFamily="34" charset="0"/>
            </a:endParaRPr>
          </a:p>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Weak Verification: </a:t>
            </a:r>
            <a:r>
              <a:rPr lang="en-GB" dirty="0" smtClean="0">
                <a:latin typeface="Arial Rounded MT Bold" panose="020F0704030504030204" pitchFamily="34" charset="0"/>
              </a:rPr>
              <a:t>Sense experiences merely count towards establishing truth value, truth cannot be established with certainty by any finite series of observations</a:t>
            </a:r>
          </a:p>
          <a:p>
            <a:r>
              <a:rPr lang="en-GB"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Strong Verification: </a:t>
            </a:r>
            <a:r>
              <a:rPr lang="en-GB" dirty="0" smtClean="0">
                <a:latin typeface="Arial Rounded MT Bold" panose="020F0704030504030204" pitchFamily="34" charset="0"/>
              </a:rPr>
              <a:t>If the verification is conclusive then Ayer said that it was strong verification. </a:t>
            </a:r>
          </a:p>
        </p:txBody>
      </p:sp>
      <p:pic>
        <p:nvPicPr>
          <p:cNvPr id="4" name="Picture 3"/>
          <p:cNvPicPr>
            <a:picLocks noChangeAspect="1"/>
          </p:cNvPicPr>
          <p:nvPr/>
        </p:nvPicPr>
        <p:blipFill>
          <a:blip r:embed="rId2"/>
          <a:stretch>
            <a:fillRect/>
          </a:stretch>
        </p:blipFill>
        <p:spPr>
          <a:xfrm>
            <a:off x="10323413" y="0"/>
            <a:ext cx="1949549" cy="1690688"/>
          </a:xfrm>
          <a:prstGeom prst="rect">
            <a:avLst/>
          </a:prstGeom>
        </p:spPr>
      </p:pic>
      <p:pic>
        <p:nvPicPr>
          <p:cNvPr id="5" name="Picture 4"/>
          <p:cNvPicPr>
            <a:picLocks noChangeAspect="1"/>
          </p:cNvPicPr>
          <p:nvPr/>
        </p:nvPicPr>
        <p:blipFill rotWithShape="1">
          <a:blip r:embed="rId3"/>
          <a:srcRect l="51462" r="-4064"/>
          <a:stretch/>
        </p:blipFill>
        <p:spPr>
          <a:xfrm>
            <a:off x="101600" y="2626519"/>
            <a:ext cx="1463040" cy="1647825"/>
          </a:xfrm>
          <a:prstGeom prst="rect">
            <a:avLst/>
          </a:prstGeom>
        </p:spPr>
      </p:pic>
      <p:pic>
        <p:nvPicPr>
          <p:cNvPr id="6" name="Picture 5"/>
          <p:cNvPicPr>
            <a:picLocks noChangeAspect="1"/>
          </p:cNvPicPr>
          <p:nvPr/>
        </p:nvPicPr>
        <p:blipFill rotWithShape="1">
          <a:blip r:embed="rId3"/>
          <a:srcRect r="46347"/>
          <a:stretch/>
        </p:blipFill>
        <p:spPr>
          <a:xfrm>
            <a:off x="10217150" y="4705416"/>
            <a:ext cx="1492250" cy="1647825"/>
          </a:xfrm>
          <a:prstGeom prst="rect">
            <a:avLst/>
          </a:prstGeom>
        </p:spPr>
      </p:pic>
    </p:spTree>
    <p:extLst>
      <p:ext uri="{BB962C8B-B14F-4D97-AF65-F5344CB8AC3E}">
        <p14:creationId xmlns:p14="http://schemas.microsoft.com/office/powerpoint/2010/main" val="80872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625455" cy="1071418"/>
          </a:xfrm>
          <a:solidFill>
            <a:srgbClr val="FFFF00"/>
          </a:solidFill>
        </p:spPr>
        <p:txBody>
          <a:bodyPr>
            <a:noAutofit/>
          </a:bodyPr>
          <a:lstStyle/>
          <a:p>
            <a:r>
              <a:rPr lang="en-GB" sz="3600" b="1" dirty="0" smtClean="0">
                <a:latin typeface="Arial Rounded MT Bold" panose="020F0704030504030204" pitchFamily="34" charset="0"/>
              </a:rPr>
              <a:t>Criticisms of verification: Hick eschatological principle– Parable journey Celestial city </a:t>
            </a:r>
            <a:endParaRPr lang="en-GB" sz="3600" b="1" dirty="0">
              <a:latin typeface="Arial Rounded MT Bold" panose="020F0704030504030204" pitchFamily="34" charset="0"/>
            </a:endParaRPr>
          </a:p>
        </p:txBody>
      </p:sp>
      <p:sp>
        <p:nvSpPr>
          <p:cNvPr id="3" name="Content Placeholder 2"/>
          <p:cNvSpPr>
            <a:spLocks noGrp="1"/>
          </p:cNvSpPr>
          <p:nvPr>
            <p:ph idx="1"/>
          </p:nvPr>
        </p:nvSpPr>
        <p:spPr>
          <a:xfrm>
            <a:off x="83126" y="1071419"/>
            <a:ext cx="12108873" cy="5786581"/>
          </a:xfrm>
          <a:solidFill>
            <a:schemeClr val="accent6">
              <a:lumMod val="20000"/>
              <a:lumOff val="80000"/>
            </a:schemeClr>
          </a:solidFill>
        </p:spPr>
        <p:txBody>
          <a:bodyPr>
            <a:normAutofit fontScale="92500" lnSpcReduction="10000"/>
          </a:bodyPr>
          <a:lstStyle/>
          <a:p>
            <a:r>
              <a:rPr lang="en-GB" dirty="0" smtClean="0">
                <a:latin typeface="Arial Rounded MT Bold" panose="020F0704030504030204" pitchFamily="34" charset="0"/>
              </a:rPr>
              <a:t>The meaning of a statement is its method of verification, is neither logical or obvious nor is it supported by empirical evidence, the statement is nor verifiable. The parable points to the possibility of eschatological verification, whereby in the next life our belief will be proved true or false (verified). </a:t>
            </a:r>
          </a:p>
          <a:p>
            <a:r>
              <a:rPr lang="en-GB" sz="3000" i="1" dirty="0" smtClean="0">
                <a:latin typeface="Arial Rounded MT Bold" panose="020F0704030504030204" pitchFamily="34" charset="0"/>
              </a:rPr>
              <a:t>“Two men are travelling together along a road. One of them believes that it leads to the Celestial City, the other that it leads nowhere. But since this is the only road there is, both must travel it. Neither has been this way before, therefore neither is able to say what they will find around each corner. During their journey they meet with moments of refreshment and delight, and with moments of hardship and danger. All the time one of them thinks of his journey as a pilgrimage to the Celestial City … The other, however, believes none of this, and sees their journey as an unavoidable and aimless ramble … Yet, when they turn the last corner, it will be apparent that one of them has been right all the time and the other wrong…”</a:t>
            </a:r>
            <a:endParaRPr lang="en-GB" sz="3000" i="1"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625455" y="0"/>
            <a:ext cx="1566545" cy="1071419"/>
          </a:xfrm>
          <a:prstGeom prst="rect">
            <a:avLst/>
          </a:prstGeom>
        </p:spPr>
      </p:pic>
    </p:spTree>
    <p:extLst>
      <p:ext uri="{BB962C8B-B14F-4D97-AF65-F5344CB8AC3E}">
        <p14:creationId xmlns:p14="http://schemas.microsoft.com/office/powerpoint/2010/main" val="22372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1813</Words>
  <Application>Microsoft Office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Arial Rounded MT Bold</vt:lpstr>
      <vt:lpstr>Calibri</vt:lpstr>
      <vt:lpstr>Calibri Light</vt:lpstr>
      <vt:lpstr>Office Theme</vt:lpstr>
      <vt:lpstr>T4 Religious Language- Read Chapter </vt:lpstr>
      <vt:lpstr>Logical Positivism </vt:lpstr>
      <vt:lpstr>Verification </vt:lpstr>
      <vt:lpstr>PowerPoint Presentation</vt:lpstr>
      <vt:lpstr>Match the Keyword to the Definition to the example </vt:lpstr>
      <vt:lpstr>Verification – Vienna Circle </vt:lpstr>
      <vt:lpstr>Verification – Vienna Circle </vt:lpstr>
      <vt:lpstr>Verification – Vienna Circle </vt:lpstr>
      <vt:lpstr>Criticisms of verification: Hick eschatological principle– Parable journey Celestial city </vt:lpstr>
      <vt:lpstr>Falsification: Karl Popper </vt:lpstr>
      <vt:lpstr>Falsification: Karl Popper </vt:lpstr>
      <vt:lpstr>Criticisms of Falsification: Richard Hare, differences between bliks about the world cannot be settled by observation of what happens in the world</vt:lpstr>
      <vt:lpstr>Criticisms of Falsification : Basil Mitchell</vt:lpstr>
      <vt:lpstr>Criticisms of Falsification : Richard Swinburne</vt:lpstr>
      <vt:lpstr>AO2: The persuasiveness of arguments asserting either the meaningfulness/meaninglessness of religious language. </vt:lpstr>
      <vt:lpstr>AO2: How far logical positivism should be accepted as providing a valid criterion for meaning in the use of language </vt:lpstr>
    </vt:vector>
  </TitlesOfParts>
  <Company>Thomas Tallis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T4 Religious Language- Read Chapter </dc:title>
  <dc:creator>Rahima Choudhury</dc:creator>
  <cp:lastModifiedBy>Rahima Choudhury</cp:lastModifiedBy>
  <cp:revision>46</cp:revision>
  <dcterms:created xsi:type="dcterms:W3CDTF">2019-08-20T17:11:49Z</dcterms:created>
  <dcterms:modified xsi:type="dcterms:W3CDTF">2019-08-21T10:23:20Z</dcterms:modified>
</cp:coreProperties>
</file>