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5"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2E97C02-BB3D-4D4E-B3CE-4E2320FB8AB1}"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713269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E97C02-BB3D-4D4E-B3CE-4E2320FB8AB1}"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10767634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E97C02-BB3D-4D4E-B3CE-4E2320FB8AB1}"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25667758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2E97C02-BB3D-4D4E-B3CE-4E2320FB8AB1}"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76644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E97C02-BB3D-4D4E-B3CE-4E2320FB8AB1}" type="datetimeFigureOut">
              <a:rPr lang="en-GB" smtClean="0"/>
              <a:t>11/10/2019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745944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2E97C02-BB3D-4D4E-B3CE-4E2320FB8AB1}"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3385042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2E97C02-BB3D-4D4E-B3CE-4E2320FB8AB1}" type="datetimeFigureOut">
              <a:rPr lang="en-GB" smtClean="0"/>
              <a:t>11/10/2019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89111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2E97C02-BB3D-4D4E-B3CE-4E2320FB8AB1}" type="datetimeFigureOut">
              <a:rPr lang="en-GB" smtClean="0"/>
              <a:t>11/10/2019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35827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E97C02-BB3D-4D4E-B3CE-4E2320FB8AB1}" type="datetimeFigureOut">
              <a:rPr lang="en-GB" smtClean="0"/>
              <a:t>11/10/2019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38505418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E97C02-BB3D-4D4E-B3CE-4E2320FB8AB1}"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2284152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2E97C02-BB3D-4D4E-B3CE-4E2320FB8AB1}" type="datetimeFigureOut">
              <a:rPr lang="en-GB" smtClean="0"/>
              <a:t>11/10/2019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CD97730-5D26-48AB-9352-0D7D43147CE0}" type="slidenum">
              <a:rPr lang="en-GB" smtClean="0"/>
              <a:t>‹#›</a:t>
            </a:fld>
            <a:endParaRPr lang="en-GB"/>
          </a:p>
        </p:txBody>
      </p:sp>
    </p:spTree>
    <p:extLst>
      <p:ext uri="{BB962C8B-B14F-4D97-AF65-F5344CB8AC3E}">
        <p14:creationId xmlns:p14="http://schemas.microsoft.com/office/powerpoint/2010/main" val="2566722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E97C02-BB3D-4D4E-B3CE-4E2320FB8AB1}" type="datetimeFigureOut">
              <a:rPr lang="en-GB" smtClean="0"/>
              <a:t>11/10/2019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D97730-5D26-48AB-9352-0D7D43147CE0}" type="slidenum">
              <a:rPr lang="en-GB" smtClean="0"/>
              <a:t>‹#›</a:t>
            </a:fld>
            <a:endParaRPr lang="en-GB"/>
          </a:p>
        </p:txBody>
      </p:sp>
    </p:spTree>
    <p:extLst>
      <p:ext uri="{BB962C8B-B14F-4D97-AF65-F5344CB8AC3E}">
        <p14:creationId xmlns:p14="http://schemas.microsoft.com/office/powerpoint/2010/main" val="3135450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rgbClr val="FFFF00"/>
          </a:solidFill>
        </p:spPr>
        <p:txBody>
          <a:bodyPr/>
          <a:lstStyle/>
          <a:p>
            <a:r>
              <a:rPr lang="en-GB" dirty="0" smtClean="0">
                <a:latin typeface="Arial Rounded MT Bold" panose="020F0704030504030204" pitchFamily="34" charset="0"/>
              </a:rPr>
              <a:t>Theme 4 Religious Language </a:t>
            </a:r>
            <a:endParaRPr lang="en-GB" dirty="0">
              <a:latin typeface="Arial Rounded MT Bold" panose="020F0704030504030204" pitchFamily="34" charset="0"/>
            </a:endParaRPr>
          </a:p>
        </p:txBody>
      </p:sp>
      <p:sp>
        <p:nvSpPr>
          <p:cNvPr id="3" name="Subtitle 2"/>
          <p:cNvSpPr>
            <a:spLocks noGrp="1"/>
          </p:cNvSpPr>
          <p:nvPr>
            <p:ph type="subTitle" idx="1"/>
          </p:nvPr>
        </p:nvSpPr>
        <p:spPr>
          <a:solidFill>
            <a:schemeClr val="accent6">
              <a:lumMod val="20000"/>
              <a:lumOff val="80000"/>
            </a:schemeClr>
          </a:solidFill>
        </p:spPr>
        <p:txBody>
          <a:bodyPr/>
          <a:lstStyle/>
          <a:p>
            <a:r>
              <a:rPr lang="en-GB" dirty="0" smtClean="0">
                <a:latin typeface="Arial Rounded MT Bold" panose="020F0704030504030204" pitchFamily="34" charset="0"/>
              </a:rPr>
              <a:t>C: Religious Language as non-cognitive and analogical </a:t>
            </a:r>
            <a:endParaRPr lang="en-GB" dirty="0">
              <a:latin typeface="Arial Rounded MT Bold" panose="020F0704030504030204" pitchFamily="34" charset="0"/>
            </a:endParaRPr>
          </a:p>
        </p:txBody>
      </p:sp>
    </p:spTree>
    <p:extLst>
      <p:ext uri="{BB962C8B-B14F-4D97-AF65-F5344CB8AC3E}">
        <p14:creationId xmlns:p14="http://schemas.microsoft.com/office/powerpoint/2010/main" val="28517789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1"/>
            <a:ext cx="12100560" cy="1680528"/>
          </a:xfrm>
          <a:solidFill>
            <a:srgbClr val="FFFF00"/>
          </a:solidFill>
        </p:spPr>
        <p:txBody>
          <a:bodyPr>
            <a:normAutofit fontScale="90000"/>
          </a:bodyPr>
          <a:lstStyle/>
          <a:p>
            <a:r>
              <a:rPr lang="en-GB" dirty="0" smtClean="0">
                <a:latin typeface="Arial Rounded MT Bold" panose="020F0704030504030204" pitchFamily="34" charset="0"/>
              </a:rPr>
              <a:t>AO2: Whether non-cognitive interpretations are valid responses to the challenges to the meaning of religious language. </a:t>
            </a:r>
            <a:endParaRPr lang="en-GB" dirty="0">
              <a:latin typeface="Arial Rounded MT Bold" panose="020F0704030504030204" pitchFamily="34" charset="0"/>
            </a:endParaRPr>
          </a:p>
        </p:txBody>
      </p:sp>
      <p:sp>
        <p:nvSpPr>
          <p:cNvPr id="7" name="Content Placeholder 6"/>
          <p:cNvSpPr>
            <a:spLocks noGrp="1"/>
          </p:cNvSpPr>
          <p:nvPr>
            <p:ph sz="half" idx="1"/>
          </p:nvPr>
        </p:nvSpPr>
        <p:spPr>
          <a:xfrm>
            <a:off x="121920" y="1825624"/>
            <a:ext cx="5897880" cy="4839335"/>
          </a:xfrm>
          <a:solidFill>
            <a:schemeClr val="accent2">
              <a:lumMod val="20000"/>
              <a:lumOff val="80000"/>
            </a:schemeClr>
          </a:solidFill>
        </p:spPr>
        <p:txBody>
          <a:bodyPr/>
          <a:lstStyle/>
          <a:p>
            <a:r>
              <a:rPr lang="en-GB" b="1" dirty="0" err="1" smtClean="0">
                <a:ln w="22225">
                  <a:solidFill>
                    <a:schemeClr val="accent2"/>
                  </a:solidFill>
                  <a:prstDash val="solid"/>
                </a:ln>
                <a:solidFill>
                  <a:schemeClr val="accent2">
                    <a:lumMod val="40000"/>
                    <a:lumOff val="60000"/>
                  </a:schemeClr>
                </a:solidFill>
                <a:latin typeface="Arial Rounded MT Bold" panose="020F0704030504030204" pitchFamily="34" charset="0"/>
              </a:rPr>
              <a:t>Braithewaite</a:t>
            </a:r>
            <a:r>
              <a:rPr lang="en-GB"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 </a:t>
            </a:r>
            <a:r>
              <a:rPr lang="en-GB" dirty="0" smtClean="0">
                <a:latin typeface="Arial Rounded MT Bold" panose="020F0704030504030204" pitchFamily="34" charset="0"/>
              </a:rPr>
              <a:t>demonstrates religious language are expressions of attitudes</a:t>
            </a:r>
          </a:p>
          <a:p>
            <a:r>
              <a:rPr lang="en-GB" dirty="0" smtClean="0">
                <a:latin typeface="Arial Rounded MT Bold" panose="020F0704030504030204" pitchFamily="34" charset="0"/>
              </a:rPr>
              <a:t>Non Cognitive form of communication . </a:t>
            </a:r>
            <a:endParaRPr lang="en-GB" dirty="0">
              <a:latin typeface="Arial Rounded MT Bold" panose="020F0704030504030204" pitchFamily="34" charset="0"/>
            </a:endParaRPr>
          </a:p>
        </p:txBody>
      </p:sp>
      <p:sp>
        <p:nvSpPr>
          <p:cNvPr id="8" name="Content Placeholder 7"/>
          <p:cNvSpPr>
            <a:spLocks noGrp="1"/>
          </p:cNvSpPr>
          <p:nvPr>
            <p:ph sz="half" idx="2"/>
          </p:nvPr>
        </p:nvSpPr>
        <p:spPr>
          <a:xfrm>
            <a:off x="6172200" y="1825625"/>
            <a:ext cx="5816600" cy="4839334"/>
          </a:xfrm>
          <a:solidFill>
            <a:schemeClr val="accent3">
              <a:lumMod val="20000"/>
              <a:lumOff val="80000"/>
            </a:schemeClr>
          </a:solidFill>
        </p:spPr>
        <p:txBody>
          <a:bodyPr/>
          <a:lstStyle/>
          <a:p>
            <a:r>
              <a:rPr lang="en-GB" dirty="0" smtClean="0">
                <a:latin typeface="Arial Rounded MT Bold" panose="020F0704030504030204" pitchFamily="34" charset="0"/>
              </a:rPr>
              <a:t>Religious language </a:t>
            </a:r>
            <a:r>
              <a:rPr lang="en-GB" b="1" u="sng" dirty="0" smtClean="0">
                <a:solidFill>
                  <a:srgbClr val="FF0000"/>
                </a:solidFill>
                <a:latin typeface="Arial Rounded MT Bold" panose="020F0704030504030204" pitchFamily="34" charset="0"/>
              </a:rPr>
              <a:t>cannot be falsified or verified</a:t>
            </a:r>
            <a:r>
              <a:rPr lang="en-GB" dirty="0" smtClean="0">
                <a:latin typeface="Arial Rounded MT Bold" panose="020F0704030504030204" pitchFamily="34" charset="0"/>
              </a:rPr>
              <a:t>. </a:t>
            </a:r>
          </a:p>
          <a:p>
            <a:r>
              <a:rPr lang="en-GB" dirty="0" smtClean="0">
                <a:latin typeface="Arial Rounded MT Bold" panose="020F0704030504030204" pitchFamily="34" charset="0"/>
              </a:rPr>
              <a:t>Religious language is non cognitive , the religious believer uses religious language in a non cognitive and cognitive manner. To claim </a:t>
            </a:r>
            <a:r>
              <a:rPr lang="en-GB"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R.M. Hare </a:t>
            </a:r>
            <a:r>
              <a:rPr lang="en-GB" b="1" u="sng" dirty="0" err="1" smtClean="0">
                <a:ln w="0"/>
                <a:solidFill>
                  <a:srgbClr val="00B050"/>
                </a:solidFill>
                <a:effectLst>
                  <a:outerShdw blurRad="38100" dist="25400" dir="5400000" algn="ctr" rotWithShape="0">
                    <a:srgbClr val="6E747A">
                      <a:alpha val="43000"/>
                    </a:srgbClr>
                  </a:outerShdw>
                </a:effectLst>
                <a:latin typeface="Arial Rounded MT Bold" panose="020F0704030504030204" pitchFamily="34" charset="0"/>
              </a:rPr>
              <a:t>blik</a:t>
            </a:r>
            <a:r>
              <a:rPr lang="en-GB" dirty="0" smtClean="0">
                <a:latin typeface="Arial Rounded MT Bold" panose="020F0704030504030204" pitchFamily="34" charset="0"/>
              </a:rPr>
              <a:t> making a cognitive claim within a non-cognitive framework. </a:t>
            </a:r>
            <a:endParaRPr lang="en-GB" dirty="0">
              <a:latin typeface="Arial Rounded MT Bold" panose="020F0704030504030204" pitchFamily="34" charset="0"/>
            </a:endParaRPr>
          </a:p>
        </p:txBody>
      </p:sp>
    </p:spTree>
    <p:extLst>
      <p:ext uri="{BB962C8B-B14F-4D97-AF65-F5344CB8AC3E}">
        <p14:creationId xmlns:p14="http://schemas.microsoft.com/office/powerpoint/2010/main" val="515704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825910"/>
          </a:xfrm>
          <a:solidFill>
            <a:srgbClr val="FFFF00"/>
          </a:solidFill>
        </p:spPr>
        <p:txBody>
          <a:bodyPr/>
          <a:lstStyle/>
          <a:p>
            <a:r>
              <a:rPr lang="en-GB" dirty="0" smtClean="0">
                <a:latin typeface="Arial Rounded MT Bold" panose="020F0704030504030204" pitchFamily="34" charset="0"/>
              </a:rPr>
              <a:t>Aquinas: Proportion and Attribution </a:t>
            </a:r>
            <a:endParaRPr lang="en-GB" dirty="0">
              <a:latin typeface="Arial Rounded MT Bold" panose="020F0704030504030204" pitchFamily="34" charset="0"/>
            </a:endParaRPr>
          </a:p>
        </p:txBody>
      </p:sp>
      <p:sp>
        <p:nvSpPr>
          <p:cNvPr id="3" name="Content Placeholder 2"/>
          <p:cNvSpPr>
            <a:spLocks noGrp="1"/>
          </p:cNvSpPr>
          <p:nvPr>
            <p:ph idx="1"/>
          </p:nvPr>
        </p:nvSpPr>
        <p:spPr>
          <a:xfrm>
            <a:off x="0" y="825910"/>
            <a:ext cx="12123174" cy="6194322"/>
          </a:xfrm>
          <a:solidFill>
            <a:schemeClr val="accent5">
              <a:lumMod val="20000"/>
              <a:lumOff val="80000"/>
            </a:schemeClr>
          </a:solidFill>
          <a:ln>
            <a:solidFill>
              <a:srgbClr val="FFC000"/>
            </a:solidFill>
          </a:ln>
        </p:spPr>
        <p:txBody>
          <a:bodyPr>
            <a:normAutofit/>
          </a:bodyPr>
          <a:lstStyle/>
          <a:p>
            <a:r>
              <a:rPr lang="en-GB" dirty="0" smtClean="0">
                <a:latin typeface="Arial Rounded MT Bold" panose="020F0704030504030204" pitchFamily="34" charset="0"/>
              </a:rPr>
              <a:t>Aquinas recognised language in two main ways :</a:t>
            </a:r>
            <a:r>
              <a:rPr lang="en-GB"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 univocal </a:t>
            </a:r>
            <a:r>
              <a:rPr lang="en-GB" dirty="0" smtClean="0">
                <a:latin typeface="Arial Rounded MT Bold" panose="020F0704030504030204" pitchFamily="34" charset="0"/>
              </a:rPr>
              <a:t>(one/unambiguous meaning), </a:t>
            </a:r>
            <a:r>
              <a:rPr lang="en-GB"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equivocal</a:t>
            </a:r>
            <a:r>
              <a:rPr lang="en-GB" dirty="0" smtClean="0">
                <a:latin typeface="Arial Rounded MT Bold" panose="020F0704030504030204" pitchFamily="34" charset="0"/>
              </a:rPr>
              <a:t> (more than one meaning). Which part is </a:t>
            </a:r>
            <a:r>
              <a:rPr lang="en-GB"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univocal and equivocal</a:t>
            </a:r>
            <a:r>
              <a:rPr lang="en-GB" dirty="0" smtClean="0">
                <a:latin typeface="Arial Rounded MT Bold" panose="020F0704030504030204" pitchFamily="34" charset="0"/>
              </a:rPr>
              <a:t>? Highlight on worksheet </a:t>
            </a:r>
            <a:r>
              <a:rPr lang="en-GB" u="sng" dirty="0" smtClean="0">
                <a:latin typeface="Arial Rounded MT Bold" panose="020F0704030504030204" pitchFamily="34" charset="0"/>
              </a:rPr>
              <a:t>Contra Gentiles 32</a:t>
            </a:r>
          </a:p>
          <a:p>
            <a:r>
              <a:rPr lang="en-GB" dirty="0" smtClean="0">
                <a:latin typeface="Arial Rounded MT Bold" panose="020F0704030504030204" pitchFamily="34" charset="0"/>
              </a:rPr>
              <a:t>Univocal Language could not describe God , God is so different from us. </a:t>
            </a:r>
          </a:p>
          <a:p>
            <a:r>
              <a:rPr lang="en-GB" dirty="0" smtClean="0">
                <a:latin typeface="Arial Rounded MT Bold" panose="020F0704030504030204" pitchFamily="34" charset="0"/>
              </a:rPr>
              <a:t>Equivocal language a word would probably would have a different meaning. </a:t>
            </a:r>
          </a:p>
          <a:p>
            <a:r>
              <a:rPr lang="en-GB" dirty="0" smtClean="0">
                <a:latin typeface="Arial Rounded MT Bold" panose="020F0704030504030204" pitchFamily="34" charset="0"/>
              </a:rPr>
              <a:t>Aquinas uses analogy, imperfect way understand God but analogy must be fully understood, for example Paley’s Watchmaker. </a:t>
            </a:r>
          </a:p>
          <a:p>
            <a:r>
              <a:rPr lang="en-GB" dirty="0" smtClean="0">
                <a:latin typeface="Arial Rounded MT Bold" panose="020F0704030504030204" pitchFamily="34" charset="0"/>
              </a:rPr>
              <a:t>There is a link between humans and God, we are made in the likeness.</a:t>
            </a:r>
          </a:p>
          <a:p>
            <a:endParaRPr lang="en-GB" dirty="0">
              <a:latin typeface="Arial Rounded MT Bold" panose="020F0704030504030204" pitchFamily="34" charset="0"/>
            </a:endParaRPr>
          </a:p>
        </p:txBody>
      </p:sp>
    </p:spTree>
    <p:extLst>
      <p:ext uri="{BB962C8B-B14F-4D97-AF65-F5344CB8AC3E}">
        <p14:creationId xmlns:p14="http://schemas.microsoft.com/office/powerpoint/2010/main" val="71317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
            <a:ext cx="12192000" cy="904568"/>
          </a:xfrm>
          <a:solidFill>
            <a:srgbClr val="FFFF00"/>
          </a:solidFill>
        </p:spPr>
        <p:txBody>
          <a:bodyPr/>
          <a:lstStyle/>
          <a:p>
            <a:r>
              <a:rPr lang="en-GB" dirty="0" smtClean="0">
                <a:latin typeface="Arial Rounded MT Bold" panose="020F0704030504030204" pitchFamily="34" charset="0"/>
              </a:rPr>
              <a:t>Aquinas: Proportion and Attribution </a:t>
            </a:r>
            <a:endParaRPr lang="en-GB" dirty="0">
              <a:latin typeface="Arial Rounded MT Bold" panose="020F0704030504030204" pitchFamily="34" charset="0"/>
            </a:endParaRPr>
          </a:p>
        </p:txBody>
      </p:sp>
      <p:sp>
        <p:nvSpPr>
          <p:cNvPr id="5" name="Content Placeholder 4"/>
          <p:cNvSpPr>
            <a:spLocks noGrp="1"/>
          </p:cNvSpPr>
          <p:nvPr>
            <p:ph sz="half" idx="1"/>
          </p:nvPr>
        </p:nvSpPr>
        <p:spPr>
          <a:xfrm>
            <a:off x="0" y="904568"/>
            <a:ext cx="6019800" cy="5953431"/>
          </a:xfrm>
          <a:solidFill>
            <a:schemeClr val="accent5">
              <a:lumMod val="20000"/>
              <a:lumOff val="80000"/>
            </a:schemeClr>
          </a:solidFill>
        </p:spPr>
        <p:txBody>
          <a:bodyPr>
            <a:normAutofit/>
          </a:bodyPr>
          <a:lstStyle/>
          <a:p>
            <a:pPr marL="0" indent="0">
              <a:buNone/>
            </a:pPr>
            <a:r>
              <a:rPr lang="en-GB" b="1" dirty="0" smtClean="0">
                <a:latin typeface="Arial Rounded MT Bold" panose="020F0704030504030204" pitchFamily="34" charset="0"/>
              </a:rPr>
              <a:t>Analogy of proportion: </a:t>
            </a:r>
          </a:p>
          <a:p>
            <a:pPr marL="0" indent="0">
              <a:buNone/>
            </a:pPr>
            <a:endParaRPr lang="en-GB" b="1" dirty="0" smtClean="0">
              <a:latin typeface="Arial Rounded MT Bold" panose="020F0704030504030204" pitchFamily="34" charset="0"/>
            </a:endParaRPr>
          </a:p>
          <a:p>
            <a:pPr marL="0" indent="0">
              <a:buNone/>
            </a:pPr>
            <a:r>
              <a:rPr lang="en-GB" dirty="0" smtClean="0">
                <a:latin typeface="Arial Rounded MT Bold" panose="020F0704030504030204" pitchFamily="34" charset="0"/>
              </a:rPr>
              <a:t>Hierarchical in status: God, Humans and Animals. When we apply a human term to God its different in terms of hierarchy. In proportion to reality that the thing being spoken, A human being is good in terms of a human and God is good in proportion God to be good.  </a:t>
            </a:r>
            <a:endParaRPr lang="en-GB" dirty="0">
              <a:latin typeface="Arial Rounded MT Bold" panose="020F0704030504030204" pitchFamily="34" charset="0"/>
            </a:endParaRPr>
          </a:p>
        </p:txBody>
      </p:sp>
      <p:sp>
        <p:nvSpPr>
          <p:cNvPr id="6" name="Content Placeholder 5"/>
          <p:cNvSpPr>
            <a:spLocks noGrp="1"/>
          </p:cNvSpPr>
          <p:nvPr>
            <p:ph sz="half" idx="2"/>
          </p:nvPr>
        </p:nvSpPr>
        <p:spPr>
          <a:xfrm>
            <a:off x="6019800" y="904570"/>
            <a:ext cx="6172200" cy="5953430"/>
          </a:xfrm>
          <a:solidFill>
            <a:schemeClr val="accent4">
              <a:lumMod val="20000"/>
              <a:lumOff val="80000"/>
            </a:schemeClr>
          </a:solidFill>
        </p:spPr>
        <p:txBody>
          <a:bodyPr>
            <a:normAutofit/>
          </a:bodyPr>
          <a:lstStyle/>
          <a:p>
            <a:pPr marL="0" indent="0">
              <a:buNone/>
            </a:pPr>
            <a:r>
              <a:rPr lang="en-GB" b="1" dirty="0" smtClean="0">
                <a:latin typeface="Arial Rounded MT Bold" panose="020F0704030504030204" pitchFamily="34" charset="0"/>
              </a:rPr>
              <a:t>Analogy of attribution:</a:t>
            </a:r>
          </a:p>
          <a:p>
            <a:pPr marL="0" indent="0">
              <a:buNone/>
            </a:pPr>
            <a:endParaRPr lang="en-GB" b="1" dirty="0" smtClean="0">
              <a:latin typeface="Arial Rounded MT Bold" panose="020F0704030504030204" pitchFamily="34" charset="0"/>
            </a:endParaRPr>
          </a:p>
          <a:p>
            <a:pPr marL="0" indent="0">
              <a:buNone/>
            </a:pPr>
            <a:r>
              <a:rPr lang="en-GB" dirty="0" smtClean="0">
                <a:latin typeface="Arial Rounded MT Bold" panose="020F0704030504030204" pitchFamily="34" charset="0"/>
              </a:rPr>
              <a:t>Attributes such as Good , Wise are divinely inspired. Goodness has come from God, </a:t>
            </a:r>
          </a:p>
          <a:p>
            <a:pPr marL="0" indent="0">
              <a:buNone/>
            </a:pPr>
            <a:endParaRPr lang="en-GB" dirty="0">
              <a:latin typeface="Arial Rounded MT Bold" panose="020F0704030504030204" pitchFamily="34" charset="0"/>
            </a:endParaRPr>
          </a:p>
        </p:txBody>
      </p:sp>
    </p:spTree>
    <p:extLst>
      <p:ext uri="{BB962C8B-B14F-4D97-AF65-F5344CB8AC3E}">
        <p14:creationId xmlns:p14="http://schemas.microsoft.com/office/powerpoint/2010/main" val="2002642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7080" y="131445"/>
            <a:ext cx="10515600" cy="1325563"/>
          </a:xfrm>
          <a:solidFill>
            <a:srgbClr val="FFFF00"/>
          </a:solidFill>
        </p:spPr>
        <p:txBody>
          <a:bodyPr/>
          <a:lstStyle/>
          <a:p>
            <a:r>
              <a:rPr lang="en-GB" dirty="0" smtClean="0">
                <a:latin typeface="Arial Rounded MT Bold" panose="020F0704030504030204" pitchFamily="34" charset="0"/>
              </a:rPr>
              <a:t>Qualifier and Disclosure </a:t>
            </a:r>
            <a:r>
              <a:rPr lang="en-GB" b="1" dirty="0" smtClean="0">
                <a:latin typeface="Arial Rounded MT Bold" panose="020F0704030504030204" pitchFamily="34" charset="0"/>
              </a:rPr>
              <a:t>(Ian Ramsey)</a:t>
            </a:r>
            <a:endParaRPr lang="en-GB" b="1" dirty="0">
              <a:latin typeface="Arial Rounded MT Bold" panose="020F0704030504030204" pitchFamily="34" charset="0"/>
            </a:endParaRPr>
          </a:p>
        </p:txBody>
      </p:sp>
      <p:sp>
        <p:nvSpPr>
          <p:cNvPr id="3" name="Content Placeholder 2"/>
          <p:cNvSpPr>
            <a:spLocks noGrp="1"/>
          </p:cNvSpPr>
          <p:nvPr>
            <p:ph idx="1"/>
          </p:nvPr>
        </p:nvSpPr>
        <p:spPr>
          <a:xfrm>
            <a:off x="254000" y="1825625"/>
            <a:ext cx="11816080" cy="4869816"/>
          </a:xfrm>
          <a:solidFill>
            <a:schemeClr val="accent5">
              <a:lumMod val="20000"/>
              <a:lumOff val="80000"/>
            </a:schemeClr>
          </a:solidFill>
        </p:spPr>
        <p:txBody>
          <a:bodyPr>
            <a:normAutofit/>
          </a:bodyPr>
          <a:lstStyle/>
          <a:p>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‘Disclosure’ </a:t>
            </a:r>
            <a:r>
              <a:rPr lang="en-GB" sz="3200" dirty="0" smtClean="0">
                <a:latin typeface="Arial Rounded MT Bold" panose="020F0704030504030204" pitchFamily="34" charset="0"/>
              </a:rPr>
              <a:t>where something is made known where previously it was hidden or unknown. People could understand/grasp the divine, but cannot be understood in normal language. </a:t>
            </a:r>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Ramsey </a:t>
            </a:r>
            <a:r>
              <a:rPr lang="en-GB" sz="3200" dirty="0" smtClean="0">
                <a:latin typeface="Arial Rounded MT Bold" panose="020F0704030504030204" pitchFamily="34" charset="0"/>
              </a:rPr>
              <a:t>recognised terms such as Father, Shepherd- believers were committing to a particular view . Ramsey said we needed </a:t>
            </a:r>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qualifiers</a:t>
            </a:r>
            <a:r>
              <a:rPr lang="en-GB" sz="3200" dirty="0" smtClean="0">
                <a:latin typeface="Arial Rounded MT Bold" panose="020F0704030504030204" pitchFamily="34" charset="0"/>
              </a:rPr>
              <a:t> that could be added to provide them with a quality that was greater than the words presented.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75965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9259" y="272657"/>
            <a:ext cx="3267181" cy="1325563"/>
          </a:xfrm>
          <a:solidFill>
            <a:srgbClr val="FFFF00"/>
          </a:solidFill>
        </p:spPr>
        <p:txBody>
          <a:bodyPr/>
          <a:lstStyle/>
          <a:p>
            <a:r>
              <a:rPr lang="en-GB" dirty="0" smtClean="0">
                <a:latin typeface="Arial Rounded MT Bold" panose="020F0704030504030204" pitchFamily="34" charset="0"/>
              </a:rPr>
              <a:t>Challenges </a:t>
            </a:r>
            <a:endParaRPr lang="en-GB" dirty="0">
              <a:latin typeface="Arial Rounded MT Bold" panose="020F0704030504030204" pitchFamily="34" charset="0"/>
            </a:endParaRPr>
          </a:p>
        </p:txBody>
      </p:sp>
      <p:sp>
        <p:nvSpPr>
          <p:cNvPr id="3" name="Content Placeholder 2"/>
          <p:cNvSpPr>
            <a:spLocks noGrp="1"/>
          </p:cNvSpPr>
          <p:nvPr>
            <p:ph idx="1"/>
          </p:nvPr>
        </p:nvSpPr>
        <p:spPr>
          <a:xfrm>
            <a:off x="133564" y="1825624"/>
            <a:ext cx="11220236" cy="4945045"/>
          </a:xfrm>
          <a:solidFill>
            <a:schemeClr val="accent3">
              <a:lumMod val="20000"/>
              <a:lumOff val="80000"/>
            </a:schemeClr>
          </a:solidFill>
        </p:spPr>
        <p:txBody>
          <a:bodyPr>
            <a:normAutofit/>
          </a:bodyPr>
          <a:lstStyle/>
          <a:p>
            <a:pPr marL="0" indent="0">
              <a:buNone/>
            </a:pPr>
            <a:r>
              <a:rPr lang="en-GB" sz="3200" dirty="0" smtClean="0">
                <a:solidFill>
                  <a:srgbClr val="0070C0"/>
                </a:solidFill>
                <a:latin typeface="Arial Rounded MT Bold" panose="020F0704030504030204" pitchFamily="34" charset="0"/>
              </a:rPr>
              <a:t>Hume: </a:t>
            </a:r>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Analogy</a:t>
            </a:r>
            <a:r>
              <a:rPr lang="en-GB" sz="3200" dirty="0" smtClean="0">
                <a:latin typeface="Arial Rounded MT Bold" panose="020F0704030504030204" pitchFamily="34" charset="0"/>
              </a:rPr>
              <a:t> is only as good as the point at which the two things being compared are similar. How do we know what constitutes God? If we fail to compare analogy become meaningless. Does God exist?</a:t>
            </a:r>
          </a:p>
          <a:p>
            <a:pPr marL="0" indent="0">
              <a:buNone/>
            </a:pPr>
            <a:r>
              <a:rPr lang="en-GB" sz="3200" dirty="0" smtClean="0">
                <a:solidFill>
                  <a:srgbClr val="00B050"/>
                </a:solidFill>
                <a:latin typeface="Arial Rounded MT Bold" panose="020F0704030504030204" pitchFamily="34" charset="0"/>
              </a:rPr>
              <a:t>Ramsey</a:t>
            </a:r>
            <a:r>
              <a:rPr lang="en-GB" sz="3200" dirty="0" smtClean="0">
                <a:latin typeface="Arial Rounded MT Bold" panose="020F0704030504030204" pitchFamily="34" charset="0"/>
              </a:rPr>
              <a:t> uses </a:t>
            </a:r>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qualifiers </a:t>
            </a:r>
            <a:r>
              <a:rPr lang="en-GB" sz="3200" dirty="0" smtClean="0">
                <a:latin typeface="Arial Rounded MT Bold" panose="020F0704030504030204" pitchFamily="34" charset="0"/>
              </a:rPr>
              <a:t>we do not fully understand God we only get an insight. It is mystery to understand God, which does not satisfy the non-religious believer.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1025044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elated image">
            <a:extLst>
              <a:ext uri="{FF2B5EF4-FFF2-40B4-BE49-F238E27FC236}">
                <a16:creationId xmlns:a16="http://schemas.microsoft.com/office/drawing/2014/main" id="{DA763A9C-321C-4C46-A8FC-51AEE5C2F9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197" y="0"/>
            <a:ext cx="11971606"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717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 y="1"/>
            <a:ext cx="11242040" cy="1690688"/>
          </a:xfrm>
          <a:solidFill>
            <a:srgbClr val="FFFF00"/>
          </a:solidFill>
        </p:spPr>
        <p:txBody>
          <a:bodyPr>
            <a:normAutofit fontScale="90000"/>
          </a:bodyPr>
          <a:lstStyle/>
          <a:p>
            <a:r>
              <a:rPr lang="en-GB" dirty="0" smtClean="0">
                <a:latin typeface="Arial Rounded MT Bold" panose="020F0704030504030204" pitchFamily="34" charset="0"/>
              </a:rPr>
              <a:t>How the views of Aquinas and Ramsey can be used to help understand religious teachings. </a:t>
            </a:r>
            <a:endParaRPr lang="en-GB" dirty="0">
              <a:latin typeface="Arial Rounded MT Bold" panose="020F0704030504030204" pitchFamily="34" charset="0"/>
            </a:endParaRPr>
          </a:p>
        </p:txBody>
      </p:sp>
      <p:sp>
        <p:nvSpPr>
          <p:cNvPr id="3" name="Content Placeholder 2"/>
          <p:cNvSpPr>
            <a:spLocks noGrp="1"/>
          </p:cNvSpPr>
          <p:nvPr>
            <p:ph idx="1"/>
          </p:nvPr>
        </p:nvSpPr>
        <p:spPr>
          <a:xfrm>
            <a:off x="294640" y="1825624"/>
            <a:ext cx="11059160" cy="4934771"/>
          </a:xfrm>
          <a:solidFill>
            <a:schemeClr val="accent6">
              <a:lumMod val="20000"/>
              <a:lumOff val="80000"/>
            </a:schemeClr>
          </a:solidFill>
        </p:spPr>
        <p:txBody>
          <a:bodyPr>
            <a:normAutofit/>
          </a:bodyPr>
          <a:lstStyle/>
          <a:p>
            <a:r>
              <a:rPr lang="en-GB" sz="3200" dirty="0" smtClean="0">
                <a:latin typeface="Arial Rounded MT Bold" panose="020F0704030504030204" pitchFamily="34" charset="0"/>
              </a:rPr>
              <a:t>There is a connection between </a:t>
            </a:r>
            <a:r>
              <a:rPr lang="en-GB" sz="3600" b="1" dirty="0" smtClean="0">
                <a:solidFill>
                  <a:srgbClr val="00B050"/>
                </a:solidFill>
                <a:latin typeface="Arial Rounded MT Bold" panose="020F0704030504030204" pitchFamily="34" charset="0"/>
              </a:rPr>
              <a:t>creator God </a:t>
            </a:r>
            <a:r>
              <a:rPr lang="en-GB" sz="3200" dirty="0" smtClean="0">
                <a:latin typeface="Arial Rounded MT Bold" panose="020F0704030504030204" pitchFamily="34" charset="0"/>
              </a:rPr>
              <a:t>and his human creation, means there is a suitable point if reference, its impossible to understand. </a:t>
            </a:r>
          </a:p>
          <a:p>
            <a:r>
              <a:rPr lang="en-GB" sz="3200" dirty="0" smtClean="0">
                <a:latin typeface="Arial Rounded MT Bold" panose="020F0704030504030204" pitchFamily="34" charset="0"/>
              </a:rPr>
              <a:t>Believers have clear points of reference to understand the </a:t>
            </a:r>
            <a:r>
              <a:rPr lang="en-GB" sz="3600" dirty="0" smtClean="0">
                <a:solidFill>
                  <a:srgbClr val="00B050"/>
                </a:solidFill>
                <a:latin typeface="Arial Rounded MT Bold" panose="020F0704030504030204" pitchFamily="34" charset="0"/>
              </a:rPr>
              <a:t>divine, </a:t>
            </a:r>
            <a:r>
              <a:rPr lang="en-GB" sz="3200" b="1" dirty="0" smtClean="0">
                <a:solidFill>
                  <a:srgbClr val="0070C0"/>
                </a:solidFill>
                <a:latin typeface="Arial Rounded MT Bold" panose="020F0704030504030204" pitchFamily="34" charset="0"/>
              </a:rPr>
              <a:t>Analogies proportion/attribution </a:t>
            </a:r>
            <a:r>
              <a:rPr lang="en-GB" sz="3200" dirty="0" smtClean="0">
                <a:latin typeface="Arial Rounded MT Bold" panose="020F0704030504030204" pitchFamily="34" charset="0"/>
              </a:rPr>
              <a:t>give meaningful context to come to terms with the spiritual realm. </a:t>
            </a:r>
            <a:r>
              <a:rPr lang="en-GB" sz="3600" dirty="0" smtClean="0">
                <a:solidFill>
                  <a:srgbClr val="0070C0"/>
                </a:solidFill>
                <a:latin typeface="Arial Rounded MT Bold" panose="020F0704030504030204" pitchFamily="34" charset="0"/>
              </a:rPr>
              <a:t>Ramsey’s qualifiers </a:t>
            </a:r>
            <a:r>
              <a:rPr lang="en-GB" sz="3200" dirty="0" smtClean="0">
                <a:latin typeface="Arial Rounded MT Bold" panose="020F0704030504030204" pitchFamily="34" charset="0"/>
              </a:rPr>
              <a:t>assist religious believers to talk about God.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426702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41" y="71919"/>
            <a:ext cx="12010489" cy="1618769"/>
          </a:xfrm>
          <a:solidFill>
            <a:srgbClr val="FFFF00"/>
          </a:solidFill>
        </p:spPr>
        <p:txBody>
          <a:bodyPr>
            <a:normAutofit fontScale="90000"/>
          </a:bodyPr>
          <a:lstStyle/>
          <a:p>
            <a:r>
              <a:rPr lang="en-GB" dirty="0" smtClean="0">
                <a:latin typeface="Arial Rounded MT Bold" panose="020F0704030504030204" pitchFamily="34" charset="0"/>
              </a:rPr>
              <a:t>AO2: To what extent do the challenges to logical positivism provide convincing arguments to non-religious believers?</a:t>
            </a:r>
            <a:endParaRPr lang="en-GB" dirty="0">
              <a:latin typeface="Arial Rounded MT Bold" panose="020F0704030504030204" pitchFamily="34" charset="0"/>
            </a:endParaRPr>
          </a:p>
        </p:txBody>
      </p:sp>
      <p:sp>
        <p:nvSpPr>
          <p:cNvPr id="4" name="Content Placeholder 3"/>
          <p:cNvSpPr>
            <a:spLocks noGrp="1"/>
          </p:cNvSpPr>
          <p:nvPr>
            <p:ph sz="half" idx="1"/>
          </p:nvPr>
        </p:nvSpPr>
        <p:spPr>
          <a:xfrm>
            <a:off x="102742" y="1825625"/>
            <a:ext cx="5917058" cy="4883400"/>
          </a:xfrm>
          <a:solidFill>
            <a:schemeClr val="accent1">
              <a:lumMod val="20000"/>
              <a:lumOff val="80000"/>
            </a:schemeClr>
          </a:solidFill>
        </p:spPr>
        <p:txBody>
          <a:bodyPr>
            <a:normAutofit fontScale="92500"/>
          </a:bodyPr>
          <a:lstStyle/>
          <a:p>
            <a:r>
              <a:rPr lang="en-GB" dirty="0" smtClean="0">
                <a:latin typeface="Arial Rounded MT Bold" panose="020F0704030504030204" pitchFamily="34" charset="0"/>
              </a:rPr>
              <a:t> </a:t>
            </a:r>
            <a:r>
              <a:rPr lang="en-GB" sz="3200" dirty="0" smtClean="0">
                <a:latin typeface="Arial Rounded MT Bold" panose="020F0704030504030204" pitchFamily="34" charset="0"/>
              </a:rPr>
              <a:t>Use of </a:t>
            </a:r>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empirical observation </a:t>
            </a:r>
            <a:r>
              <a:rPr lang="en-GB" sz="3200" dirty="0" smtClean="0">
                <a:latin typeface="Arial Rounded MT Bold" panose="020F0704030504030204" pitchFamily="34" charset="0"/>
              </a:rPr>
              <a:t>and using </a:t>
            </a:r>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verification principle </a:t>
            </a:r>
            <a:r>
              <a:rPr lang="en-GB" sz="3200" dirty="0" smtClean="0">
                <a:latin typeface="Arial Rounded MT Bold" panose="020F0704030504030204" pitchFamily="34" charset="0"/>
              </a:rPr>
              <a:t>, appealing to those who are non religious. </a:t>
            </a:r>
          </a:p>
          <a:p>
            <a:r>
              <a:rPr lang="en-GB" sz="3200" dirty="0" smtClean="0">
                <a:latin typeface="Arial Rounded MT Bold" panose="020F0704030504030204" pitchFamily="34" charset="0"/>
              </a:rPr>
              <a:t>If its </a:t>
            </a:r>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not analytical or a synthetic statement </a:t>
            </a:r>
            <a:r>
              <a:rPr lang="en-GB" sz="3200" dirty="0" smtClean="0">
                <a:latin typeface="Arial Rounded MT Bold" panose="020F0704030504030204" pitchFamily="34" charset="0"/>
              </a:rPr>
              <a:t>then its meaningless. </a:t>
            </a:r>
            <a:endParaRPr lang="en-GB" sz="3200" dirty="0">
              <a:latin typeface="Arial Rounded MT Bold" panose="020F0704030504030204" pitchFamily="34" charset="0"/>
            </a:endParaRPr>
          </a:p>
        </p:txBody>
      </p:sp>
      <p:sp>
        <p:nvSpPr>
          <p:cNvPr id="5" name="Content Placeholder 4"/>
          <p:cNvSpPr>
            <a:spLocks noGrp="1"/>
          </p:cNvSpPr>
          <p:nvPr>
            <p:ph sz="half" idx="2"/>
          </p:nvPr>
        </p:nvSpPr>
        <p:spPr>
          <a:xfrm>
            <a:off x="6172200" y="1825625"/>
            <a:ext cx="5858838" cy="4883400"/>
          </a:xfrm>
          <a:solidFill>
            <a:schemeClr val="accent4">
              <a:lumMod val="20000"/>
              <a:lumOff val="80000"/>
            </a:schemeClr>
          </a:solidFill>
        </p:spPr>
        <p:txBody>
          <a:bodyPr>
            <a:normAutofit fontScale="92500"/>
          </a:bodyPr>
          <a:lstStyle/>
          <a:p>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Wittgenstein</a:t>
            </a:r>
            <a:r>
              <a:rPr lang="en-GB" sz="3200" dirty="0" smtClean="0">
                <a:latin typeface="Arial Rounded MT Bold" panose="020F0704030504030204" pitchFamily="34" charset="0"/>
              </a:rPr>
              <a:t> language games </a:t>
            </a:r>
          </a:p>
          <a:p>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Verification principle </a:t>
            </a:r>
            <a:r>
              <a:rPr lang="en-GB" sz="3200" dirty="0" smtClean="0">
                <a:latin typeface="Arial Rounded MT Bold" panose="020F0704030504030204" pitchFamily="34" charset="0"/>
              </a:rPr>
              <a:t>is self defeating – you cant verify itself. </a:t>
            </a:r>
          </a:p>
          <a:p>
            <a:r>
              <a:rPr lang="en-GB" sz="3200" b="1" dirty="0" err="1" smtClean="0">
                <a:ln w="22225">
                  <a:solidFill>
                    <a:schemeClr val="accent2"/>
                  </a:solidFill>
                  <a:prstDash val="solid"/>
                </a:ln>
                <a:solidFill>
                  <a:schemeClr val="accent2">
                    <a:lumMod val="40000"/>
                    <a:lumOff val="60000"/>
                  </a:schemeClr>
                </a:solidFill>
                <a:latin typeface="Arial Rounded MT Bold" panose="020F0704030504030204" pitchFamily="34" charset="0"/>
              </a:rPr>
              <a:t>Braithewaite</a:t>
            </a:r>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 </a:t>
            </a:r>
            <a:r>
              <a:rPr lang="en-GB" sz="3200" dirty="0" smtClean="0">
                <a:latin typeface="Arial Rounded MT Bold" panose="020F0704030504030204" pitchFamily="34" charset="0"/>
              </a:rPr>
              <a:t>logical positivism misunderstood how religious language should be used. , it can be used in cognitive and non cognitive sense, it was the impact on a believers life.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785363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741" y="71919"/>
            <a:ext cx="12010489" cy="1618769"/>
          </a:xfrm>
          <a:solidFill>
            <a:srgbClr val="FFFF00"/>
          </a:solidFill>
        </p:spPr>
        <p:txBody>
          <a:bodyPr>
            <a:normAutofit fontScale="90000"/>
          </a:bodyPr>
          <a:lstStyle/>
          <a:p>
            <a:r>
              <a:rPr lang="en-GB" dirty="0" smtClean="0">
                <a:latin typeface="Arial Rounded MT Bold" panose="020F0704030504030204" pitchFamily="34" charset="0"/>
              </a:rPr>
              <a:t>AO2: To what extent do the challenges to logical positivism provide convincing arguments to non-religious believers?</a:t>
            </a:r>
            <a:endParaRPr lang="en-GB" dirty="0">
              <a:latin typeface="Arial Rounded MT Bold" panose="020F0704030504030204" pitchFamily="34" charset="0"/>
            </a:endParaRPr>
          </a:p>
        </p:txBody>
      </p:sp>
      <p:sp>
        <p:nvSpPr>
          <p:cNvPr id="5" name="Content Placeholder 4"/>
          <p:cNvSpPr>
            <a:spLocks noGrp="1"/>
          </p:cNvSpPr>
          <p:nvPr>
            <p:ph sz="half" idx="2"/>
          </p:nvPr>
        </p:nvSpPr>
        <p:spPr>
          <a:xfrm>
            <a:off x="102741" y="1825625"/>
            <a:ext cx="11928297" cy="4883400"/>
          </a:xfrm>
          <a:solidFill>
            <a:schemeClr val="accent4">
              <a:lumMod val="20000"/>
              <a:lumOff val="80000"/>
            </a:schemeClr>
          </a:solidFill>
        </p:spPr>
        <p:txBody>
          <a:bodyPr>
            <a:normAutofit/>
          </a:bodyPr>
          <a:lstStyle/>
          <a:p>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Ayer </a:t>
            </a:r>
            <a:r>
              <a:rPr lang="en-GB" sz="3200" dirty="0" smtClean="0">
                <a:latin typeface="Arial Rounded MT Bold" panose="020F0704030504030204" pitchFamily="34" charset="0"/>
              </a:rPr>
              <a:t>weak verification would allow religious statements to be meaningful for example </a:t>
            </a:r>
            <a:r>
              <a:rPr lang="en-GB" sz="3200" u="sng" dirty="0" smtClean="0">
                <a:solidFill>
                  <a:srgbClr val="00B050"/>
                </a:solidFill>
                <a:latin typeface="Arial Rounded MT Bold" panose="020F0704030504030204" pitchFamily="34" charset="0"/>
              </a:rPr>
              <a:t>historical claims </a:t>
            </a:r>
            <a:r>
              <a:rPr lang="en-GB" sz="3200" dirty="0" smtClean="0">
                <a:latin typeface="Arial Rounded MT Bold" panose="020F0704030504030204" pitchFamily="34" charset="0"/>
              </a:rPr>
              <a:t>such as </a:t>
            </a:r>
            <a:r>
              <a:rPr lang="en-GB" sz="3200" dirty="0" smtClean="0">
                <a:solidFill>
                  <a:srgbClr val="00B050"/>
                </a:solidFill>
                <a:latin typeface="Arial Rounded MT Bold" panose="020F0704030504030204" pitchFamily="34" charset="0"/>
              </a:rPr>
              <a:t>Moses 10 commandments. </a:t>
            </a:r>
          </a:p>
          <a:p>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Hick eschatological verification</a:t>
            </a:r>
            <a:r>
              <a:rPr lang="en-GB" sz="3200" dirty="0" smtClean="0">
                <a:latin typeface="Arial Rounded MT Bold" panose="020F0704030504030204" pitchFamily="34" charset="0"/>
              </a:rPr>
              <a:t>, is there life after death? </a:t>
            </a:r>
          </a:p>
          <a:p>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Swinburne Toys in the cupboard</a:t>
            </a:r>
            <a:r>
              <a:rPr lang="en-GB" sz="3200" dirty="0" smtClean="0">
                <a:latin typeface="Arial Rounded MT Bold" panose="020F0704030504030204" pitchFamily="34" charset="0"/>
              </a:rPr>
              <a:t>, statements can be meaningful to us even if </a:t>
            </a:r>
            <a:r>
              <a:rPr lang="en-GB" sz="3200" b="1" u="sng" dirty="0" smtClean="0">
                <a:solidFill>
                  <a:srgbClr val="0070C0"/>
                </a:solidFill>
                <a:latin typeface="Arial Rounded MT Bold" panose="020F0704030504030204" pitchFamily="34" charset="0"/>
              </a:rPr>
              <a:t>we cannot verify of falsify it</a:t>
            </a:r>
            <a:r>
              <a:rPr lang="en-GB" sz="3200" dirty="0" smtClean="0">
                <a:latin typeface="Arial Rounded MT Bold" panose="020F0704030504030204" pitchFamily="34" charset="0"/>
              </a:rPr>
              <a:t>. </a:t>
            </a:r>
          </a:p>
          <a:p>
            <a:r>
              <a:rPr lang="en-GB" sz="3200" b="1" dirty="0" smtClean="0">
                <a:ln w="22225">
                  <a:solidFill>
                    <a:schemeClr val="accent2"/>
                  </a:solidFill>
                  <a:prstDash val="solid"/>
                </a:ln>
                <a:solidFill>
                  <a:schemeClr val="accent2">
                    <a:lumMod val="40000"/>
                    <a:lumOff val="60000"/>
                  </a:schemeClr>
                </a:solidFill>
                <a:latin typeface="Arial Rounded MT Bold" panose="020F0704030504030204" pitchFamily="34" charset="0"/>
              </a:rPr>
              <a:t>R.M Hare </a:t>
            </a:r>
            <a:r>
              <a:rPr lang="en-GB" sz="3200" b="1" dirty="0" err="1" smtClean="0">
                <a:ln w="22225">
                  <a:solidFill>
                    <a:schemeClr val="accent2"/>
                  </a:solidFill>
                  <a:prstDash val="solid"/>
                </a:ln>
                <a:solidFill>
                  <a:schemeClr val="accent2">
                    <a:lumMod val="40000"/>
                    <a:lumOff val="60000"/>
                  </a:schemeClr>
                </a:solidFill>
                <a:latin typeface="Arial Rounded MT Bold" panose="020F0704030504030204" pitchFamily="34" charset="0"/>
              </a:rPr>
              <a:t>Bliks</a:t>
            </a:r>
            <a:r>
              <a:rPr lang="en-GB" sz="3200" dirty="0" smtClean="0">
                <a:latin typeface="Arial Rounded MT Bold" panose="020F0704030504030204" pitchFamily="34" charset="0"/>
              </a:rPr>
              <a:t>, its how we perceive reality </a:t>
            </a:r>
            <a:endParaRPr lang="en-GB" sz="3200" dirty="0">
              <a:latin typeface="Arial Rounded MT Bold" panose="020F0704030504030204" pitchFamily="34" charset="0"/>
            </a:endParaRPr>
          </a:p>
        </p:txBody>
      </p:sp>
    </p:spTree>
    <p:extLst>
      <p:ext uri="{BB962C8B-B14F-4D97-AF65-F5344CB8AC3E}">
        <p14:creationId xmlns:p14="http://schemas.microsoft.com/office/powerpoint/2010/main" val="26998124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TotalTime>
  <Words>670</Words>
  <Application>Microsoft Office PowerPoint</Application>
  <PresentationFormat>Widescreen</PresentationFormat>
  <Paragraphs>39</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Arial Rounded MT Bold</vt:lpstr>
      <vt:lpstr>Calibri</vt:lpstr>
      <vt:lpstr>Calibri Light</vt:lpstr>
      <vt:lpstr>Office Theme</vt:lpstr>
      <vt:lpstr>Theme 4 Religious Language </vt:lpstr>
      <vt:lpstr>Aquinas: Proportion and Attribution </vt:lpstr>
      <vt:lpstr>Aquinas: Proportion and Attribution </vt:lpstr>
      <vt:lpstr>Qualifier and Disclosure (Ian Ramsey)</vt:lpstr>
      <vt:lpstr>Challenges </vt:lpstr>
      <vt:lpstr>PowerPoint Presentation</vt:lpstr>
      <vt:lpstr>How the views of Aquinas and Ramsey can be used to help understand religious teachings. </vt:lpstr>
      <vt:lpstr>AO2: To what extent do the challenges to logical positivism provide convincing arguments to non-religious believers?</vt:lpstr>
      <vt:lpstr>AO2: To what extent do the challenges to logical positivism provide convincing arguments to non-religious believers?</vt:lpstr>
      <vt:lpstr>AO2: Whether non-cognitive interpretations are valid responses to the challenges to the meaning of religious language. </vt:lpstr>
    </vt:vector>
  </TitlesOfParts>
  <Company>Thomas Tallis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 4 Religious Language </dc:title>
  <dc:creator>Rahima Choudhury</dc:creator>
  <cp:lastModifiedBy>Rahima Choudhury</cp:lastModifiedBy>
  <cp:revision>21</cp:revision>
  <dcterms:created xsi:type="dcterms:W3CDTF">2019-08-21T12:25:38Z</dcterms:created>
  <dcterms:modified xsi:type="dcterms:W3CDTF">2019-10-11T11:13:11Z</dcterms:modified>
</cp:coreProperties>
</file>