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9" r:id="rId9"/>
    <p:sldId id="263" r:id="rId10"/>
    <p:sldId id="264" r:id="rId11"/>
    <p:sldId id="265"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3CDB03-0F6E-487D-AC4A-EC40B1000CB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401688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CDB03-0F6E-487D-AC4A-EC40B1000CB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156052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CDB03-0F6E-487D-AC4A-EC40B1000CB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178713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CDB03-0F6E-487D-AC4A-EC40B1000CB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24490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3CDB03-0F6E-487D-AC4A-EC40B1000CB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56927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3CDB03-0F6E-487D-AC4A-EC40B1000CB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311914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3CDB03-0F6E-487D-AC4A-EC40B1000CB4}" type="datetimeFigureOut">
              <a:rPr lang="en-GB" smtClean="0"/>
              <a:t>28/08/2019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39414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3CDB03-0F6E-487D-AC4A-EC40B1000CB4}" type="datetimeFigureOut">
              <a:rPr lang="en-GB" smtClean="0"/>
              <a:t>28/08/2019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356816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CDB03-0F6E-487D-AC4A-EC40B1000CB4}" type="datetimeFigureOut">
              <a:rPr lang="en-GB" smtClean="0"/>
              <a:t>28/08/2019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40197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3CDB03-0F6E-487D-AC4A-EC40B1000CB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302010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3CDB03-0F6E-487D-AC4A-EC40B1000CB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28388-97F1-4434-90C9-2DF07C76F6DF}" type="slidenum">
              <a:rPr lang="en-GB" smtClean="0"/>
              <a:t>‹#›</a:t>
            </a:fld>
            <a:endParaRPr lang="en-GB"/>
          </a:p>
        </p:txBody>
      </p:sp>
    </p:spTree>
    <p:extLst>
      <p:ext uri="{BB962C8B-B14F-4D97-AF65-F5344CB8AC3E}">
        <p14:creationId xmlns:p14="http://schemas.microsoft.com/office/powerpoint/2010/main" val="404405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CDB03-0F6E-487D-AC4A-EC40B1000CB4}" type="datetimeFigureOut">
              <a:rPr lang="en-GB" smtClean="0"/>
              <a:t>28/08/2019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28388-97F1-4434-90C9-2DF07C76F6DF}" type="slidenum">
              <a:rPr lang="en-GB" smtClean="0"/>
              <a:t>‹#›</a:t>
            </a:fld>
            <a:endParaRPr lang="en-GB"/>
          </a:p>
        </p:txBody>
      </p:sp>
    </p:spTree>
    <p:extLst>
      <p:ext uri="{BB962C8B-B14F-4D97-AF65-F5344CB8AC3E}">
        <p14:creationId xmlns:p14="http://schemas.microsoft.com/office/powerpoint/2010/main" val="40589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63289"/>
          </a:xfrm>
          <a:solidFill>
            <a:srgbClr val="FFFF00"/>
          </a:solidFill>
        </p:spPr>
        <p:txBody>
          <a:bodyPr/>
          <a:lstStyle/>
          <a:p>
            <a:r>
              <a:rPr lang="en-GB" dirty="0" smtClean="0">
                <a:latin typeface="Arial Rounded MT Bold" panose="020F0704030504030204" pitchFamily="34" charset="0"/>
              </a:rPr>
              <a:t>Theme 4: Religious Language </a:t>
            </a:r>
            <a:endParaRPr lang="en-GB" dirty="0">
              <a:latin typeface="Arial Rounded MT Bold" panose="020F0704030504030204" pitchFamily="34" charset="0"/>
            </a:endParaRPr>
          </a:p>
        </p:txBody>
      </p:sp>
      <p:sp>
        <p:nvSpPr>
          <p:cNvPr id="3" name="Subtitle 2"/>
          <p:cNvSpPr>
            <a:spLocks noGrp="1"/>
          </p:cNvSpPr>
          <p:nvPr>
            <p:ph type="subTitle" idx="1"/>
          </p:nvPr>
        </p:nvSpPr>
        <p:spPr>
          <a:solidFill>
            <a:schemeClr val="accent6">
              <a:lumMod val="40000"/>
              <a:lumOff val="60000"/>
            </a:schemeClr>
          </a:solidFill>
        </p:spPr>
        <p:txBody>
          <a:bodyPr>
            <a:normAutofit/>
          </a:bodyPr>
          <a:lstStyle/>
          <a:p>
            <a:r>
              <a:rPr lang="en-GB" sz="3200" dirty="0" smtClean="0">
                <a:latin typeface="Arial Rounded MT Bold" panose="020F0704030504030204" pitchFamily="34" charset="0"/>
              </a:rPr>
              <a:t>D: Religious Language as Non-Cognitive and Symbolic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176644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101601"/>
            <a:ext cx="11353800" cy="1609408"/>
          </a:xfrm>
          <a:solidFill>
            <a:srgbClr val="FFFF00"/>
          </a:solidFill>
        </p:spPr>
        <p:txBody>
          <a:bodyPr>
            <a:normAutofit/>
          </a:bodyPr>
          <a:lstStyle/>
          <a:p>
            <a:r>
              <a:rPr lang="en-GB" dirty="0" smtClean="0">
                <a:latin typeface="Arial Rounded MT Bold" panose="020F0704030504030204" pitchFamily="34" charset="0"/>
              </a:rPr>
              <a:t>Challenges including whether a symbol is adequate or gives the right insights.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243840" y="1825624"/>
            <a:ext cx="4064000" cy="4798695"/>
          </a:xfrm>
          <a:solidFill>
            <a:schemeClr val="accent1">
              <a:lumMod val="20000"/>
              <a:lumOff val="80000"/>
            </a:schemeClr>
          </a:solidFill>
        </p:spPr>
        <p:txBody>
          <a:bodyPr>
            <a:normAutofit fontScale="92500"/>
          </a:bodyPr>
          <a:lstStyle/>
          <a:p>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4307840" y="1825625"/>
            <a:ext cx="7680960" cy="4798694"/>
          </a:xfrm>
          <a:solidFill>
            <a:schemeClr val="accent4">
              <a:lumMod val="20000"/>
              <a:lumOff val="80000"/>
            </a:schemeClr>
          </a:solidFill>
        </p:spPr>
        <p:txBody>
          <a:bodyPr>
            <a:normAutofit fontScale="92500"/>
          </a:bodyPr>
          <a:lstStyle/>
          <a:p>
            <a:r>
              <a:rPr lang="en-GB" dirty="0">
                <a:latin typeface="Arial Rounded MT Bold" panose="020F0704030504030204" pitchFamily="34" charset="0"/>
              </a:rPr>
              <a:t>Symbols have changed over time, does it mean it was change their meaning. </a:t>
            </a:r>
            <a:r>
              <a:rPr lang="en-GB" dirty="0" smtClean="0">
                <a:latin typeface="Arial Rounded MT Bold" panose="020F0704030504030204" pitchFamily="34" charset="0"/>
              </a:rPr>
              <a:t>The </a:t>
            </a:r>
            <a:r>
              <a:rPr lang="en-GB" dirty="0" err="1" smtClean="0">
                <a:latin typeface="Arial Rounded MT Bold" panose="020F0704030504030204" pitchFamily="34" charset="0"/>
              </a:rPr>
              <a:t>ichthus</a:t>
            </a:r>
            <a:r>
              <a:rPr lang="en-GB" dirty="0" smtClean="0">
                <a:latin typeface="Arial Rounded MT Bold" panose="020F0704030504030204" pitchFamily="34" charset="0"/>
              </a:rPr>
              <a:t> , a symbol used by Christians to signify a safe place</a:t>
            </a:r>
          </a:p>
          <a:p>
            <a:r>
              <a:rPr lang="en-GB" u="sng" dirty="0" smtClean="0">
                <a:solidFill>
                  <a:srgbClr val="FF0000"/>
                </a:solidFill>
                <a:latin typeface="Arial Rounded MT Bold" panose="020F0704030504030204" pitchFamily="34" charset="0"/>
              </a:rPr>
              <a:t>I</a:t>
            </a:r>
            <a:r>
              <a:rPr lang="en-GB" dirty="0" smtClean="0">
                <a:latin typeface="Arial Rounded MT Bold" panose="020F0704030504030204" pitchFamily="34" charset="0"/>
              </a:rPr>
              <a:t> (Christ)</a:t>
            </a:r>
            <a:r>
              <a:rPr lang="en-GB" dirty="0">
                <a:latin typeface="Arial Rounded MT Bold" panose="020F0704030504030204" pitchFamily="34" charset="0"/>
              </a:rPr>
              <a:t> </a:t>
            </a:r>
            <a:r>
              <a:rPr lang="en-GB" u="sng" dirty="0" err="1">
                <a:solidFill>
                  <a:srgbClr val="FF0000"/>
                </a:solidFill>
                <a:latin typeface="Arial Rounded MT Bold" panose="020F0704030504030204" pitchFamily="34" charset="0"/>
              </a:rPr>
              <a:t>Ch</a:t>
            </a:r>
            <a:r>
              <a:rPr lang="en-GB" dirty="0">
                <a:latin typeface="Arial Rounded MT Bold" panose="020F0704030504030204" pitchFamily="34" charset="0"/>
              </a:rPr>
              <a:t> </a:t>
            </a:r>
            <a:r>
              <a:rPr lang="en-GB" dirty="0" smtClean="0">
                <a:latin typeface="Arial Rounded MT Bold" panose="020F0704030504030204" pitchFamily="34" charset="0"/>
              </a:rPr>
              <a:t>, (God’s)</a:t>
            </a:r>
            <a:r>
              <a:rPr lang="en-GB" dirty="0">
                <a:latin typeface="Arial Rounded MT Bold" panose="020F0704030504030204" pitchFamily="34" charset="0"/>
              </a:rPr>
              <a:t> </a:t>
            </a:r>
            <a:r>
              <a:rPr lang="en-GB" u="sng" dirty="0" err="1">
                <a:solidFill>
                  <a:srgbClr val="0070C0"/>
                </a:solidFill>
                <a:latin typeface="Arial Rounded MT Bold" panose="020F0704030504030204" pitchFamily="34" charset="0"/>
              </a:rPr>
              <a:t>Th</a:t>
            </a:r>
            <a:r>
              <a:rPr lang="en-GB" dirty="0" smtClean="0">
                <a:latin typeface="Arial Rounded MT Bold" panose="020F0704030504030204" pitchFamily="34" charset="0"/>
              </a:rPr>
              <a:t>, (Son)</a:t>
            </a:r>
            <a:r>
              <a:rPr lang="en-GB" dirty="0">
                <a:latin typeface="Arial Rounded MT Bold" panose="020F0704030504030204" pitchFamily="34" charset="0"/>
              </a:rPr>
              <a:t> </a:t>
            </a:r>
            <a:r>
              <a:rPr lang="en-GB" u="sng" dirty="0">
                <a:solidFill>
                  <a:srgbClr val="00B050"/>
                </a:solidFill>
                <a:latin typeface="Arial Rounded MT Bold" panose="020F0704030504030204" pitchFamily="34" charset="0"/>
              </a:rPr>
              <a:t>U</a:t>
            </a:r>
            <a:r>
              <a:rPr lang="en-GB" dirty="0" smtClean="0">
                <a:latin typeface="Arial Rounded MT Bold" panose="020F0704030504030204" pitchFamily="34" charset="0"/>
              </a:rPr>
              <a:t>, </a:t>
            </a:r>
            <a:r>
              <a:rPr lang="en-GB" u="sng" dirty="0" smtClean="0">
                <a:solidFill>
                  <a:srgbClr val="FFC000"/>
                </a:solidFill>
                <a:latin typeface="Arial Rounded MT Bold" panose="020F0704030504030204" pitchFamily="34" charset="0"/>
              </a:rPr>
              <a:t>S</a:t>
            </a:r>
            <a:r>
              <a:rPr lang="en-GB" dirty="0" smtClean="0">
                <a:latin typeface="Arial Rounded MT Bold" panose="020F0704030504030204" pitchFamily="34" charset="0"/>
              </a:rPr>
              <a:t> (Saviour)</a:t>
            </a:r>
          </a:p>
          <a:p>
            <a:r>
              <a:rPr lang="en-GB" dirty="0" smtClean="0">
                <a:latin typeface="Arial Rounded MT Bold" panose="020F0704030504030204" pitchFamily="34" charset="0"/>
              </a:rPr>
              <a:t>Pre-Christian used as a fertility symbol </a:t>
            </a:r>
          </a:p>
          <a:p>
            <a:r>
              <a:rPr lang="en-GB" dirty="0" smtClean="0">
                <a:latin typeface="Arial Rounded MT Bold" panose="020F0704030504030204" pitchFamily="34" charset="0"/>
              </a:rPr>
              <a:t>Swastika used in East – principle of harmony and peace and then by the Nazi’s. </a:t>
            </a:r>
          </a:p>
          <a:p>
            <a:r>
              <a:rPr lang="en-GB" dirty="0" smtClean="0">
                <a:latin typeface="Arial Rounded MT Bold" panose="020F0704030504030204" pitchFamily="34" charset="0"/>
              </a:rPr>
              <a:t>If meaning changes, the symbol considered to be anything other than meaningless?</a:t>
            </a:r>
            <a:endParaRPr lang="en-GB" dirty="0">
              <a:latin typeface="Arial Rounded MT Bold" panose="020F0704030504030204" pitchFamily="34" charset="0"/>
            </a:endParaRPr>
          </a:p>
          <a:p>
            <a:endParaRPr lang="en-GB" dirty="0">
              <a:latin typeface="Arial Rounded MT Bold" panose="020F0704030504030204" pitchFamily="34" charset="0"/>
            </a:endParaRPr>
          </a:p>
        </p:txBody>
      </p:sp>
      <p:pic>
        <p:nvPicPr>
          <p:cNvPr id="3" name="Picture 2"/>
          <p:cNvPicPr>
            <a:picLocks noChangeAspect="1"/>
          </p:cNvPicPr>
          <p:nvPr/>
        </p:nvPicPr>
        <p:blipFill>
          <a:blip r:embed="rId2"/>
          <a:stretch>
            <a:fillRect/>
          </a:stretch>
        </p:blipFill>
        <p:spPr>
          <a:xfrm rot="556062">
            <a:off x="852805" y="2285682"/>
            <a:ext cx="3028950" cy="1514475"/>
          </a:xfrm>
          <a:prstGeom prst="rect">
            <a:avLst/>
          </a:prstGeom>
        </p:spPr>
      </p:pic>
      <p:pic>
        <p:nvPicPr>
          <p:cNvPr id="6" name="Picture 5"/>
          <p:cNvPicPr>
            <a:picLocks noChangeAspect="1"/>
          </p:cNvPicPr>
          <p:nvPr/>
        </p:nvPicPr>
        <p:blipFill>
          <a:blip r:embed="rId3"/>
          <a:stretch>
            <a:fillRect/>
          </a:stretch>
        </p:blipFill>
        <p:spPr>
          <a:xfrm rot="21069682">
            <a:off x="1072198" y="4329271"/>
            <a:ext cx="2143125" cy="2143125"/>
          </a:xfrm>
          <a:prstGeom prst="rect">
            <a:avLst/>
          </a:prstGeom>
        </p:spPr>
      </p:pic>
    </p:spTree>
    <p:extLst>
      <p:ext uri="{BB962C8B-B14F-4D97-AF65-F5344CB8AC3E}">
        <p14:creationId xmlns:p14="http://schemas.microsoft.com/office/powerpoint/2010/main" val="311003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 y="121921"/>
            <a:ext cx="11958320" cy="1568768"/>
          </a:xfrm>
          <a:solidFill>
            <a:srgbClr val="FFFF00"/>
          </a:solidFill>
        </p:spPr>
        <p:txBody>
          <a:bodyPr>
            <a:normAutofit fontScale="90000"/>
          </a:bodyPr>
          <a:lstStyle/>
          <a:p>
            <a:r>
              <a:rPr lang="en-GB" dirty="0" smtClean="0">
                <a:latin typeface="Arial Rounded MT Bold" panose="020F0704030504030204" pitchFamily="34" charset="0"/>
              </a:rPr>
              <a:t>A consideration of how these two views (Randall/Tillich) can be used to help understand religious teachings  </a:t>
            </a:r>
            <a:endParaRPr lang="en-GB" dirty="0">
              <a:latin typeface="Arial Rounded MT Bold" panose="020F0704030504030204" pitchFamily="34" charset="0"/>
            </a:endParaRPr>
          </a:p>
        </p:txBody>
      </p:sp>
      <p:sp>
        <p:nvSpPr>
          <p:cNvPr id="6" name="Content Placeholder 5"/>
          <p:cNvSpPr>
            <a:spLocks noGrp="1"/>
          </p:cNvSpPr>
          <p:nvPr>
            <p:ph idx="1"/>
          </p:nvPr>
        </p:nvSpPr>
        <p:spPr>
          <a:xfrm>
            <a:off x="184935" y="1825625"/>
            <a:ext cx="11864825" cy="4832029"/>
          </a:xfrm>
          <a:solidFill>
            <a:schemeClr val="accent1">
              <a:lumMod val="20000"/>
              <a:lumOff val="80000"/>
            </a:schemeClr>
          </a:solidFill>
        </p:spPr>
        <p:txBody>
          <a:bodyPr/>
          <a:lstStyle/>
          <a:p>
            <a:r>
              <a:rPr lang="en-GB" dirty="0" smtClean="0">
                <a:solidFill>
                  <a:srgbClr val="FF0000"/>
                </a:solidFill>
                <a:latin typeface="Arial Rounded MT Bold" panose="020F0704030504030204" pitchFamily="34" charset="0"/>
              </a:rPr>
              <a:t>Religious teachings can vary from clear instructions </a:t>
            </a:r>
            <a:r>
              <a:rPr lang="en-GB" dirty="0" smtClean="0">
                <a:latin typeface="Arial Rounded MT Bold" panose="020F0704030504030204" pitchFamily="34" charset="0"/>
              </a:rPr>
              <a:t>about the mysteries of the soul, </a:t>
            </a:r>
            <a:r>
              <a:rPr lang="en-GB" dirty="0" smtClean="0">
                <a:solidFill>
                  <a:srgbClr val="0070C0"/>
                </a:solidFill>
                <a:latin typeface="Arial Rounded MT Bold" panose="020F0704030504030204" pitchFamily="34" charset="0"/>
              </a:rPr>
              <a:t>neither claim they have a firm declaration</a:t>
            </a:r>
            <a:r>
              <a:rPr lang="en-GB" dirty="0" smtClean="0">
                <a:latin typeface="Arial Rounded MT Bold" panose="020F0704030504030204" pitchFamily="34" charset="0"/>
              </a:rPr>
              <a:t>, symbols can gain </a:t>
            </a:r>
            <a:r>
              <a:rPr lang="en-GB" u="sng" dirty="0" smtClean="0">
                <a:solidFill>
                  <a:schemeClr val="accent2">
                    <a:lumMod val="75000"/>
                  </a:schemeClr>
                </a:solidFill>
                <a:latin typeface="Arial Rounded MT Bold" panose="020F0704030504030204" pitchFamily="34" charset="0"/>
              </a:rPr>
              <a:t>insight into the world of religion</a:t>
            </a:r>
            <a:r>
              <a:rPr lang="en-GB" dirty="0" smtClean="0">
                <a:latin typeface="Arial Rounded MT Bold" panose="020F0704030504030204" pitchFamily="34" charset="0"/>
              </a:rPr>
              <a:t>. </a:t>
            </a:r>
          </a:p>
          <a:p>
            <a:r>
              <a:rPr lang="en-GB" dirty="0" smtClean="0">
                <a:latin typeface="Arial Rounded MT Bold" panose="020F0704030504030204" pitchFamily="34" charset="0"/>
              </a:rPr>
              <a:t>‘The idea of God… could bot be adequate to the true nature of the Divine. God could not really be the animal, or the natural force, or carved image, the imaginative </a:t>
            </a:r>
            <a:r>
              <a:rPr lang="en-GB" dirty="0" smtClean="0">
                <a:solidFill>
                  <a:schemeClr val="accent2">
                    <a:lumMod val="75000"/>
                  </a:schemeClr>
                </a:solidFill>
                <a:latin typeface="Arial Rounded MT Bold" panose="020F0704030504030204" pitchFamily="34" charset="0"/>
              </a:rPr>
              <a:t>picture…they cannot be taken as literal accounts of the divine</a:t>
            </a:r>
            <a:r>
              <a:rPr lang="en-GB" dirty="0" smtClean="0">
                <a:latin typeface="Arial Rounded MT Bold" panose="020F0704030504030204" pitchFamily="34" charset="0"/>
              </a:rPr>
              <a:t>. They are imaginative and figurative ways of conceiving the relations of men and their ideals to the nature of things and to its religious dimension’. </a:t>
            </a:r>
            <a:endParaRPr lang="en-GB" dirty="0">
              <a:latin typeface="Arial Rounded MT Bold" panose="020F0704030504030204" pitchFamily="34" charset="0"/>
            </a:endParaRPr>
          </a:p>
        </p:txBody>
      </p:sp>
      <p:pic>
        <p:nvPicPr>
          <p:cNvPr id="2" name="Picture 1"/>
          <p:cNvPicPr>
            <a:picLocks noChangeAspect="1"/>
          </p:cNvPicPr>
          <p:nvPr/>
        </p:nvPicPr>
        <p:blipFill>
          <a:blip r:embed="rId2"/>
          <a:stretch>
            <a:fillRect/>
          </a:stretch>
        </p:blipFill>
        <p:spPr>
          <a:xfrm>
            <a:off x="8827365" y="5088811"/>
            <a:ext cx="1304925" cy="1491343"/>
          </a:xfrm>
          <a:prstGeom prst="rect">
            <a:avLst/>
          </a:prstGeom>
        </p:spPr>
      </p:pic>
    </p:spTree>
    <p:extLst>
      <p:ext uri="{BB962C8B-B14F-4D97-AF65-F5344CB8AC3E}">
        <p14:creationId xmlns:p14="http://schemas.microsoft.com/office/powerpoint/2010/main" val="124871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 y="121921"/>
            <a:ext cx="11958320" cy="1568768"/>
          </a:xfrm>
          <a:solidFill>
            <a:srgbClr val="FFFF00"/>
          </a:solidFill>
        </p:spPr>
        <p:txBody>
          <a:bodyPr>
            <a:normAutofit fontScale="90000"/>
          </a:bodyPr>
          <a:lstStyle/>
          <a:p>
            <a:r>
              <a:rPr lang="en-GB" dirty="0" smtClean="0">
                <a:latin typeface="Arial Rounded MT Bold" panose="020F0704030504030204" pitchFamily="34" charset="0"/>
              </a:rPr>
              <a:t>A consideration of how these two views </a:t>
            </a:r>
            <a:r>
              <a:rPr lang="en-GB" dirty="0" smtClean="0">
                <a:solidFill>
                  <a:schemeClr val="accent2">
                    <a:lumMod val="75000"/>
                  </a:schemeClr>
                </a:solidFill>
                <a:latin typeface="Arial Rounded MT Bold" panose="020F0704030504030204" pitchFamily="34" charset="0"/>
              </a:rPr>
              <a:t>(Randall/Tillich) </a:t>
            </a:r>
            <a:r>
              <a:rPr lang="en-GB" dirty="0" smtClean="0">
                <a:latin typeface="Arial Rounded MT Bold" panose="020F0704030504030204" pitchFamily="34" charset="0"/>
              </a:rPr>
              <a:t>can be used to help understand religious teachings  </a:t>
            </a:r>
            <a:endParaRPr lang="en-GB" dirty="0">
              <a:latin typeface="Arial Rounded MT Bold" panose="020F0704030504030204" pitchFamily="34" charset="0"/>
            </a:endParaRPr>
          </a:p>
        </p:txBody>
      </p:sp>
      <p:sp>
        <p:nvSpPr>
          <p:cNvPr id="6" name="Content Placeholder 5"/>
          <p:cNvSpPr>
            <a:spLocks noGrp="1"/>
          </p:cNvSpPr>
          <p:nvPr>
            <p:ph idx="1"/>
          </p:nvPr>
        </p:nvSpPr>
        <p:spPr>
          <a:xfrm>
            <a:off x="184935" y="1825625"/>
            <a:ext cx="11864825" cy="4832029"/>
          </a:xfrm>
          <a:solidFill>
            <a:schemeClr val="accent1">
              <a:lumMod val="20000"/>
              <a:lumOff val="80000"/>
            </a:schemeClr>
          </a:solidFill>
        </p:spPr>
        <p:txBody>
          <a:bodyPr/>
          <a:lstStyle/>
          <a:p>
            <a:r>
              <a:rPr lang="en-GB" dirty="0" smtClean="0">
                <a:solidFill>
                  <a:srgbClr val="0070C0"/>
                </a:solidFill>
                <a:latin typeface="Arial Rounded MT Bold" panose="020F0704030504030204" pitchFamily="34" charset="0"/>
              </a:rPr>
              <a:t>Randall: </a:t>
            </a:r>
            <a:r>
              <a:rPr lang="en-GB" dirty="0" smtClean="0">
                <a:latin typeface="Arial Rounded MT Bold" panose="020F0704030504030204" pitchFamily="34" charset="0"/>
              </a:rPr>
              <a:t>Religious symbolic language , in a </a:t>
            </a:r>
            <a:r>
              <a:rPr lang="en-GB" dirty="0" smtClean="0">
                <a:solidFill>
                  <a:srgbClr val="0070C0"/>
                </a:solidFill>
                <a:latin typeface="Arial Rounded MT Bold" panose="020F0704030504030204" pitchFamily="34" charset="0"/>
              </a:rPr>
              <a:t>non-cognitive</a:t>
            </a:r>
            <a:r>
              <a:rPr lang="en-GB" dirty="0" smtClean="0">
                <a:latin typeface="Arial Rounded MT Bold" panose="020F0704030504030204" pitchFamily="34" charset="0"/>
              </a:rPr>
              <a:t> structure make more </a:t>
            </a:r>
            <a:r>
              <a:rPr lang="en-GB" dirty="0" smtClean="0">
                <a:solidFill>
                  <a:srgbClr val="0070C0"/>
                </a:solidFill>
                <a:latin typeface="Arial Rounded MT Bold" panose="020F0704030504030204" pitchFamily="34" charset="0"/>
              </a:rPr>
              <a:t>intellectual sense for the reflective man</a:t>
            </a:r>
            <a:r>
              <a:rPr lang="en-GB" dirty="0" smtClean="0">
                <a:latin typeface="Arial Rounded MT Bold" panose="020F0704030504030204" pitchFamily="34" charset="0"/>
              </a:rPr>
              <a:t>, By understanding </a:t>
            </a:r>
            <a:r>
              <a:rPr lang="en-GB" dirty="0" smtClean="0">
                <a:solidFill>
                  <a:srgbClr val="00B050"/>
                </a:solidFill>
                <a:latin typeface="Arial Rounded MT Bold" panose="020F0704030504030204" pitchFamily="34" charset="0"/>
              </a:rPr>
              <a:t>symbols</a:t>
            </a:r>
            <a:r>
              <a:rPr lang="en-GB" dirty="0" smtClean="0">
                <a:latin typeface="Arial Rounded MT Bold" panose="020F0704030504030204" pitchFamily="34" charset="0"/>
              </a:rPr>
              <a:t> we are lead to </a:t>
            </a:r>
            <a:r>
              <a:rPr lang="en-GB" dirty="0" smtClean="0">
                <a:solidFill>
                  <a:srgbClr val="FF0000"/>
                </a:solidFill>
                <a:latin typeface="Arial Rounded MT Bold" panose="020F0704030504030204" pitchFamily="34" charset="0"/>
              </a:rPr>
              <a:t>greater understanding of religious beliefs</a:t>
            </a:r>
            <a:r>
              <a:rPr lang="en-GB" dirty="0" smtClean="0">
                <a:latin typeface="Arial Rounded MT Bold" panose="020F0704030504030204" pitchFamily="34" charset="0"/>
              </a:rPr>
              <a:t>.</a:t>
            </a:r>
          </a:p>
          <a:p>
            <a:r>
              <a:rPr lang="en-GB" dirty="0" smtClean="0">
                <a:solidFill>
                  <a:srgbClr val="FF0000"/>
                </a:solidFill>
                <a:latin typeface="Arial Rounded MT Bold" panose="020F0704030504030204" pitchFamily="34" charset="0"/>
              </a:rPr>
              <a:t>Tillich</a:t>
            </a:r>
            <a:r>
              <a:rPr lang="en-GB" dirty="0" smtClean="0">
                <a:latin typeface="Arial Rounded MT Bold" panose="020F0704030504030204" pitchFamily="34" charset="0"/>
              </a:rPr>
              <a:t>- symbol could point beyond themselves and lead them to their ultimate concern. The symbol illuminates the object, ‘</a:t>
            </a:r>
            <a:r>
              <a:rPr lang="en-GB" i="1" dirty="0" smtClean="0">
                <a:latin typeface="Arial Rounded MT Bold" panose="020F0704030504030204" pitchFamily="34" charset="0"/>
              </a:rPr>
              <a:t>God almighty it uses the human experience of power in order to symbolise the content of its infinite concern, but it does not describe the highest being who </a:t>
            </a:r>
            <a:r>
              <a:rPr lang="en-GB" i="1" dirty="0" smtClean="0">
                <a:latin typeface="Arial Rounded MT Bold" panose="020F0704030504030204" pitchFamily="34" charset="0"/>
              </a:rPr>
              <a:t>can </a:t>
            </a:r>
            <a:r>
              <a:rPr lang="en-GB" i="1" dirty="0" smtClean="0">
                <a:latin typeface="Arial Rounded MT Bold" panose="020F0704030504030204" pitchFamily="34" charset="0"/>
              </a:rPr>
              <a:t>do as </a:t>
            </a:r>
            <a:r>
              <a:rPr lang="en-GB" i="1" dirty="0" smtClean="0">
                <a:latin typeface="Arial Rounded MT Bold" panose="020F0704030504030204" pitchFamily="34" charset="0"/>
              </a:rPr>
              <a:t>it pleases</a:t>
            </a:r>
            <a:r>
              <a:rPr lang="en-GB" i="1" dirty="0" smtClean="0">
                <a:latin typeface="Arial Rounded MT Bold" panose="020F0704030504030204" pitchFamily="34" charset="0"/>
              </a:rPr>
              <a:t>. Faith is not belief in such stories, </a:t>
            </a:r>
            <a:r>
              <a:rPr lang="en-GB" i="1" u="sng" dirty="0" smtClean="0">
                <a:solidFill>
                  <a:srgbClr val="00B050"/>
                </a:solidFill>
                <a:latin typeface="Arial Rounded MT Bold" panose="020F0704030504030204" pitchFamily="34" charset="0"/>
              </a:rPr>
              <a:t>but it is the acceptance of symbols that express our ultimate concern in terms of divine actions</a:t>
            </a:r>
            <a:r>
              <a:rPr lang="en-GB" i="1" dirty="0" smtClean="0">
                <a:latin typeface="Arial Rounded MT Bold" panose="020F0704030504030204" pitchFamily="34" charset="0"/>
              </a:rPr>
              <a:t>’.</a:t>
            </a:r>
            <a:endParaRPr lang="en-GB" i="1" dirty="0">
              <a:latin typeface="Arial Rounded MT Bold" panose="020F0704030504030204" pitchFamily="34" charset="0"/>
            </a:endParaRPr>
          </a:p>
        </p:txBody>
      </p:sp>
      <p:pic>
        <p:nvPicPr>
          <p:cNvPr id="2" name="Picture 1"/>
          <p:cNvPicPr>
            <a:picLocks noChangeAspect="1"/>
          </p:cNvPicPr>
          <p:nvPr/>
        </p:nvPicPr>
        <p:blipFill>
          <a:blip r:embed="rId2"/>
          <a:stretch>
            <a:fillRect/>
          </a:stretch>
        </p:blipFill>
        <p:spPr>
          <a:xfrm>
            <a:off x="10889673" y="-13014"/>
            <a:ext cx="1302327" cy="764506"/>
          </a:xfrm>
          <a:prstGeom prst="rect">
            <a:avLst/>
          </a:prstGeom>
        </p:spPr>
      </p:pic>
    </p:spTree>
    <p:extLst>
      <p:ext uri="{BB962C8B-B14F-4D97-AF65-F5344CB8AC3E}">
        <p14:creationId xmlns:p14="http://schemas.microsoft.com/office/powerpoint/2010/main" val="351608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39" y="1825625"/>
            <a:ext cx="7973773" cy="4903948"/>
          </a:xfrm>
          <a:solidFill>
            <a:schemeClr val="accent1">
              <a:lumMod val="20000"/>
              <a:lumOff val="80000"/>
            </a:schemeClr>
          </a:solidFill>
        </p:spPr>
        <p:txBody>
          <a:bodyPr>
            <a:normAutofit fontScale="92500" lnSpcReduction="20000"/>
          </a:bodyPr>
          <a:lstStyle/>
          <a:p>
            <a:r>
              <a:rPr lang="en-GB" dirty="0" smtClean="0">
                <a:latin typeface="Arial Rounded MT Bold" panose="020F0704030504030204" pitchFamily="34" charset="0"/>
              </a:rPr>
              <a:t>What if language is taken literally?</a:t>
            </a:r>
          </a:p>
          <a:p>
            <a:r>
              <a:rPr lang="en-GB" dirty="0" smtClean="0">
                <a:solidFill>
                  <a:srgbClr val="FF0000"/>
                </a:solidFill>
                <a:latin typeface="Arial Rounded MT Bold" panose="020F0704030504030204" pitchFamily="34" charset="0"/>
              </a:rPr>
              <a:t>Historically and culturally </a:t>
            </a:r>
            <a:r>
              <a:rPr lang="en-GB" dirty="0" smtClean="0">
                <a:latin typeface="Arial Rounded MT Bold" panose="020F0704030504030204" pitchFamily="34" charset="0"/>
              </a:rPr>
              <a:t>symbols have </a:t>
            </a:r>
            <a:r>
              <a:rPr lang="en-GB" dirty="0" smtClean="0">
                <a:solidFill>
                  <a:srgbClr val="FF0000"/>
                </a:solidFill>
                <a:latin typeface="Arial Rounded MT Bold" panose="020F0704030504030204" pitchFamily="34" charset="0"/>
              </a:rPr>
              <a:t>passed their relevance</a:t>
            </a:r>
            <a:r>
              <a:rPr lang="en-GB" dirty="0" smtClean="0">
                <a:latin typeface="Arial Rounded MT Bold" panose="020F0704030504030204" pitchFamily="34" charset="0"/>
              </a:rPr>
              <a:t>. </a:t>
            </a:r>
          </a:p>
          <a:p>
            <a:r>
              <a:rPr lang="en-GB" dirty="0" smtClean="0">
                <a:latin typeface="Arial Rounded MT Bold" panose="020F0704030504030204" pitchFamily="34" charset="0"/>
              </a:rPr>
              <a:t>Can we understand symbolism if it was </a:t>
            </a:r>
            <a:r>
              <a:rPr lang="en-GB" dirty="0" smtClean="0">
                <a:solidFill>
                  <a:srgbClr val="0070C0"/>
                </a:solidFill>
                <a:latin typeface="Arial Rounded MT Bold" panose="020F0704030504030204" pitchFamily="34" charset="0"/>
              </a:rPr>
              <a:t>written/understood thousands of years ago</a:t>
            </a:r>
            <a:r>
              <a:rPr lang="en-GB" dirty="0" smtClean="0">
                <a:latin typeface="Arial Rounded MT Bold" panose="020F0704030504030204" pitchFamily="34" charset="0"/>
              </a:rPr>
              <a:t>?</a:t>
            </a:r>
          </a:p>
          <a:p>
            <a:r>
              <a:rPr lang="en-GB" dirty="0" smtClean="0">
                <a:latin typeface="Arial Rounded MT Bold" panose="020F0704030504030204" pitchFamily="34" charset="0"/>
              </a:rPr>
              <a:t>It is archaic, it is not objective or cannot be tested. Symbols can be seen differently, </a:t>
            </a:r>
            <a:r>
              <a:rPr lang="en-GB" u="sng" dirty="0" smtClean="0">
                <a:solidFill>
                  <a:srgbClr val="FF0066"/>
                </a:solidFill>
                <a:latin typeface="Arial Rounded MT Bold" panose="020F0704030504030204" pitchFamily="34" charset="0"/>
              </a:rPr>
              <a:t>Swastika used by Sikh’s and Hindu’s used it for harmony and Nazi’s used it differently</a:t>
            </a:r>
            <a:r>
              <a:rPr lang="en-GB" dirty="0" smtClean="0">
                <a:latin typeface="Arial Rounded MT Bold" panose="020F0704030504030204" pitchFamily="34" charset="0"/>
              </a:rPr>
              <a:t>. How can symbolism be constant?</a:t>
            </a:r>
          </a:p>
          <a:p>
            <a:r>
              <a:rPr lang="en-GB" dirty="0" smtClean="0">
                <a:latin typeface="Arial Rounded MT Bold" panose="020F0704030504030204" pitchFamily="34" charset="0"/>
              </a:rPr>
              <a:t>Can God be spoken empirically? Is God a human idea?</a:t>
            </a:r>
          </a:p>
          <a:p>
            <a:r>
              <a:rPr lang="en-GB" dirty="0" smtClean="0">
                <a:latin typeface="Arial Rounded MT Bold" panose="020F0704030504030204" pitchFamily="34" charset="0"/>
              </a:rPr>
              <a:t>Symbolism distracts people from the worst in life. </a:t>
            </a:r>
          </a:p>
          <a:p>
            <a:endParaRPr lang="en-GB" dirty="0">
              <a:latin typeface="Arial Rounded MT Bold" panose="020F0704030504030204" pitchFamily="34" charset="0"/>
            </a:endParaRPr>
          </a:p>
        </p:txBody>
      </p:sp>
      <p:sp>
        <p:nvSpPr>
          <p:cNvPr id="6" name="Content Placeholder 5"/>
          <p:cNvSpPr>
            <a:spLocks noGrp="1"/>
          </p:cNvSpPr>
          <p:nvPr>
            <p:ph sz="half" idx="2"/>
          </p:nvPr>
        </p:nvSpPr>
        <p:spPr>
          <a:xfrm>
            <a:off x="8167955" y="1825625"/>
            <a:ext cx="3942765" cy="4903948"/>
          </a:xfrm>
          <a:solidFill>
            <a:schemeClr val="accent4">
              <a:lumMod val="20000"/>
              <a:lumOff val="80000"/>
            </a:schemeClr>
          </a:solidFill>
        </p:spPr>
        <p:txBody>
          <a:bodyPr>
            <a:normAutofit fontScale="92500" lnSpcReduction="20000"/>
          </a:bodyPr>
          <a:lstStyle/>
          <a:p>
            <a:r>
              <a:rPr lang="en-GB" dirty="0" smtClean="0">
                <a:latin typeface="Arial Rounded MT Bold" panose="020F0704030504030204" pitchFamily="34" charset="0"/>
              </a:rPr>
              <a:t>To understand non-cognitive is more </a:t>
            </a:r>
            <a:r>
              <a:rPr lang="en-GB" dirty="0" smtClean="0">
                <a:solidFill>
                  <a:srgbClr val="0070C0"/>
                </a:solidFill>
                <a:latin typeface="Arial Rounded MT Bold" panose="020F0704030504030204" pitchFamily="34" charset="0"/>
              </a:rPr>
              <a:t>associated with feelings for example the numinous</a:t>
            </a:r>
            <a:r>
              <a:rPr lang="en-GB" dirty="0" smtClean="0">
                <a:latin typeface="Arial Rounded MT Bold" panose="020F0704030504030204" pitchFamily="34" charset="0"/>
              </a:rPr>
              <a:t>. Functions symbols are: </a:t>
            </a:r>
            <a:r>
              <a:rPr lang="en-GB" dirty="0" smtClean="0">
                <a:solidFill>
                  <a:srgbClr val="00B050"/>
                </a:solidFill>
                <a:latin typeface="Arial Rounded MT Bold" panose="020F0704030504030204" pitchFamily="34" charset="0"/>
              </a:rPr>
              <a:t>focal point community, communicate </a:t>
            </a:r>
            <a:r>
              <a:rPr lang="en-GB" dirty="0" smtClean="0">
                <a:latin typeface="Arial Rounded MT Bold" panose="020F0704030504030204" pitchFamily="34" charset="0"/>
              </a:rPr>
              <a:t>experience , evokes experience , </a:t>
            </a:r>
            <a:r>
              <a:rPr lang="en-GB" dirty="0" smtClean="0">
                <a:solidFill>
                  <a:srgbClr val="FF0000"/>
                </a:solidFill>
                <a:latin typeface="Arial Rounded MT Bold" panose="020F0704030504030204" pitchFamily="34" charset="0"/>
              </a:rPr>
              <a:t>arouses emotions =</a:t>
            </a:r>
            <a:r>
              <a:rPr lang="en-GB" dirty="0" smtClean="0">
                <a:solidFill>
                  <a:srgbClr val="00B0F0"/>
                </a:solidFill>
                <a:latin typeface="Arial Rounded MT Bold" panose="020F0704030504030204" pitchFamily="34" charset="0"/>
              </a:rPr>
              <a:t>meaningful</a:t>
            </a:r>
            <a:r>
              <a:rPr lang="en-GB" dirty="0" smtClean="0">
                <a:latin typeface="Arial Rounded MT Bold" panose="020F0704030504030204" pitchFamily="34" charset="0"/>
              </a:rPr>
              <a:t> </a:t>
            </a:r>
          </a:p>
          <a:p>
            <a:r>
              <a:rPr lang="en-GB" dirty="0" smtClean="0">
                <a:solidFill>
                  <a:srgbClr val="00B050"/>
                </a:solidFill>
                <a:latin typeface="Arial Rounded MT Bold" panose="020F0704030504030204" pitchFamily="34" charset="0"/>
              </a:rPr>
              <a:t>Tillich: </a:t>
            </a:r>
            <a:r>
              <a:rPr lang="en-GB" dirty="0" smtClean="0">
                <a:latin typeface="Arial Rounded MT Bold" panose="020F0704030504030204" pitchFamily="34" charset="0"/>
              </a:rPr>
              <a:t>unlock the soul, symbols provide meaning.</a:t>
            </a:r>
            <a:endParaRPr lang="en-GB" dirty="0">
              <a:latin typeface="Arial Rounded MT Bold" panose="020F0704030504030204" pitchFamily="34" charset="0"/>
            </a:endParaRPr>
          </a:p>
        </p:txBody>
      </p:sp>
      <p:sp>
        <p:nvSpPr>
          <p:cNvPr id="7" name="Title 1"/>
          <p:cNvSpPr>
            <a:spLocks noGrp="1"/>
          </p:cNvSpPr>
          <p:nvPr>
            <p:ph type="title"/>
          </p:nvPr>
        </p:nvSpPr>
        <p:spPr>
          <a:xfrm>
            <a:off x="91440" y="81281"/>
            <a:ext cx="12019280" cy="1609408"/>
          </a:xfrm>
          <a:solidFill>
            <a:srgbClr val="FFFF00"/>
          </a:solidFill>
        </p:spPr>
        <p:txBody>
          <a:bodyPr>
            <a:normAutofit fontScale="90000"/>
          </a:bodyPr>
          <a:lstStyle/>
          <a:p>
            <a:r>
              <a:rPr lang="en-GB" dirty="0" smtClean="0">
                <a:latin typeface="Arial Rounded MT Bold" panose="020F0704030504030204" pitchFamily="34" charset="0"/>
              </a:rPr>
              <a:t>AO2: Whether symbolic language can be agreed as having adequate meaning as a for of language </a:t>
            </a:r>
            <a:endParaRPr lang="en-GB" dirty="0">
              <a:latin typeface="Arial Rounded MT Bold" panose="020F0704030504030204" pitchFamily="34" charset="0"/>
            </a:endParaRPr>
          </a:p>
        </p:txBody>
      </p:sp>
      <p:pic>
        <p:nvPicPr>
          <p:cNvPr id="2" name="Picture 1"/>
          <p:cNvPicPr>
            <a:picLocks noChangeAspect="1"/>
          </p:cNvPicPr>
          <p:nvPr/>
        </p:nvPicPr>
        <p:blipFill>
          <a:blip r:embed="rId2"/>
          <a:stretch>
            <a:fillRect/>
          </a:stretch>
        </p:blipFill>
        <p:spPr>
          <a:xfrm>
            <a:off x="6816423" y="1200727"/>
            <a:ext cx="1536324" cy="1532511"/>
          </a:xfrm>
          <a:prstGeom prst="rect">
            <a:avLst/>
          </a:prstGeom>
        </p:spPr>
      </p:pic>
    </p:spTree>
    <p:extLst>
      <p:ext uri="{BB962C8B-B14F-4D97-AF65-F5344CB8AC3E}">
        <p14:creationId xmlns:p14="http://schemas.microsoft.com/office/powerpoint/2010/main" val="100281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3289" y="82193"/>
            <a:ext cx="11959119" cy="1608495"/>
          </a:xfrm>
          <a:solidFill>
            <a:srgbClr val="FFFF00"/>
          </a:solidFill>
        </p:spPr>
        <p:txBody>
          <a:bodyPr>
            <a:normAutofit fontScale="90000"/>
          </a:bodyPr>
          <a:lstStyle/>
          <a:p>
            <a:r>
              <a:rPr lang="en-GB" dirty="0" smtClean="0">
                <a:latin typeface="Arial Rounded MT Bold" panose="020F0704030504030204" pitchFamily="34" charset="0"/>
              </a:rPr>
              <a:t>AO2: How far the works of Randall and Tillich provide a suitable counter-challenge to logical positivism </a:t>
            </a:r>
            <a:endParaRPr lang="en-GB" dirty="0">
              <a:latin typeface="Arial Rounded MT Bold" panose="020F0704030504030204" pitchFamily="34" charset="0"/>
            </a:endParaRPr>
          </a:p>
        </p:txBody>
      </p:sp>
      <p:sp>
        <p:nvSpPr>
          <p:cNvPr id="6" name="Content Placeholder 5"/>
          <p:cNvSpPr>
            <a:spLocks noGrp="1"/>
          </p:cNvSpPr>
          <p:nvPr>
            <p:ph sz="half" idx="1"/>
          </p:nvPr>
        </p:nvSpPr>
        <p:spPr>
          <a:xfrm>
            <a:off x="123289" y="1825625"/>
            <a:ext cx="5896511" cy="4873126"/>
          </a:xfrm>
          <a:solidFill>
            <a:schemeClr val="accent1">
              <a:lumMod val="20000"/>
              <a:lumOff val="80000"/>
            </a:schemeClr>
          </a:solidFill>
        </p:spPr>
        <p:txBody>
          <a:bodyPr/>
          <a:lstStyle/>
          <a:p>
            <a:r>
              <a:rPr lang="en-GB" dirty="0" smtClean="0">
                <a:solidFill>
                  <a:srgbClr val="0070C0"/>
                </a:solidFill>
                <a:latin typeface="Arial Rounded MT Bold" panose="020F0704030504030204" pitchFamily="34" charset="0"/>
              </a:rPr>
              <a:t>Vienna Circle rejects metaphysics</a:t>
            </a:r>
            <a:r>
              <a:rPr lang="en-GB" dirty="0" smtClean="0">
                <a:latin typeface="Arial Rounded MT Bold" panose="020F0704030504030204" pitchFamily="34" charset="0"/>
              </a:rPr>
              <a:t>, it has nothing meaningful to say about the external world. </a:t>
            </a:r>
          </a:p>
          <a:p>
            <a:r>
              <a:rPr lang="en-GB" dirty="0" smtClean="0">
                <a:latin typeface="Arial Rounded MT Bold" panose="020F0704030504030204" pitchFamily="34" charset="0"/>
              </a:rPr>
              <a:t>Needs a </a:t>
            </a:r>
            <a:r>
              <a:rPr lang="en-GB" dirty="0" smtClean="0">
                <a:solidFill>
                  <a:srgbClr val="FF0066"/>
                </a:solidFill>
                <a:latin typeface="Arial Rounded MT Bold" panose="020F0704030504030204" pitchFamily="34" charset="0"/>
              </a:rPr>
              <a:t>rigid criteria</a:t>
            </a:r>
            <a:r>
              <a:rPr lang="en-GB" dirty="0" smtClean="0">
                <a:latin typeface="Arial Rounded MT Bold" panose="020F0704030504030204" pitchFamily="34" charset="0"/>
              </a:rPr>
              <a:t>, in order to </a:t>
            </a:r>
            <a:r>
              <a:rPr lang="en-GB" dirty="0" smtClean="0">
                <a:solidFill>
                  <a:srgbClr val="00B050"/>
                </a:solidFill>
                <a:latin typeface="Arial Rounded MT Bold" panose="020F0704030504030204" pitchFamily="34" charset="0"/>
              </a:rPr>
              <a:t>verify a statement</a:t>
            </a:r>
            <a:r>
              <a:rPr lang="en-GB" dirty="0" smtClean="0">
                <a:latin typeface="Arial Rounded MT Bold" panose="020F0704030504030204" pitchFamily="34" charset="0"/>
              </a:rPr>
              <a:t>. </a:t>
            </a:r>
          </a:p>
          <a:p>
            <a:endParaRPr lang="en-GB" dirty="0">
              <a:latin typeface="Arial Rounded MT Bold" panose="020F0704030504030204" pitchFamily="34" charset="0"/>
            </a:endParaRPr>
          </a:p>
        </p:txBody>
      </p:sp>
      <p:sp>
        <p:nvSpPr>
          <p:cNvPr id="7" name="Content Placeholder 6"/>
          <p:cNvSpPr>
            <a:spLocks noGrp="1"/>
          </p:cNvSpPr>
          <p:nvPr>
            <p:ph sz="half" idx="2"/>
          </p:nvPr>
        </p:nvSpPr>
        <p:spPr>
          <a:xfrm>
            <a:off x="6172200" y="1825625"/>
            <a:ext cx="5910208" cy="4873126"/>
          </a:xfrm>
          <a:solidFill>
            <a:schemeClr val="accent4">
              <a:lumMod val="20000"/>
              <a:lumOff val="80000"/>
            </a:schemeClr>
          </a:solidFill>
        </p:spPr>
        <p:txBody>
          <a:bodyPr/>
          <a:lstStyle/>
          <a:p>
            <a:r>
              <a:rPr lang="en-GB" dirty="0" smtClean="0">
                <a:solidFill>
                  <a:srgbClr val="FF0000"/>
                </a:solidFill>
                <a:latin typeface="Arial Rounded MT Bold" panose="020F0704030504030204" pitchFamily="34" charset="0"/>
              </a:rPr>
              <a:t>Randall/Tillich</a:t>
            </a:r>
            <a:r>
              <a:rPr lang="en-GB" dirty="0" smtClean="0">
                <a:latin typeface="Arial Rounded MT Bold" panose="020F0704030504030204" pitchFamily="34" charset="0"/>
              </a:rPr>
              <a:t> views cognitive language differently, there is no objective scrutiny with non-cognitive language. It carries meaning, communication with a religion. It </a:t>
            </a:r>
            <a:r>
              <a:rPr lang="en-GB" u="sng" dirty="0" smtClean="0">
                <a:solidFill>
                  <a:srgbClr val="FF0000"/>
                </a:solidFill>
                <a:latin typeface="Arial Rounded MT Bold" panose="020F0704030504030204" pitchFamily="34" charset="0"/>
              </a:rPr>
              <a:t>unifies people and is the role of the religious experience</a:t>
            </a:r>
            <a:r>
              <a:rPr lang="en-GB" dirty="0" smtClean="0">
                <a:latin typeface="Arial Rounded MT Bold" panose="020F0704030504030204" pitchFamily="34" charset="0"/>
              </a:rPr>
              <a:t>. </a:t>
            </a:r>
          </a:p>
          <a:p>
            <a:r>
              <a:rPr lang="en-GB" dirty="0" smtClean="0">
                <a:solidFill>
                  <a:srgbClr val="FF0000"/>
                </a:solidFill>
                <a:latin typeface="Arial Rounded MT Bold" panose="020F0704030504030204" pitchFamily="34" charset="0"/>
              </a:rPr>
              <a:t>Tillich</a:t>
            </a:r>
            <a:r>
              <a:rPr lang="en-GB" dirty="0" smtClean="0">
                <a:latin typeface="Arial Rounded MT Bold" panose="020F0704030504030204" pitchFamily="34" charset="0"/>
              </a:rPr>
              <a:t> – </a:t>
            </a:r>
            <a:r>
              <a:rPr lang="en-GB" dirty="0" smtClean="0">
                <a:solidFill>
                  <a:srgbClr val="FF0000"/>
                </a:solidFill>
                <a:latin typeface="Arial Rounded MT Bold" panose="020F0704030504030204" pitchFamily="34" charset="0"/>
              </a:rPr>
              <a:t>language participatory</a:t>
            </a:r>
            <a:r>
              <a:rPr lang="en-GB" dirty="0" smtClean="0">
                <a:latin typeface="Arial Rounded MT Bold" panose="020F0704030504030204" pitchFamily="34" charset="0"/>
              </a:rPr>
              <a:t>, Crucifix- atonement, sacrifice </a:t>
            </a:r>
            <a:endParaRPr lang="en-GB" dirty="0">
              <a:latin typeface="Arial Rounded MT Bold" panose="020F0704030504030204" pitchFamily="34" charset="0"/>
            </a:endParaRPr>
          </a:p>
        </p:txBody>
      </p:sp>
      <p:pic>
        <p:nvPicPr>
          <p:cNvPr id="2" name="Picture 1"/>
          <p:cNvPicPr>
            <a:picLocks noChangeAspect="1"/>
          </p:cNvPicPr>
          <p:nvPr/>
        </p:nvPicPr>
        <p:blipFill>
          <a:blip r:embed="rId2"/>
          <a:stretch>
            <a:fillRect/>
          </a:stretch>
        </p:blipFill>
        <p:spPr>
          <a:xfrm>
            <a:off x="4655128" y="4369049"/>
            <a:ext cx="1654117" cy="2018021"/>
          </a:xfrm>
          <a:prstGeom prst="rect">
            <a:avLst/>
          </a:prstGeom>
        </p:spPr>
      </p:pic>
    </p:spTree>
    <p:extLst>
      <p:ext uri="{BB962C8B-B14F-4D97-AF65-F5344CB8AC3E}">
        <p14:creationId xmlns:p14="http://schemas.microsoft.com/office/powerpoint/2010/main" val="31889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6915"/>
          </a:xfrm>
          <a:solidFill>
            <a:srgbClr val="FFFF00"/>
          </a:solidFill>
        </p:spPr>
        <p:txBody>
          <a:bodyPr/>
          <a:lstStyle/>
          <a:p>
            <a:r>
              <a:rPr lang="en-GB" dirty="0" smtClean="0">
                <a:latin typeface="Arial Rounded MT Bold" panose="020F0704030504030204" pitchFamily="34" charset="0"/>
              </a:rPr>
              <a:t>Functions of symbols </a:t>
            </a:r>
            <a:r>
              <a:rPr lang="en-GB" b="1" dirty="0" smtClean="0">
                <a:solidFill>
                  <a:srgbClr val="0070C0"/>
                </a:solidFill>
                <a:latin typeface="Arial Rounded MT Bold" panose="020F0704030504030204" pitchFamily="34" charset="0"/>
              </a:rPr>
              <a:t>(Randall) </a:t>
            </a:r>
            <a:endParaRPr lang="en-GB" b="1"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0" y="766916"/>
            <a:ext cx="12192000" cy="6091084"/>
          </a:xfrm>
        </p:spPr>
        <p:txBody>
          <a:bodyPr>
            <a:normAutofit/>
          </a:bodyPr>
          <a:lstStyle/>
          <a:p>
            <a:r>
              <a:rPr lang="en-GB" dirty="0" smtClean="0">
                <a:latin typeface="Arial Rounded MT Bold" panose="020F0704030504030204" pitchFamily="34" charset="0"/>
              </a:rPr>
              <a:t>Meanings of symbols are subject to change. In 20</a:t>
            </a:r>
            <a:r>
              <a:rPr lang="en-GB" baseline="30000" dirty="0" smtClean="0">
                <a:latin typeface="Arial Rounded MT Bold" panose="020F0704030504030204" pitchFamily="34" charset="0"/>
              </a:rPr>
              <a:t>th</a:t>
            </a:r>
            <a:r>
              <a:rPr lang="en-GB" dirty="0" smtClean="0">
                <a:latin typeface="Arial Rounded MT Bold" panose="020F0704030504030204" pitchFamily="34" charset="0"/>
              </a:rPr>
              <a:t> Century John Herman </a:t>
            </a:r>
            <a:r>
              <a:rPr lang="en-GB" dirty="0" smtClean="0">
                <a:solidFill>
                  <a:srgbClr val="0070C0"/>
                </a:solidFill>
                <a:latin typeface="Arial Rounded MT Bold" panose="020F0704030504030204" pitchFamily="34" charset="0"/>
              </a:rPr>
              <a:t>Randall</a:t>
            </a:r>
            <a:r>
              <a:rPr lang="en-GB" dirty="0" smtClean="0">
                <a:latin typeface="Arial Rounded MT Bold" panose="020F0704030504030204" pitchFamily="34" charset="0"/>
              </a:rPr>
              <a:t> undertook studied how communication differed. Randall realised that the world of natural science as natural theology had a common purpose. </a:t>
            </a:r>
          </a:p>
          <a:p>
            <a:r>
              <a:rPr lang="en-GB" dirty="0" smtClean="0">
                <a:solidFill>
                  <a:srgbClr val="00B0F0"/>
                </a:solidFill>
                <a:latin typeface="Arial Rounded MT Bold" panose="020F0704030504030204" pitchFamily="34" charset="0"/>
              </a:rPr>
              <a:t>Language</a:t>
            </a:r>
            <a:r>
              <a:rPr lang="en-GB" dirty="0" smtClean="0">
                <a:latin typeface="Arial Rounded MT Bold" panose="020F0704030504030204" pitchFamily="34" charset="0"/>
              </a:rPr>
              <a:t> represents a </a:t>
            </a:r>
            <a:r>
              <a:rPr lang="en-GB" u="sng" dirty="0" smtClean="0">
                <a:solidFill>
                  <a:srgbClr val="00B0F0"/>
                </a:solidFill>
                <a:latin typeface="Arial Rounded MT Bold" panose="020F0704030504030204" pitchFamily="34" charset="0"/>
              </a:rPr>
              <a:t>set of values, identity and culture</a:t>
            </a:r>
            <a:r>
              <a:rPr lang="en-GB" dirty="0" smtClean="0">
                <a:latin typeface="Arial Rounded MT Bold" panose="020F0704030504030204" pitchFamily="34" charset="0"/>
              </a:rPr>
              <a:t>. Religion is a human activity that demands careful observation. Randall believed that religious symbols were mythical, </a:t>
            </a:r>
            <a:r>
              <a:rPr lang="en-GB" dirty="0" smtClean="0">
                <a:latin typeface="Arial Rounded MT Bold" panose="020F0704030504030204" pitchFamily="34" charset="0"/>
              </a:rPr>
              <a:t>it </a:t>
            </a:r>
            <a:r>
              <a:rPr lang="en-GB" dirty="0" smtClean="0">
                <a:latin typeface="Arial Rounded MT Bold" panose="020F0704030504030204" pitchFamily="34" charset="0"/>
              </a:rPr>
              <a:t>was not the same belief as empirical science or realist based discipline. , Randall accepted Realism, Religious symbols in a </a:t>
            </a:r>
            <a:r>
              <a:rPr lang="en-GB" u="sng" dirty="0" smtClean="0">
                <a:solidFill>
                  <a:srgbClr val="00B0F0"/>
                </a:solidFill>
                <a:latin typeface="Arial Rounded MT Bold" panose="020F0704030504030204" pitchFamily="34" charset="0"/>
              </a:rPr>
              <a:t>non-cognitive role</a:t>
            </a:r>
            <a:r>
              <a:rPr lang="en-GB" dirty="0" smtClean="0">
                <a:latin typeface="Arial Rounded MT Bold" panose="020F0704030504030204" pitchFamily="34" charset="0"/>
              </a:rPr>
              <a:t>, as a </a:t>
            </a:r>
            <a:r>
              <a:rPr lang="en-GB" dirty="0" smtClean="0">
                <a:solidFill>
                  <a:srgbClr val="00B0F0"/>
                </a:solidFill>
                <a:latin typeface="Arial Rounded MT Bold" panose="020F0704030504030204" pitchFamily="34" charset="0"/>
              </a:rPr>
              <a:t>form of communication</a:t>
            </a:r>
            <a:r>
              <a:rPr lang="en-GB" dirty="0" smtClean="0">
                <a:latin typeface="Arial Rounded MT Bold" panose="020F0704030504030204" pitchFamily="34" charset="0"/>
              </a:rPr>
              <a:t> ‘</a:t>
            </a:r>
            <a:r>
              <a:rPr lang="en-GB" i="1" dirty="0" smtClean="0">
                <a:latin typeface="Arial Rounded MT Bold" panose="020F0704030504030204" pitchFamily="34" charset="0"/>
              </a:rPr>
              <a:t>it is important to realise that religious symbols are not signs, function in intellectual and practical life’, </a:t>
            </a:r>
            <a:r>
              <a:rPr lang="en-GB" dirty="0" smtClean="0">
                <a:latin typeface="Arial Rounded MT Bold" panose="020F0704030504030204" pitchFamily="34" charset="0"/>
              </a:rPr>
              <a:t>they do </a:t>
            </a:r>
            <a:r>
              <a:rPr lang="en-GB" u="sng" dirty="0" smtClean="0">
                <a:solidFill>
                  <a:srgbClr val="FF0000"/>
                </a:solidFill>
                <a:latin typeface="Arial Rounded MT Bold" panose="020F0704030504030204" pitchFamily="34" charset="0"/>
              </a:rPr>
              <a:t>not provide empirical knowledge</a:t>
            </a:r>
            <a:r>
              <a:rPr lang="en-GB" dirty="0" smtClean="0">
                <a:latin typeface="Arial Rounded MT Bold" panose="020F0704030504030204" pitchFamily="34" charset="0"/>
              </a:rPr>
              <a:t>. There is a parallel with religious symbols and Platonic ideas (Greek ideas), </a:t>
            </a:r>
            <a:r>
              <a:rPr lang="en-GB" u="sng" dirty="0" smtClean="0">
                <a:solidFill>
                  <a:srgbClr val="FF0000"/>
                </a:solidFill>
                <a:latin typeface="Arial Rounded MT Bold" panose="020F0704030504030204" pitchFamily="34" charset="0"/>
              </a:rPr>
              <a:t>through symbols could approach the divine</a:t>
            </a:r>
            <a:r>
              <a:rPr lang="en-GB" dirty="0" smtClean="0">
                <a:latin typeface="Arial Rounded MT Bold" panose="020F0704030504030204" pitchFamily="34" charset="0"/>
              </a:rPr>
              <a:t>.  When it came to the belief in God and other such theological prepositions , Randall said to accept </a:t>
            </a:r>
            <a:r>
              <a:rPr lang="en-GB" dirty="0" smtClean="0">
                <a:solidFill>
                  <a:srgbClr val="FF0000"/>
                </a:solidFill>
                <a:latin typeface="Arial Rounded MT Bold" panose="020F0704030504030204" pitchFamily="34" charset="0"/>
              </a:rPr>
              <a:t>anti-realism</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p:cNvPicPr>
            <a:picLocks noChangeAspect="1"/>
          </p:cNvPicPr>
          <p:nvPr/>
        </p:nvPicPr>
        <p:blipFill rotWithShape="1">
          <a:blip r:embed="rId2"/>
          <a:srcRect l="16330" t="3284" r="13637" b="11399"/>
          <a:stretch/>
        </p:blipFill>
        <p:spPr>
          <a:xfrm rot="541997">
            <a:off x="11443855" y="1468583"/>
            <a:ext cx="507999" cy="667564"/>
          </a:xfrm>
          <a:prstGeom prst="rect">
            <a:avLst/>
          </a:prstGeom>
        </p:spPr>
      </p:pic>
      <p:pic>
        <p:nvPicPr>
          <p:cNvPr id="5" name="Picture 4"/>
          <p:cNvPicPr>
            <a:picLocks noChangeAspect="1"/>
          </p:cNvPicPr>
          <p:nvPr/>
        </p:nvPicPr>
        <p:blipFill>
          <a:blip r:embed="rId3"/>
          <a:stretch>
            <a:fillRect/>
          </a:stretch>
        </p:blipFill>
        <p:spPr>
          <a:xfrm>
            <a:off x="11480800" y="2"/>
            <a:ext cx="723401" cy="948542"/>
          </a:xfrm>
          <a:prstGeom prst="rect">
            <a:avLst/>
          </a:prstGeom>
        </p:spPr>
      </p:pic>
    </p:spTree>
    <p:extLst>
      <p:ext uri="{BB962C8B-B14F-4D97-AF65-F5344CB8AC3E}">
        <p14:creationId xmlns:p14="http://schemas.microsoft.com/office/powerpoint/2010/main" val="41055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141" y="79990"/>
            <a:ext cx="11847871" cy="1011391"/>
          </a:xfrm>
          <a:solidFill>
            <a:srgbClr val="FFFF00"/>
          </a:solidFill>
        </p:spPr>
        <p:txBody>
          <a:bodyPr/>
          <a:lstStyle/>
          <a:p>
            <a:r>
              <a:rPr lang="en-GB" dirty="0">
                <a:latin typeface="Arial Rounded MT Bold" panose="020F0704030504030204" pitchFamily="34" charset="0"/>
              </a:rPr>
              <a:t>Functions of symbols </a:t>
            </a:r>
            <a:r>
              <a:rPr lang="en-GB" b="1" dirty="0">
                <a:solidFill>
                  <a:srgbClr val="0070C0"/>
                </a:solidFill>
                <a:latin typeface="Arial Rounded MT Bold" panose="020F0704030504030204" pitchFamily="34" charset="0"/>
              </a:rPr>
              <a:t>(Randall) </a:t>
            </a:r>
          </a:p>
        </p:txBody>
      </p:sp>
      <p:sp>
        <p:nvSpPr>
          <p:cNvPr id="3" name="Content Placeholder 2"/>
          <p:cNvSpPr>
            <a:spLocks noGrp="1"/>
          </p:cNvSpPr>
          <p:nvPr>
            <p:ph idx="1"/>
          </p:nvPr>
        </p:nvSpPr>
        <p:spPr>
          <a:xfrm>
            <a:off x="226141" y="1238864"/>
            <a:ext cx="11847871" cy="5476567"/>
          </a:xfrm>
          <a:solidFill>
            <a:schemeClr val="accent5">
              <a:lumMod val="20000"/>
              <a:lumOff val="80000"/>
            </a:schemeClr>
          </a:solidFill>
        </p:spPr>
        <p:txBody>
          <a:bodyPr/>
          <a:lstStyle/>
          <a:p>
            <a:r>
              <a:rPr lang="en-GB" dirty="0" smtClean="0">
                <a:latin typeface="Arial Rounded MT Bold" panose="020F0704030504030204" pitchFamily="34" charset="0"/>
              </a:rPr>
              <a:t>Religion gave humans valuable insight what it means to be part of the universe, Religious symbols have a primary role in a </a:t>
            </a:r>
            <a:r>
              <a:rPr lang="en-GB" u="sng" dirty="0" smtClean="0">
                <a:solidFill>
                  <a:srgbClr val="0070C0"/>
                </a:solidFill>
                <a:latin typeface="Arial Rounded MT Bold" panose="020F0704030504030204" pitchFamily="34" charset="0"/>
              </a:rPr>
              <a:t>non-cognitive role , to provide a function</a:t>
            </a:r>
            <a:r>
              <a:rPr lang="en-GB" dirty="0" smtClean="0">
                <a:latin typeface="Arial Rounded MT Bold" panose="020F0704030504030204" pitchFamily="34" charset="0"/>
              </a:rPr>
              <a:t>. There is a distinction signs and symbols. A </a:t>
            </a:r>
            <a:r>
              <a:rPr lang="en-GB" u="sng" dirty="0" smtClean="0">
                <a:solidFill>
                  <a:srgbClr val="00B050"/>
                </a:solidFill>
                <a:latin typeface="Arial Rounded MT Bold" panose="020F0704030504030204" pitchFamily="34" charset="0"/>
              </a:rPr>
              <a:t>sign stands for /represents something </a:t>
            </a:r>
            <a:r>
              <a:rPr lang="en-GB" dirty="0" smtClean="0">
                <a:latin typeface="Arial Rounded MT Bold" panose="020F0704030504030204" pitchFamily="34" charset="0"/>
              </a:rPr>
              <a:t>other than itself, its always a sign. </a:t>
            </a:r>
            <a:r>
              <a:rPr lang="en-GB" dirty="0" smtClean="0">
                <a:solidFill>
                  <a:srgbClr val="0070C0"/>
                </a:solidFill>
                <a:latin typeface="Arial Rounded MT Bold" panose="020F0704030504030204" pitchFamily="34" charset="0"/>
              </a:rPr>
              <a:t>A symbol was not representative, it reveals something</a:t>
            </a:r>
            <a:r>
              <a:rPr lang="en-GB" dirty="0" smtClean="0">
                <a:latin typeface="Arial Rounded MT Bold" panose="020F0704030504030204" pitchFamily="34" charset="0"/>
              </a:rPr>
              <a:t>. Randall focussed on forms communications within religion that gave greatest insight into commonly held beliefs, ideas and cultural beliefs. Randall realised that the world of natural science as natural theology has a common purpose. Randall believed the central role of religious experience in order what it means to be religious. </a:t>
            </a:r>
            <a:r>
              <a:rPr lang="en-GB" dirty="0" smtClean="0">
                <a:solidFill>
                  <a:srgbClr val="FF0000"/>
                </a:solidFill>
                <a:latin typeface="Arial Rounded MT Bold" panose="020F0704030504030204" pitchFamily="34" charset="0"/>
              </a:rPr>
              <a:t>Religious language is </a:t>
            </a:r>
            <a:r>
              <a:rPr lang="en-GB" u="sng" dirty="0" smtClean="0">
                <a:solidFill>
                  <a:srgbClr val="FF0000"/>
                </a:solidFill>
                <a:latin typeface="Arial Rounded MT Bold" panose="020F0704030504030204" pitchFamily="34" charset="0"/>
              </a:rPr>
              <a:t>highly symbolic</a:t>
            </a:r>
            <a:r>
              <a:rPr lang="en-GB" dirty="0" smtClean="0">
                <a:solidFill>
                  <a:srgbClr val="FF0000"/>
                </a:solidFill>
                <a:latin typeface="Arial Rounded MT Bold" panose="020F0704030504030204" pitchFamily="34" charset="0"/>
              </a:rPr>
              <a:t> that gives people their identity but does not have factual statements , when it comes to belief in </a:t>
            </a:r>
            <a:r>
              <a:rPr lang="en-GB" u="sng" dirty="0" smtClean="0">
                <a:solidFill>
                  <a:srgbClr val="FF0000"/>
                </a:solidFill>
                <a:latin typeface="Arial Rounded MT Bold" panose="020F0704030504030204" pitchFamily="34" charset="0"/>
              </a:rPr>
              <a:t>God it is anti-realism</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p:cNvPicPr>
            <a:picLocks noChangeAspect="1"/>
          </p:cNvPicPr>
          <p:nvPr/>
        </p:nvPicPr>
        <p:blipFill rotWithShape="1">
          <a:blip r:embed="rId2"/>
          <a:srcRect l="20027" t="12775" r="19322" b="10390"/>
          <a:stretch/>
        </p:blipFill>
        <p:spPr>
          <a:xfrm>
            <a:off x="8793018" y="67441"/>
            <a:ext cx="1229490" cy="1036488"/>
          </a:xfrm>
          <a:prstGeom prst="rect">
            <a:avLst/>
          </a:prstGeom>
        </p:spPr>
      </p:pic>
      <p:pic>
        <p:nvPicPr>
          <p:cNvPr id="5" name="Picture 4"/>
          <p:cNvPicPr>
            <a:picLocks noChangeAspect="1"/>
          </p:cNvPicPr>
          <p:nvPr/>
        </p:nvPicPr>
        <p:blipFill>
          <a:blip r:embed="rId3"/>
          <a:stretch>
            <a:fillRect/>
          </a:stretch>
        </p:blipFill>
        <p:spPr>
          <a:xfrm>
            <a:off x="10648371" y="-1"/>
            <a:ext cx="1109519" cy="1109519"/>
          </a:xfrm>
          <a:prstGeom prst="rect">
            <a:avLst/>
          </a:prstGeom>
        </p:spPr>
      </p:pic>
    </p:spTree>
    <p:extLst>
      <p:ext uri="{BB962C8B-B14F-4D97-AF65-F5344CB8AC3E}">
        <p14:creationId xmlns:p14="http://schemas.microsoft.com/office/powerpoint/2010/main" val="427605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141" y="79990"/>
            <a:ext cx="11847871" cy="1011391"/>
          </a:xfrm>
          <a:solidFill>
            <a:srgbClr val="FFFF00"/>
          </a:solidFill>
        </p:spPr>
        <p:txBody>
          <a:bodyPr/>
          <a:lstStyle/>
          <a:p>
            <a:r>
              <a:rPr lang="en-GB" dirty="0">
                <a:latin typeface="Arial Rounded MT Bold" panose="020F0704030504030204" pitchFamily="34" charset="0"/>
              </a:rPr>
              <a:t>Functions of symbols </a:t>
            </a:r>
            <a:r>
              <a:rPr lang="en-GB" b="1" dirty="0">
                <a:solidFill>
                  <a:srgbClr val="0070C0"/>
                </a:solidFill>
                <a:latin typeface="Arial Rounded MT Bold" panose="020F0704030504030204" pitchFamily="34" charset="0"/>
              </a:rPr>
              <a:t>(Randall) </a:t>
            </a:r>
          </a:p>
        </p:txBody>
      </p:sp>
      <p:sp>
        <p:nvSpPr>
          <p:cNvPr id="3" name="Content Placeholder 2"/>
          <p:cNvSpPr>
            <a:spLocks noGrp="1"/>
          </p:cNvSpPr>
          <p:nvPr>
            <p:ph idx="1"/>
          </p:nvPr>
        </p:nvSpPr>
        <p:spPr>
          <a:xfrm>
            <a:off x="226141" y="1238864"/>
            <a:ext cx="11847871" cy="5476567"/>
          </a:xfrm>
          <a:solidFill>
            <a:schemeClr val="accent5">
              <a:lumMod val="20000"/>
              <a:lumOff val="80000"/>
            </a:schemeClr>
          </a:solidFill>
        </p:spPr>
        <p:txBody>
          <a:bodyPr/>
          <a:lstStyle/>
          <a:p>
            <a:r>
              <a:rPr lang="en-GB" dirty="0" smtClean="0">
                <a:latin typeface="Arial Rounded MT Bold" panose="020F0704030504030204" pitchFamily="34" charset="0"/>
              </a:rPr>
              <a:t>Symbols was not representative but it provides a response to those who use it . </a:t>
            </a:r>
            <a:r>
              <a:rPr lang="en-GB" dirty="0" smtClean="0">
                <a:solidFill>
                  <a:srgbClr val="0070C0"/>
                </a:solidFill>
                <a:latin typeface="Arial Rounded MT Bold" panose="020F0704030504030204" pitchFamily="34" charset="0"/>
              </a:rPr>
              <a:t>Cognitive symbols that provide factual symbols </a:t>
            </a:r>
            <a:r>
              <a:rPr lang="en-GB" dirty="0" smtClean="0">
                <a:latin typeface="Arial Rounded MT Bold" panose="020F0704030504030204" pitchFamily="34" charset="0"/>
              </a:rPr>
              <a:t>about the empirical world, such as </a:t>
            </a:r>
            <a:r>
              <a:rPr lang="en-GB" dirty="0" smtClean="0">
                <a:solidFill>
                  <a:srgbClr val="FF0000"/>
                </a:solidFill>
                <a:latin typeface="Arial Rounded MT Bold" panose="020F0704030504030204" pitchFamily="34" charset="0"/>
              </a:rPr>
              <a:t>scientific </a:t>
            </a:r>
            <a:r>
              <a:rPr lang="en-GB" dirty="0" smtClean="0">
                <a:solidFill>
                  <a:srgbClr val="FF0000"/>
                </a:solidFill>
                <a:latin typeface="Arial Rounded MT Bold" panose="020F0704030504030204" pitchFamily="34" charset="0"/>
              </a:rPr>
              <a:t>equations/theories</a:t>
            </a:r>
            <a:r>
              <a:rPr lang="en-GB" dirty="0" smtClean="0">
                <a:latin typeface="Arial Rounded MT Bold" panose="020F0704030504030204" pitchFamily="34" charset="0"/>
              </a:rPr>
              <a:t>.</a:t>
            </a:r>
          </a:p>
          <a:p>
            <a:r>
              <a:rPr lang="en-GB" dirty="0" smtClean="0">
                <a:latin typeface="Arial Rounded MT Bold" panose="020F0704030504030204" pitchFamily="34" charset="0"/>
              </a:rPr>
              <a:t>Non-Cognitive provides an emotional response and does </a:t>
            </a:r>
            <a:r>
              <a:rPr lang="en-GB" dirty="0" smtClean="0">
                <a:solidFill>
                  <a:srgbClr val="FF0000"/>
                </a:solidFill>
                <a:latin typeface="Arial Rounded MT Bold" panose="020F0704030504030204" pitchFamily="34" charset="0"/>
              </a:rPr>
              <a:t>NOT provide empirical knowledge</a:t>
            </a:r>
            <a:r>
              <a:rPr lang="en-GB" dirty="0" smtClean="0">
                <a:latin typeface="Arial Rounded MT Bold" panose="020F0704030504030204" pitchFamily="34" charset="0"/>
              </a:rPr>
              <a:t>. These responses are shared, power of feelings to evoke feelings. Religious symbols have a unique characteristic , they have ability to reveal or disclose something. Through symbols </a:t>
            </a:r>
            <a:r>
              <a:rPr lang="en-GB" dirty="0" smtClean="0">
                <a:solidFill>
                  <a:srgbClr val="0070C0"/>
                </a:solidFill>
                <a:latin typeface="Arial Rounded MT Bold" panose="020F0704030504030204" pitchFamily="34" charset="0"/>
              </a:rPr>
              <a:t>human beings can understand the divine beings, through symbols we can lead a religious meaningful life</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p:cNvPicPr>
            <a:picLocks noChangeAspect="1"/>
          </p:cNvPicPr>
          <p:nvPr/>
        </p:nvPicPr>
        <p:blipFill rotWithShape="1">
          <a:blip r:embed="rId2"/>
          <a:srcRect t="13583" b="14350"/>
          <a:stretch/>
        </p:blipFill>
        <p:spPr>
          <a:xfrm>
            <a:off x="4959350" y="4951286"/>
            <a:ext cx="1866900" cy="1764145"/>
          </a:xfrm>
          <a:prstGeom prst="rect">
            <a:avLst/>
          </a:prstGeom>
        </p:spPr>
      </p:pic>
    </p:spTree>
    <p:extLst>
      <p:ext uri="{BB962C8B-B14F-4D97-AF65-F5344CB8AC3E}">
        <p14:creationId xmlns:p14="http://schemas.microsoft.com/office/powerpoint/2010/main" val="369161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155"/>
            <a:ext cx="12034684" cy="1582533"/>
          </a:xfrm>
          <a:solidFill>
            <a:srgbClr val="FFFF00"/>
          </a:solidFill>
        </p:spPr>
        <p:txBody>
          <a:bodyPr>
            <a:normAutofit fontScale="90000"/>
          </a:bodyPr>
          <a:lstStyle/>
          <a:p>
            <a:r>
              <a:rPr lang="en-GB" dirty="0" smtClean="0">
                <a:latin typeface="Arial Rounded MT Bold" panose="020F0704030504030204" pitchFamily="34" charset="0"/>
              </a:rPr>
              <a:t>Religious Language </a:t>
            </a:r>
            <a:r>
              <a:rPr lang="en-GB" dirty="0" smtClean="0">
                <a:latin typeface="Arial Rounded MT Bold" panose="020F0704030504030204" pitchFamily="34" charset="0"/>
              </a:rPr>
              <a:t>as non-cognitive and symbolic: God as that which concerns us ultimately </a:t>
            </a:r>
            <a:r>
              <a:rPr lang="en-GB" dirty="0" smtClean="0">
                <a:solidFill>
                  <a:srgbClr val="0070C0"/>
                </a:solidFill>
                <a:latin typeface="Arial Rounded MT Bold" panose="020F0704030504030204" pitchFamily="34" charset="0"/>
              </a:rPr>
              <a:t>(Paul Tillich)</a:t>
            </a:r>
            <a:endParaRPr lang="en-GB"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68826" y="1825624"/>
            <a:ext cx="11965858" cy="4948801"/>
          </a:xfrm>
          <a:solidFill>
            <a:schemeClr val="accent1">
              <a:lumMod val="20000"/>
              <a:lumOff val="80000"/>
            </a:schemeClr>
          </a:solidFill>
        </p:spPr>
        <p:txBody>
          <a:bodyPr>
            <a:normAutofit/>
          </a:bodyPr>
          <a:lstStyle/>
          <a:p>
            <a:r>
              <a:rPr lang="en-GB" dirty="0" smtClean="0">
                <a:solidFill>
                  <a:srgbClr val="0070C0"/>
                </a:solidFill>
                <a:latin typeface="Arial Rounded MT Bold" panose="020F0704030504030204" pitchFamily="34" charset="0"/>
              </a:rPr>
              <a:t>Tillich</a:t>
            </a:r>
            <a:r>
              <a:rPr lang="en-GB" dirty="0" smtClean="0">
                <a:latin typeface="Arial Rounded MT Bold" panose="020F0704030504030204" pitchFamily="34" charset="0"/>
              </a:rPr>
              <a:t> in dynamic of faith contributed to the understanding of symbolic language. Tillich saw the need for spiritual </a:t>
            </a:r>
            <a:r>
              <a:rPr lang="en-GB" dirty="0" smtClean="0">
                <a:latin typeface="Arial Rounded MT Bold" panose="020F0704030504030204" pitchFamily="34" charset="0"/>
              </a:rPr>
              <a:t>concerns: </a:t>
            </a:r>
            <a:r>
              <a:rPr lang="en-GB" dirty="0" smtClean="0">
                <a:latin typeface="Arial Rounded MT Bold" panose="020F0704030504030204" pitchFamily="34" charset="0"/>
              </a:rPr>
              <a:t>Cognitive, Aesthetic , Social and Political. </a:t>
            </a:r>
          </a:p>
          <a:p>
            <a:r>
              <a:rPr lang="en-GB" i="1" dirty="0" smtClean="0">
                <a:latin typeface="Arial Rounded MT Bold" panose="020F0704030504030204" pitchFamily="34" charset="0"/>
              </a:rPr>
              <a:t>‘ </a:t>
            </a:r>
            <a:r>
              <a:rPr lang="en-GB" i="1" dirty="0">
                <a:latin typeface="Arial Rounded MT Bold" panose="020F0704030504030204" pitchFamily="34" charset="0"/>
              </a:rPr>
              <a:t>T</a:t>
            </a:r>
            <a:r>
              <a:rPr lang="en-GB" i="1" dirty="0" smtClean="0">
                <a:latin typeface="Arial Rounded MT Bold" panose="020F0704030504030204" pitchFamily="34" charset="0"/>
              </a:rPr>
              <a:t>he </a:t>
            </a:r>
            <a:r>
              <a:rPr lang="en-GB" i="1" dirty="0" smtClean="0">
                <a:solidFill>
                  <a:srgbClr val="FF0000"/>
                </a:solidFill>
                <a:latin typeface="Arial Rounded MT Bold" panose="020F0704030504030204" pitchFamily="34" charset="0"/>
              </a:rPr>
              <a:t>red sign </a:t>
            </a:r>
            <a:r>
              <a:rPr lang="en-GB" i="1" dirty="0" smtClean="0">
                <a:latin typeface="Arial Rounded MT Bold" panose="020F0704030504030204" pitchFamily="34" charset="0"/>
              </a:rPr>
              <a:t>at the street-corner points to the order to </a:t>
            </a:r>
            <a:r>
              <a:rPr lang="en-GB" i="1" dirty="0" smtClean="0">
                <a:solidFill>
                  <a:srgbClr val="FF0000"/>
                </a:solidFill>
                <a:latin typeface="Arial Rounded MT Bold" panose="020F0704030504030204" pitchFamily="34" charset="0"/>
              </a:rPr>
              <a:t>stop the movements of cars have essentially no relation to the other</a:t>
            </a:r>
            <a:r>
              <a:rPr lang="en-GB" i="1" dirty="0" smtClean="0">
                <a:latin typeface="Arial Rounded MT Bold" panose="020F0704030504030204" pitchFamily="34" charset="0"/>
              </a:rPr>
              <a:t>, but conventionally they are united as long as the convention lasts… sometimes such signs and symbols more difficult because it is the fact that signs do not participate in the reality of that to which they point, while symbols do. Therefore signs can be replaced for reasons of expediency or convention, which symbols </a:t>
            </a:r>
            <a:r>
              <a:rPr lang="en-GB" i="1" dirty="0" smtClean="0">
                <a:latin typeface="Arial Rounded MT Bold" panose="020F0704030504030204" pitchFamily="34" charset="0"/>
              </a:rPr>
              <a:t>cannot’. </a:t>
            </a:r>
            <a:endParaRPr lang="en-GB" i="1"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10538402" y="206549"/>
            <a:ext cx="1385743" cy="1385743"/>
          </a:xfrm>
          <a:prstGeom prst="rect">
            <a:avLst/>
          </a:prstGeom>
        </p:spPr>
      </p:pic>
    </p:spTree>
    <p:extLst>
      <p:ext uri="{BB962C8B-B14F-4D97-AF65-F5344CB8AC3E}">
        <p14:creationId xmlns:p14="http://schemas.microsoft.com/office/powerpoint/2010/main" val="149322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155"/>
            <a:ext cx="12034684" cy="1582533"/>
          </a:xfrm>
          <a:solidFill>
            <a:srgbClr val="FFFF00"/>
          </a:solidFill>
        </p:spPr>
        <p:txBody>
          <a:bodyPr>
            <a:normAutofit fontScale="90000"/>
          </a:bodyPr>
          <a:lstStyle/>
          <a:p>
            <a:r>
              <a:rPr lang="en-GB" dirty="0" smtClean="0">
                <a:latin typeface="Arial Rounded MT Bold" panose="020F0704030504030204" pitchFamily="34" charset="0"/>
              </a:rPr>
              <a:t>Religious: Language as </a:t>
            </a:r>
            <a:r>
              <a:rPr lang="en-GB" dirty="0" smtClean="0">
                <a:solidFill>
                  <a:srgbClr val="7030A0"/>
                </a:solidFill>
                <a:latin typeface="Arial Rounded MT Bold" panose="020F0704030504030204" pitchFamily="34" charset="0"/>
              </a:rPr>
              <a:t>non-cognitive </a:t>
            </a:r>
            <a:r>
              <a:rPr lang="en-GB" dirty="0" smtClean="0">
                <a:latin typeface="Arial Rounded MT Bold" panose="020F0704030504030204" pitchFamily="34" charset="0"/>
              </a:rPr>
              <a:t>and symbolic: God as that which concerns us ultimately </a:t>
            </a:r>
            <a:r>
              <a:rPr lang="en-GB" dirty="0" smtClean="0">
                <a:solidFill>
                  <a:srgbClr val="0070C0"/>
                </a:solidFill>
                <a:latin typeface="Arial Rounded MT Bold" panose="020F0704030504030204" pitchFamily="34" charset="0"/>
              </a:rPr>
              <a:t>(Paul Tillich)</a:t>
            </a:r>
            <a:endParaRPr lang="en-GB"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68826" y="1825624"/>
            <a:ext cx="11965858" cy="4948801"/>
          </a:xfrm>
          <a:solidFill>
            <a:schemeClr val="accent1">
              <a:lumMod val="20000"/>
              <a:lumOff val="80000"/>
            </a:schemeClr>
          </a:solidFill>
        </p:spPr>
        <p:txBody>
          <a:bodyPr>
            <a:normAutofit/>
          </a:bodyPr>
          <a:lstStyle/>
          <a:p>
            <a:pPr marL="514350" indent="-514350">
              <a:buFont typeface="+mj-lt"/>
              <a:buAutoNum type="arabicPeriod"/>
            </a:pPr>
            <a:r>
              <a:rPr lang="en-GB" dirty="0" smtClean="0">
                <a:latin typeface="Arial Rounded MT Bold" panose="020F0704030504030204" pitchFamily="34" charset="0"/>
              </a:rPr>
              <a:t>Symbols point beyond themselves to something else</a:t>
            </a:r>
          </a:p>
          <a:p>
            <a:pPr marL="514350" indent="-514350">
              <a:buFont typeface="+mj-lt"/>
              <a:buAutoNum type="arabicPeriod"/>
            </a:pPr>
            <a:r>
              <a:rPr lang="en-GB" dirty="0" smtClean="0">
                <a:latin typeface="Arial Rounded MT Bold" panose="020F0704030504030204" pitchFamily="34" charset="0"/>
              </a:rPr>
              <a:t>Symbols participate in the reality of that to which they point</a:t>
            </a:r>
          </a:p>
          <a:p>
            <a:pPr marL="514350" indent="-514350">
              <a:buFont typeface="+mj-lt"/>
              <a:buAutoNum type="arabicPeriod"/>
            </a:pPr>
            <a:r>
              <a:rPr lang="en-GB" dirty="0" smtClean="0">
                <a:latin typeface="Arial Rounded MT Bold" panose="020F0704030504030204" pitchFamily="34" charset="0"/>
              </a:rPr>
              <a:t>Symbols open up levels of reality that are otherwise closed to us. </a:t>
            </a:r>
          </a:p>
          <a:p>
            <a:pPr marL="514350" indent="-514350">
              <a:buFont typeface="+mj-lt"/>
              <a:buAutoNum type="arabicPeriod"/>
            </a:pPr>
            <a:r>
              <a:rPr lang="en-GB" dirty="0" smtClean="0">
                <a:latin typeface="Arial Rounded MT Bold" panose="020F0704030504030204" pitchFamily="34" charset="0"/>
              </a:rPr>
              <a:t>Symbols unlock dimensions and elements of our soul that correspond to the dimensions and elements of reality. </a:t>
            </a:r>
          </a:p>
          <a:p>
            <a:pPr marL="514350" indent="-514350">
              <a:buFont typeface="+mj-lt"/>
              <a:buAutoNum type="arabicPeriod"/>
            </a:pPr>
            <a:r>
              <a:rPr lang="en-GB" dirty="0" smtClean="0">
                <a:latin typeface="Arial Rounded MT Bold" panose="020F0704030504030204" pitchFamily="34" charset="0"/>
              </a:rPr>
              <a:t>Symbols cannot be produced intentionally. They grow out of the individual or collective unconscious and cannot function without being accepted by the unconscious dimension of our being </a:t>
            </a:r>
          </a:p>
          <a:p>
            <a:pPr marL="514350" indent="-514350">
              <a:buFont typeface="+mj-lt"/>
              <a:buAutoNum type="arabicPeriod"/>
            </a:pPr>
            <a:r>
              <a:rPr lang="en-GB" dirty="0" smtClean="0">
                <a:latin typeface="Arial Rounded MT Bold" panose="020F0704030504030204" pitchFamily="34" charset="0"/>
              </a:rPr>
              <a:t>Symbols, like living beings, grow and die. They grow when the situation is ripe for them, and they die when situation changes. </a:t>
            </a:r>
          </a:p>
        </p:txBody>
      </p:sp>
      <p:sp>
        <p:nvSpPr>
          <p:cNvPr id="4" name="Right Arrow 3"/>
          <p:cNvSpPr/>
          <p:nvPr/>
        </p:nvSpPr>
        <p:spPr>
          <a:xfrm rot="18983186">
            <a:off x="9984683" y="1621869"/>
            <a:ext cx="726010" cy="4521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rotWithShape="1">
          <a:blip r:embed="rId2"/>
          <a:srcRect l="26563" t="251" r="25466"/>
          <a:stretch/>
        </p:blipFill>
        <p:spPr>
          <a:xfrm>
            <a:off x="11018981" y="2058274"/>
            <a:ext cx="415635" cy="745556"/>
          </a:xfrm>
          <a:prstGeom prst="rect">
            <a:avLst/>
          </a:prstGeom>
        </p:spPr>
      </p:pic>
      <p:pic>
        <p:nvPicPr>
          <p:cNvPr id="6" name="Picture 5"/>
          <p:cNvPicPr>
            <a:picLocks noChangeAspect="1"/>
          </p:cNvPicPr>
          <p:nvPr/>
        </p:nvPicPr>
        <p:blipFill>
          <a:blip r:embed="rId3"/>
          <a:stretch>
            <a:fillRect/>
          </a:stretch>
        </p:blipFill>
        <p:spPr>
          <a:xfrm>
            <a:off x="11687146" y="2803830"/>
            <a:ext cx="443369" cy="488949"/>
          </a:xfrm>
          <a:prstGeom prst="rect">
            <a:avLst/>
          </a:prstGeom>
        </p:spPr>
      </p:pic>
      <p:pic>
        <p:nvPicPr>
          <p:cNvPr id="7" name="Picture 6"/>
          <p:cNvPicPr>
            <a:picLocks noChangeAspect="1"/>
          </p:cNvPicPr>
          <p:nvPr/>
        </p:nvPicPr>
        <p:blipFill rotWithShape="1">
          <a:blip r:embed="rId4"/>
          <a:srcRect l="14983" t="8278" r="11391" b="15978"/>
          <a:stretch/>
        </p:blipFill>
        <p:spPr>
          <a:xfrm>
            <a:off x="10700326" y="3457336"/>
            <a:ext cx="637309" cy="707258"/>
          </a:xfrm>
          <a:prstGeom prst="rect">
            <a:avLst/>
          </a:prstGeom>
        </p:spPr>
      </p:pic>
      <p:pic>
        <p:nvPicPr>
          <p:cNvPr id="8" name="Picture 7"/>
          <p:cNvPicPr>
            <a:picLocks noChangeAspect="1"/>
          </p:cNvPicPr>
          <p:nvPr/>
        </p:nvPicPr>
        <p:blipFill rotWithShape="1">
          <a:blip r:embed="rId5"/>
          <a:srcRect l="16304" t="9387" r="11063" b="19634"/>
          <a:stretch/>
        </p:blipFill>
        <p:spPr>
          <a:xfrm>
            <a:off x="11279036" y="4999824"/>
            <a:ext cx="803564" cy="588175"/>
          </a:xfrm>
          <a:prstGeom prst="rect">
            <a:avLst/>
          </a:prstGeom>
        </p:spPr>
      </p:pic>
      <p:pic>
        <p:nvPicPr>
          <p:cNvPr id="9" name="Picture 8"/>
          <p:cNvPicPr>
            <a:picLocks noChangeAspect="1"/>
          </p:cNvPicPr>
          <p:nvPr/>
        </p:nvPicPr>
        <p:blipFill rotWithShape="1">
          <a:blip r:embed="rId6"/>
          <a:srcRect t="-858" r="11212" b="6364"/>
          <a:stretch/>
        </p:blipFill>
        <p:spPr>
          <a:xfrm>
            <a:off x="11376702" y="5796306"/>
            <a:ext cx="815298" cy="948409"/>
          </a:xfrm>
          <a:prstGeom prst="rect">
            <a:avLst/>
          </a:prstGeom>
        </p:spPr>
      </p:pic>
    </p:spTree>
    <p:extLst>
      <p:ext uri="{BB962C8B-B14F-4D97-AF65-F5344CB8AC3E}">
        <p14:creationId xmlns:p14="http://schemas.microsoft.com/office/powerpoint/2010/main" val="326150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155"/>
            <a:ext cx="12034684" cy="1582533"/>
          </a:xfrm>
          <a:solidFill>
            <a:srgbClr val="FFFF00"/>
          </a:solidFill>
        </p:spPr>
        <p:txBody>
          <a:bodyPr>
            <a:normAutofit fontScale="90000"/>
          </a:bodyPr>
          <a:lstStyle/>
          <a:p>
            <a:r>
              <a:rPr lang="en-GB" dirty="0" smtClean="0">
                <a:latin typeface="Arial Rounded MT Bold" panose="020F0704030504030204" pitchFamily="34" charset="0"/>
              </a:rPr>
              <a:t>Religious Language </a:t>
            </a:r>
            <a:r>
              <a:rPr lang="en-GB" dirty="0" smtClean="0">
                <a:latin typeface="Arial Rounded MT Bold" panose="020F0704030504030204" pitchFamily="34" charset="0"/>
              </a:rPr>
              <a:t>as non-cognitive and </a:t>
            </a:r>
            <a:r>
              <a:rPr lang="en-GB" dirty="0" smtClean="0">
                <a:latin typeface="Arial Rounded MT Bold" panose="020F0704030504030204" pitchFamily="34" charset="0"/>
              </a:rPr>
              <a:t>symbolic God </a:t>
            </a:r>
            <a:r>
              <a:rPr lang="en-GB" dirty="0" smtClean="0">
                <a:latin typeface="Arial Rounded MT Bold" panose="020F0704030504030204" pitchFamily="34" charset="0"/>
              </a:rPr>
              <a:t>as that which concerns us ultimately </a:t>
            </a:r>
            <a:r>
              <a:rPr lang="en-GB" dirty="0" smtClean="0">
                <a:solidFill>
                  <a:srgbClr val="0070C0"/>
                </a:solidFill>
                <a:latin typeface="Arial Rounded MT Bold" panose="020F0704030504030204" pitchFamily="34" charset="0"/>
              </a:rPr>
              <a:t>(Paul Tillich)</a:t>
            </a:r>
            <a:endParaRPr lang="en-GB"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68826" y="1825624"/>
            <a:ext cx="11965858" cy="4948801"/>
          </a:xfrm>
          <a:solidFill>
            <a:schemeClr val="accent1">
              <a:lumMod val="20000"/>
              <a:lumOff val="80000"/>
            </a:schemeClr>
          </a:solidFill>
        </p:spPr>
        <p:txBody>
          <a:bodyPr>
            <a:normAutofit/>
          </a:bodyPr>
          <a:lstStyle/>
          <a:p>
            <a:r>
              <a:rPr lang="en-GB" sz="3200" dirty="0" smtClean="0">
                <a:latin typeface="Arial Rounded MT Bold" panose="020F0704030504030204" pitchFamily="34" charset="0"/>
              </a:rPr>
              <a:t>Language of symbols was the </a:t>
            </a:r>
            <a:r>
              <a:rPr lang="en-GB" sz="3200" dirty="0" smtClean="0">
                <a:solidFill>
                  <a:srgbClr val="0070C0"/>
                </a:solidFill>
                <a:latin typeface="Arial Rounded MT Bold" panose="020F0704030504030204" pitchFamily="34" charset="0"/>
              </a:rPr>
              <a:t>language of power</a:t>
            </a:r>
            <a:r>
              <a:rPr lang="en-GB" sz="3200" dirty="0" smtClean="0">
                <a:latin typeface="Arial Rounded MT Bold" panose="020F0704030504030204" pitchFamily="34" charset="0"/>
              </a:rPr>
              <a:t>, God is the fundamental symbol of ultimate concern. The language of symbols was entirely </a:t>
            </a:r>
            <a:r>
              <a:rPr lang="en-GB" sz="3200" dirty="0" smtClean="0">
                <a:solidFill>
                  <a:srgbClr val="0070C0"/>
                </a:solidFill>
                <a:latin typeface="Arial Rounded MT Bold" panose="020F0704030504030204" pitchFamily="34" charset="0"/>
              </a:rPr>
              <a:t>non-cognitive</a:t>
            </a:r>
            <a:r>
              <a:rPr lang="en-GB" sz="3200" dirty="0" smtClean="0">
                <a:latin typeface="Arial Rounded MT Bold" panose="020F0704030504030204" pitchFamily="34" charset="0"/>
              </a:rPr>
              <a:t> in that it </a:t>
            </a:r>
            <a:r>
              <a:rPr lang="en-GB" sz="3200" dirty="0" smtClean="0">
                <a:solidFill>
                  <a:srgbClr val="0070C0"/>
                </a:solidFill>
                <a:latin typeface="Arial Rounded MT Bold" panose="020F0704030504030204" pitchFamily="34" charset="0"/>
              </a:rPr>
              <a:t>evoked a response at the deepest emotional level of the believer to the symbol</a:t>
            </a:r>
            <a:r>
              <a:rPr lang="en-GB" sz="3200" dirty="0" smtClean="0">
                <a:latin typeface="Arial Rounded MT Bold" panose="020F0704030504030204" pitchFamily="34" charset="0"/>
              </a:rPr>
              <a:t>, reality and ultimate concern that was God. Myths and symbols of faith are closely linked, </a:t>
            </a:r>
            <a:r>
              <a:rPr lang="en-GB" sz="3200" dirty="0" smtClean="0">
                <a:solidFill>
                  <a:srgbClr val="0070C0"/>
                </a:solidFill>
                <a:latin typeface="Arial Rounded MT Bold" panose="020F0704030504030204" pitchFamily="34" charset="0"/>
              </a:rPr>
              <a:t>myths participates in human activity </a:t>
            </a:r>
            <a:r>
              <a:rPr lang="en-GB" sz="3200" dirty="0" smtClean="0">
                <a:latin typeface="Arial Rounded MT Bold" panose="020F0704030504030204" pitchFamily="34" charset="0"/>
              </a:rPr>
              <a:t>, they give rise to human cultural and religious traditions and like </a:t>
            </a:r>
            <a:r>
              <a:rPr lang="en-GB" sz="3200" dirty="0" smtClean="0">
                <a:solidFill>
                  <a:srgbClr val="0070C0"/>
                </a:solidFill>
                <a:latin typeface="Arial Rounded MT Bold" panose="020F0704030504030204" pitchFamily="34" charset="0"/>
              </a:rPr>
              <a:t>symbols were present in every act of faith because the language of faith is a symbol. </a:t>
            </a:r>
          </a:p>
        </p:txBody>
      </p:sp>
    </p:spTree>
    <p:extLst>
      <p:ext uri="{BB962C8B-B14F-4D97-AF65-F5344CB8AC3E}">
        <p14:creationId xmlns:p14="http://schemas.microsoft.com/office/powerpoint/2010/main" val="179225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GB" b="1" dirty="0" smtClean="0">
                <a:latin typeface="Arial Rounded MT Bold" panose="020F0704030504030204" pitchFamily="34" charset="0"/>
              </a:rPr>
              <a:t>AO1 Mark the AO1 question below </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20000"/>
              <a:lumOff val="80000"/>
            </a:schemeClr>
          </a:solidFill>
        </p:spPr>
        <p:txBody>
          <a:bodyPr/>
          <a:lstStyle/>
          <a:p>
            <a:pPr marL="0" indent="0">
              <a:buNone/>
            </a:pPr>
            <a:r>
              <a:rPr lang="en-GB" sz="5400" b="1" dirty="0">
                <a:latin typeface="Arial Rounded MT Bold" panose="020F0704030504030204" pitchFamily="34" charset="0"/>
              </a:rPr>
              <a:t>Explain Randall’s view of the function of symbols</a:t>
            </a:r>
            <a:endParaRPr lang="en-GB" sz="5400" dirty="0">
              <a:latin typeface="Arial Rounded MT Bold" panose="020F0704030504030204" pitchFamily="34" charset="0"/>
            </a:endParaRPr>
          </a:p>
          <a:p>
            <a:endParaRPr lang="en-GB" dirty="0"/>
          </a:p>
        </p:txBody>
      </p:sp>
    </p:spTree>
    <p:extLst>
      <p:ext uri="{BB962C8B-B14F-4D97-AF65-F5344CB8AC3E}">
        <p14:creationId xmlns:p14="http://schemas.microsoft.com/office/powerpoint/2010/main" val="256798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101601"/>
            <a:ext cx="11353800" cy="1609408"/>
          </a:xfrm>
          <a:solidFill>
            <a:srgbClr val="FFFF00"/>
          </a:solidFill>
        </p:spPr>
        <p:txBody>
          <a:bodyPr>
            <a:normAutofit/>
          </a:bodyPr>
          <a:lstStyle/>
          <a:p>
            <a:r>
              <a:rPr lang="en-GB" dirty="0" smtClean="0">
                <a:latin typeface="Arial Rounded MT Bold" panose="020F0704030504030204" pitchFamily="34" charset="0"/>
              </a:rPr>
              <a:t>Challenges including whether a symbol is adequate or gives the right insights.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243840" y="1825624"/>
            <a:ext cx="4064000" cy="4798695"/>
          </a:xfrm>
          <a:solidFill>
            <a:schemeClr val="accent1">
              <a:lumMod val="20000"/>
              <a:lumOff val="80000"/>
            </a:schemeClr>
          </a:solidFill>
        </p:spPr>
        <p:txBody>
          <a:bodyPr>
            <a:normAutofit/>
          </a:bodyPr>
          <a:lstStyle/>
          <a:p>
            <a:r>
              <a:rPr lang="en-GB" dirty="0" smtClean="0">
                <a:solidFill>
                  <a:srgbClr val="FF0066"/>
                </a:solidFill>
                <a:latin typeface="Arial Rounded MT Bold" panose="020F0704030504030204" pitchFamily="34" charset="0"/>
              </a:rPr>
              <a:t>Randall/Tillich</a:t>
            </a:r>
            <a:r>
              <a:rPr lang="en-GB" dirty="0" smtClean="0">
                <a:latin typeface="Arial Rounded MT Bold" panose="020F0704030504030204" pitchFamily="34" charset="0"/>
              </a:rPr>
              <a:t> does much to help us appreciate how </a:t>
            </a:r>
            <a:r>
              <a:rPr lang="en-GB" u="sng" dirty="0" smtClean="0">
                <a:solidFill>
                  <a:srgbClr val="FF0000"/>
                </a:solidFill>
                <a:latin typeface="Arial Rounded MT Bold" panose="020F0704030504030204" pitchFamily="34" charset="0"/>
              </a:rPr>
              <a:t>symbolic language can be used to convey powerful meanings</a:t>
            </a:r>
            <a:r>
              <a:rPr lang="en-GB" u="sng" dirty="0" smtClean="0">
                <a:latin typeface="Arial Rounded MT Bold" panose="020F0704030504030204" pitchFamily="34" charset="0"/>
              </a:rPr>
              <a:t>.</a:t>
            </a:r>
            <a:endParaRPr lang="en-GB" u="sng" dirty="0">
              <a:latin typeface="Arial Rounded MT Bold" panose="020F0704030504030204" pitchFamily="34" charset="0"/>
            </a:endParaRPr>
          </a:p>
        </p:txBody>
      </p:sp>
      <p:sp>
        <p:nvSpPr>
          <p:cNvPr id="5" name="Content Placeholder 4"/>
          <p:cNvSpPr>
            <a:spLocks noGrp="1"/>
          </p:cNvSpPr>
          <p:nvPr>
            <p:ph sz="half" idx="2"/>
          </p:nvPr>
        </p:nvSpPr>
        <p:spPr>
          <a:xfrm>
            <a:off x="4307840" y="1825625"/>
            <a:ext cx="7680960" cy="4798694"/>
          </a:xfrm>
          <a:solidFill>
            <a:schemeClr val="accent4">
              <a:lumMod val="20000"/>
              <a:lumOff val="80000"/>
            </a:schemeClr>
          </a:solidFill>
        </p:spPr>
        <p:txBody>
          <a:bodyPr>
            <a:normAutofit/>
          </a:bodyPr>
          <a:lstStyle/>
          <a:p>
            <a:r>
              <a:rPr lang="en-GB" dirty="0" smtClean="0">
                <a:solidFill>
                  <a:srgbClr val="0070C0"/>
                </a:solidFill>
                <a:latin typeface="Arial Rounded MT Bold" panose="020F0704030504030204" pitchFamily="34" charset="0"/>
              </a:rPr>
              <a:t>Randall </a:t>
            </a:r>
            <a:r>
              <a:rPr lang="en-GB" dirty="0" smtClean="0">
                <a:latin typeface="Arial Rounded MT Bold" panose="020F0704030504030204" pitchFamily="34" charset="0"/>
              </a:rPr>
              <a:t>language of symbol is inherently </a:t>
            </a:r>
            <a:r>
              <a:rPr lang="en-GB" dirty="0" smtClean="0">
                <a:solidFill>
                  <a:srgbClr val="0070C0"/>
                </a:solidFill>
                <a:latin typeface="Arial Rounded MT Bold" panose="020F0704030504030204" pitchFamily="34" charset="0"/>
              </a:rPr>
              <a:t>non-cognitive, does not provide empirical knowledge</a:t>
            </a:r>
            <a:r>
              <a:rPr lang="en-GB" dirty="0" smtClean="0">
                <a:latin typeface="Arial Rounded MT Bold" panose="020F0704030504030204" pitchFamily="34" charset="0"/>
              </a:rPr>
              <a:t>, this conflicts with the logical positivists , </a:t>
            </a:r>
            <a:r>
              <a:rPr lang="en-GB" dirty="0" smtClean="0">
                <a:solidFill>
                  <a:srgbClr val="0070C0"/>
                </a:solidFill>
                <a:latin typeface="Arial Rounded MT Bold" panose="020F0704030504030204" pitchFamily="34" charset="0"/>
              </a:rPr>
              <a:t>not being verifiable and empirical. </a:t>
            </a:r>
          </a:p>
          <a:p>
            <a:r>
              <a:rPr lang="en-GB" dirty="0" smtClean="0">
                <a:solidFill>
                  <a:srgbClr val="7030A0"/>
                </a:solidFill>
                <a:latin typeface="Arial Rounded MT Bold" panose="020F0704030504030204" pitchFamily="34" charset="0"/>
              </a:rPr>
              <a:t>Paul Edwards </a:t>
            </a:r>
            <a:r>
              <a:rPr lang="en-GB" dirty="0" smtClean="0">
                <a:latin typeface="Arial Rounded MT Bold" panose="020F0704030504030204" pitchFamily="34" charset="0"/>
              </a:rPr>
              <a:t>, criticised Tillich’s work on symbol ‘</a:t>
            </a:r>
            <a:r>
              <a:rPr lang="en-GB" dirty="0" smtClean="0">
                <a:solidFill>
                  <a:srgbClr val="7030A0"/>
                </a:solidFill>
                <a:latin typeface="Arial Rounded MT Bold" panose="020F0704030504030204" pitchFamily="34" charset="0"/>
              </a:rPr>
              <a:t>philosophical confusion’ </a:t>
            </a:r>
            <a:r>
              <a:rPr lang="en-GB" dirty="0" smtClean="0">
                <a:latin typeface="Arial Rounded MT Bold" panose="020F0704030504030204" pitchFamily="34" charset="0"/>
              </a:rPr>
              <a:t>, inability express in literal terms anything meaningful about God, what does it mean?</a:t>
            </a:r>
          </a:p>
        </p:txBody>
      </p:sp>
      <p:pic>
        <p:nvPicPr>
          <p:cNvPr id="3" name="Picture 2"/>
          <p:cNvPicPr>
            <a:picLocks noChangeAspect="1"/>
          </p:cNvPicPr>
          <p:nvPr/>
        </p:nvPicPr>
        <p:blipFill>
          <a:blip r:embed="rId2"/>
          <a:stretch>
            <a:fillRect/>
          </a:stretch>
        </p:blipFill>
        <p:spPr>
          <a:xfrm>
            <a:off x="1513609" y="4839853"/>
            <a:ext cx="1654463" cy="1654463"/>
          </a:xfrm>
          <a:prstGeom prst="rect">
            <a:avLst/>
          </a:prstGeom>
        </p:spPr>
      </p:pic>
      <p:pic>
        <p:nvPicPr>
          <p:cNvPr id="6" name="Picture 5"/>
          <p:cNvPicPr>
            <a:picLocks noChangeAspect="1"/>
          </p:cNvPicPr>
          <p:nvPr/>
        </p:nvPicPr>
        <p:blipFill>
          <a:blip r:embed="rId3"/>
          <a:stretch>
            <a:fillRect/>
          </a:stretch>
        </p:blipFill>
        <p:spPr>
          <a:xfrm>
            <a:off x="8622289" y="5438196"/>
            <a:ext cx="1667020" cy="1294392"/>
          </a:xfrm>
          <a:prstGeom prst="rect">
            <a:avLst/>
          </a:prstGeom>
        </p:spPr>
      </p:pic>
    </p:spTree>
    <p:extLst>
      <p:ext uri="{BB962C8B-B14F-4D97-AF65-F5344CB8AC3E}">
        <p14:creationId xmlns:p14="http://schemas.microsoft.com/office/powerpoint/2010/main" val="56451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TotalTime>
  <Words>1490</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Rounded MT Bold</vt:lpstr>
      <vt:lpstr>Calibri</vt:lpstr>
      <vt:lpstr>Calibri Light</vt:lpstr>
      <vt:lpstr>Office Theme</vt:lpstr>
      <vt:lpstr>Theme 4: Religious Language </vt:lpstr>
      <vt:lpstr>Functions of symbols (Randall) </vt:lpstr>
      <vt:lpstr>Functions of symbols (Randall) </vt:lpstr>
      <vt:lpstr>Functions of symbols (Randall) </vt:lpstr>
      <vt:lpstr>Religious Language as non-cognitive and symbolic: God as that which concerns us ultimately (Paul Tillich)</vt:lpstr>
      <vt:lpstr>Religious: Language as non-cognitive and symbolic: God as that which concerns us ultimately (Paul Tillich)</vt:lpstr>
      <vt:lpstr>Religious Language as non-cognitive and symbolic God as that which concerns us ultimately (Paul Tillich)</vt:lpstr>
      <vt:lpstr>AO1 Mark the AO1 question below </vt:lpstr>
      <vt:lpstr>Challenges including whether a symbol is adequate or gives the right insights. </vt:lpstr>
      <vt:lpstr>Challenges including whether a symbol is adequate or gives the right insights. </vt:lpstr>
      <vt:lpstr>A consideration of how these two views (Randall/Tillich) can be used to help understand religious teachings  </vt:lpstr>
      <vt:lpstr>A consideration of how these two views (Randall/Tillich) can be used to help understand religious teachings  </vt:lpstr>
      <vt:lpstr>AO2: Whether symbolic language can be agreed as having adequate meaning as a for of language </vt:lpstr>
      <vt:lpstr>AO2: How far the works of Randall and Tillich provide a suitable counter-challenge to logical positivism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Religious Language</dc:title>
  <dc:creator>Rahima Choudhury</dc:creator>
  <cp:lastModifiedBy>Rahima Choudhury</cp:lastModifiedBy>
  <cp:revision>46</cp:revision>
  <dcterms:created xsi:type="dcterms:W3CDTF">2019-08-22T10:02:45Z</dcterms:created>
  <dcterms:modified xsi:type="dcterms:W3CDTF">2019-08-28T12:46:45Z</dcterms:modified>
</cp:coreProperties>
</file>