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5" r:id="rId4"/>
    <p:sldId id="266"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8845E1-176F-46C9-AC79-5F5ECF46A3A7}" type="datetimeFigureOut">
              <a:rPr lang="en-GB" smtClean="0"/>
              <a:t>28/08/2019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7BBA9-79E9-4E52-B1AF-805A942766F8}" type="slidenum">
              <a:rPr lang="en-GB" smtClean="0"/>
              <a:t>‹#›</a:t>
            </a:fld>
            <a:endParaRPr lang="en-GB"/>
          </a:p>
        </p:txBody>
      </p:sp>
    </p:spTree>
    <p:extLst>
      <p:ext uri="{BB962C8B-B14F-4D97-AF65-F5344CB8AC3E}">
        <p14:creationId xmlns:p14="http://schemas.microsoft.com/office/powerpoint/2010/main" val="3024276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1DDDDB-2455-410F-BF11-62EF9533CB3F}" type="slidenum">
              <a:rPr lang="en-US" smtClean="0"/>
              <a:t>4</a:t>
            </a:fld>
            <a:endParaRPr lang="en-US"/>
          </a:p>
        </p:txBody>
      </p:sp>
    </p:spTree>
    <p:extLst>
      <p:ext uri="{BB962C8B-B14F-4D97-AF65-F5344CB8AC3E}">
        <p14:creationId xmlns:p14="http://schemas.microsoft.com/office/powerpoint/2010/main" val="3059679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6CD6B1-1C1C-4738-84C8-740626276DF4}"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1487960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6CD6B1-1C1C-4738-84C8-740626276DF4}"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1440737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6CD6B1-1C1C-4738-84C8-740626276DF4}"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4085801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6CD6B1-1C1C-4738-84C8-740626276DF4}"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186656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6CD6B1-1C1C-4738-84C8-740626276DF4}" type="datetimeFigureOut">
              <a:rPr lang="en-GB" smtClean="0"/>
              <a:t>28/08/2019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381674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6CD6B1-1C1C-4738-84C8-740626276DF4}"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3819878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6CD6B1-1C1C-4738-84C8-740626276DF4}" type="datetimeFigureOut">
              <a:rPr lang="en-GB" smtClean="0"/>
              <a:t>28/08/2019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1174226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6CD6B1-1C1C-4738-84C8-740626276DF4}" type="datetimeFigureOut">
              <a:rPr lang="en-GB" smtClean="0"/>
              <a:t>28/08/2019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212617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CD6B1-1C1C-4738-84C8-740626276DF4}" type="datetimeFigureOut">
              <a:rPr lang="en-GB" smtClean="0"/>
              <a:t>28/08/2019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340097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6CD6B1-1C1C-4738-84C8-740626276DF4}"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1822652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6CD6B1-1C1C-4738-84C8-740626276DF4}" type="datetimeFigureOut">
              <a:rPr lang="en-GB" smtClean="0"/>
              <a:t>28/08/2019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1816EF-2D72-47CE-B0AF-F09229BDB4FA}" type="slidenum">
              <a:rPr lang="en-GB" smtClean="0"/>
              <a:t>‹#›</a:t>
            </a:fld>
            <a:endParaRPr lang="en-GB"/>
          </a:p>
        </p:txBody>
      </p:sp>
    </p:spTree>
    <p:extLst>
      <p:ext uri="{BB962C8B-B14F-4D97-AF65-F5344CB8AC3E}">
        <p14:creationId xmlns:p14="http://schemas.microsoft.com/office/powerpoint/2010/main" val="254685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CD6B1-1C1C-4738-84C8-740626276DF4}" type="datetimeFigureOut">
              <a:rPr lang="en-GB" smtClean="0"/>
              <a:t>28/08/2019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1816EF-2D72-47CE-B0AF-F09229BDB4FA}" type="slidenum">
              <a:rPr lang="en-GB" smtClean="0"/>
              <a:t>‹#›</a:t>
            </a:fld>
            <a:endParaRPr lang="en-GB"/>
          </a:p>
        </p:txBody>
      </p:sp>
    </p:spTree>
    <p:extLst>
      <p:ext uri="{BB962C8B-B14F-4D97-AF65-F5344CB8AC3E}">
        <p14:creationId xmlns:p14="http://schemas.microsoft.com/office/powerpoint/2010/main" val="732277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pQ33gAyhg2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63289"/>
          </a:xfrm>
          <a:solidFill>
            <a:srgbClr val="FFFF00"/>
          </a:solidFill>
        </p:spPr>
        <p:txBody>
          <a:bodyPr/>
          <a:lstStyle/>
          <a:p>
            <a:r>
              <a:rPr lang="en-GB" dirty="0" smtClean="0">
                <a:latin typeface="Arial Rounded MT Bold" panose="020F0704030504030204" pitchFamily="34" charset="0"/>
              </a:rPr>
              <a:t>Theme 4: Religious Language </a:t>
            </a:r>
            <a:endParaRPr lang="en-GB" dirty="0">
              <a:latin typeface="Arial Rounded MT Bold" panose="020F0704030504030204" pitchFamily="34" charset="0"/>
            </a:endParaRPr>
          </a:p>
        </p:txBody>
      </p:sp>
      <p:sp>
        <p:nvSpPr>
          <p:cNvPr id="3" name="Subtitle 2"/>
          <p:cNvSpPr>
            <a:spLocks noGrp="1"/>
          </p:cNvSpPr>
          <p:nvPr>
            <p:ph type="subTitle" idx="1"/>
          </p:nvPr>
        </p:nvSpPr>
        <p:spPr>
          <a:solidFill>
            <a:schemeClr val="accent6">
              <a:lumMod val="40000"/>
              <a:lumOff val="60000"/>
            </a:schemeClr>
          </a:solidFill>
        </p:spPr>
        <p:txBody>
          <a:bodyPr>
            <a:normAutofit/>
          </a:bodyPr>
          <a:lstStyle/>
          <a:p>
            <a:r>
              <a:rPr lang="en-GB" sz="3200" dirty="0">
                <a:latin typeface="Arial Rounded MT Bold" panose="020F0704030504030204" pitchFamily="34" charset="0"/>
              </a:rPr>
              <a:t>F</a:t>
            </a:r>
            <a:r>
              <a:rPr lang="en-GB" sz="3200" dirty="0" smtClean="0">
                <a:latin typeface="Arial Rounded MT Bold" panose="020F0704030504030204" pitchFamily="34" charset="0"/>
              </a:rPr>
              <a:t>: </a:t>
            </a:r>
            <a:r>
              <a:rPr lang="en-GB" sz="3200" dirty="0" smtClean="0">
                <a:latin typeface="Arial Rounded MT Bold" panose="020F0704030504030204" pitchFamily="34" charset="0"/>
              </a:rPr>
              <a:t>Religious Language </a:t>
            </a:r>
            <a:r>
              <a:rPr lang="en-GB" sz="3200" dirty="0" smtClean="0">
                <a:latin typeface="Arial Rounded MT Bold" panose="020F0704030504030204" pitchFamily="34" charset="0"/>
              </a:rPr>
              <a:t>as a language game</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374122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hlinkClick r:id="rId2"/>
              </a:rPr>
              <a:t>Ludwig Wittgenstein’s </a:t>
            </a:r>
            <a:r>
              <a:rPr lang="en-GB" dirty="0" smtClean="0">
                <a:latin typeface="Arial Rounded MT Bold" panose="020F0704030504030204" pitchFamily="34" charset="0"/>
              </a:rPr>
              <a:t>contribution to the debate about religious language</a:t>
            </a: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10000"/>
          </a:bodyPr>
          <a:lstStyle/>
          <a:p>
            <a:r>
              <a:rPr lang="en-GB" dirty="0" smtClean="0">
                <a:solidFill>
                  <a:srgbClr val="FF0000"/>
                </a:solidFill>
                <a:latin typeface="Arial Rounded MT Bold" panose="020F0704030504030204" pitchFamily="34" charset="0"/>
              </a:rPr>
              <a:t>Correspondence understanding truth </a:t>
            </a:r>
            <a:r>
              <a:rPr lang="en-GB" dirty="0" smtClean="0">
                <a:latin typeface="Arial Rounded MT Bold" panose="020F0704030504030204" pitchFamily="34" charset="0"/>
              </a:rPr>
              <a:t>= </a:t>
            </a:r>
            <a:r>
              <a:rPr lang="en-GB" dirty="0" smtClean="0">
                <a:solidFill>
                  <a:srgbClr val="00B050"/>
                </a:solidFill>
                <a:latin typeface="Arial Rounded MT Bold" panose="020F0704030504030204" pitchFamily="34" charset="0"/>
              </a:rPr>
              <a:t>realist/empiricist position.  </a:t>
            </a:r>
          </a:p>
          <a:p>
            <a:r>
              <a:rPr lang="en-GB" dirty="0" smtClean="0">
                <a:solidFill>
                  <a:srgbClr val="0070C0"/>
                </a:solidFill>
                <a:latin typeface="Arial Rounded MT Bold" panose="020F0704030504030204" pitchFamily="34" charset="0"/>
              </a:rPr>
              <a:t>Correspondence theory of truth </a:t>
            </a:r>
            <a:r>
              <a:rPr lang="en-GB" dirty="0" smtClean="0">
                <a:latin typeface="Arial Rounded MT Bold" panose="020F0704030504030204" pitchFamily="34" charset="0"/>
              </a:rPr>
              <a:t>= </a:t>
            </a:r>
            <a:r>
              <a:rPr lang="en-GB" dirty="0" smtClean="0">
                <a:solidFill>
                  <a:srgbClr val="FFC000"/>
                </a:solidFill>
                <a:latin typeface="Arial Rounded MT Bold" panose="020F0704030504030204" pitchFamily="34" charset="0"/>
              </a:rPr>
              <a:t>cite an example in history , the planet is round.</a:t>
            </a:r>
          </a:p>
          <a:p>
            <a:r>
              <a:rPr lang="en-GB" dirty="0" smtClean="0">
                <a:solidFill>
                  <a:srgbClr val="FF3399"/>
                </a:solidFill>
                <a:latin typeface="Arial Rounded MT Bold" panose="020F0704030504030204" pitchFamily="34" charset="0"/>
              </a:rPr>
              <a:t>Coherence theory of truth/ anti-realist: </a:t>
            </a:r>
            <a:r>
              <a:rPr lang="en-GB" dirty="0" smtClean="0">
                <a:latin typeface="Arial Rounded MT Bold" panose="020F0704030504030204" pitchFamily="34" charset="0"/>
              </a:rPr>
              <a:t>the truth of matter is interpreted by a specific group of people. In 17</a:t>
            </a:r>
            <a:r>
              <a:rPr lang="en-GB" baseline="30000" dirty="0" smtClean="0">
                <a:latin typeface="Arial Rounded MT Bold" panose="020F0704030504030204" pitchFamily="34" charset="0"/>
              </a:rPr>
              <a:t>th</a:t>
            </a:r>
            <a:r>
              <a:rPr lang="en-GB" dirty="0" smtClean="0">
                <a:latin typeface="Arial Rounded MT Bold" panose="020F0704030504030204" pitchFamily="34" charset="0"/>
              </a:rPr>
              <a:t> century, It helped them to make sense of the world that the </a:t>
            </a:r>
            <a:r>
              <a:rPr lang="en-GB" dirty="0" smtClean="0">
                <a:solidFill>
                  <a:srgbClr val="FF3399"/>
                </a:solidFill>
                <a:latin typeface="Arial Rounded MT Bold" panose="020F0704030504030204" pitchFamily="34" charset="0"/>
              </a:rPr>
              <a:t>world is flat</a:t>
            </a:r>
            <a:r>
              <a:rPr lang="en-GB" dirty="0" smtClean="0">
                <a:latin typeface="Arial Rounded MT Bold" panose="020F0704030504030204" pitchFamily="34" charset="0"/>
              </a:rPr>
              <a:t>, they tried to make sense of the world they lived in. </a:t>
            </a:r>
          </a:p>
          <a:p>
            <a:r>
              <a:rPr lang="en-GB" dirty="0" smtClean="0">
                <a:solidFill>
                  <a:srgbClr val="FF3399"/>
                </a:solidFill>
                <a:latin typeface="Arial Rounded MT Bold" panose="020F0704030504030204" pitchFamily="34" charset="0"/>
              </a:rPr>
              <a:t>Language Games are anti-realist</a:t>
            </a:r>
            <a:r>
              <a:rPr lang="en-GB" dirty="0" smtClean="0">
                <a:latin typeface="Arial Rounded MT Bold" panose="020F0704030504030204" pitchFamily="34" charset="0"/>
              </a:rPr>
              <a:t>. </a:t>
            </a:r>
            <a:r>
              <a:rPr lang="en-GB" dirty="0" smtClean="0">
                <a:solidFill>
                  <a:srgbClr val="FF0000"/>
                </a:solidFill>
                <a:latin typeface="Arial Rounded MT Bold" panose="020F0704030504030204" pitchFamily="34" charset="0"/>
              </a:rPr>
              <a:t>Wittgenstein </a:t>
            </a:r>
            <a:r>
              <a:rPr lang="en-GB" dirty="0" smtClean="0">
                <a:latin typeface="Arial Rounded MT Bold" panose="020F0704030504030204" pitchFamily="34" charset="0"/>
              </a:rPr>
              <a:t>it is important to understand the game we are playing when we use particular language. Language is a social activity. </a:t>
            </a:r>
            <a:endParaRPr lang="en-GB" dirty="0">
              <a:latin typeface="Arial Rounded MT Bold" panose="020F0704030504030204" pitchFamily="34" charset="0"/>
            </a:endParaRPr>
          </a:p>
        </p:txBody>
      </p:sp>
      <p:pic>
        <p:nvPicPr>
          <p:cNvPr id="4" name="Picture 3"/>
          <p:cNvPicPr>
            <a:picLocks noChangeAspect="1"/>
          </p:cNvPicPr>
          <p:nvPr/>
        </p:nvPicPr>
        <p:blipFill rotWithShape="1">
          <a:blip r:embed="rId3"/>
          <a:srcRect r="7771" b="10290"/>
          <a:stretch/>
        </p:blipFill>
        <p:spPr>
          <a:xfrm>
            <a:off x="9468716" y="5465185"/>
            <a:ext cx="2723284" cy="1392815"/>
          </a:xfrm>
          <a:prstGeom prst="rect">
            <a:avLst/>
          </a:prstGeom>
        </p:spPr>
      </p:pic>
    </p:spTree>
    <p:extLst>
      <p:ext uri="{BB962C8B-B14F-4D97-AF65-F5344CB8AC3E}">
        <p14:creationId xmlns:p14="http://schemas.microsoft.com/office/powerpoint/2010/main" val="3673778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latin typeface="Arial Rounded MT Bold" panose="020F0704030504030204" pitchFamily="34" charset="0"/>
              </a:rPr>
              <a:t>Ludwig Wittgenstein’s contribution to the debate about religious language</a:t>
            </a: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GB" dirty="0" smtClean="0">
                <a:latin typeface="Arial Rounded MT Bold" panose="020F0704030504030204" pitchFamily="34" charset="0"/>
              </a:rPr>
              <a:t>Language is </a:t>
            </a:r>
            <a:r>
              <a:rPr lang="en-GB" dirty="0" smtClean="0">
                <a:solidFill>
                  <a:srgbClr val="FF3399"/>
                </a:solidFill>
                <a:latin typeface="Arial Rounded MT Bold" panose="020F0704030504030204" pitchFamily="34" charset="0"/>
              </a:rPr>
              <a:t>non-cognitive</a:t>
            </a:r>
            <a:r>
              <a:rPr lang="en-GB" dirty="0" smtClean="0">
                <a:latin typeface="Arial Rounded MT Bold" panose="020F0704030504030204" pitchFamily="34" charset="0"/>
              </a:rPr>
              <a:t>, meaning comes from the </a:t>
            </a:r>
            <a:r>
              <a:rPr lang="en-GB" dirty="0" smtClean="0">
                <a:solidFill>
                  <a:srgbClr val="FF3399"/>
                </a:solidFill>
                <a:latin typeface="Arial Rounded MT Bold" panose="020F0704030504030204" pitchFamily="34" charset="0"/>
              </a:rPr>
              <a:t>context it is used</a:t>
            </a:r>
            <a:r>
              <a:rPr lang="en-GB" dirty="0" smtClean="0">
                <a:latin typeface="Arial Rounded MT Bold" panose="020F0704030504030204" pitchFamily="34" charset="0"/>
              </a:rPr>
              <a:t>. Language game is </a:t>
            </a:r>
            <a:r>
              <a:rPr lang="en-GB" dirty="0" smtClean="0">
                <a:solidFill>
                  <a:srgbClr val="FF3399"/>
                </a:solidFill>
                <a:latin typeface="Arial Rounded MT Bold" panose="020F0704030504030204" pitchFamily="34" charset="0"/>
              </a:rPr>
              <a:t>exclusive to the game that is learned as long as the rules can be explained and learned</a:t>
            </a:r>
            <a:r>
              <a:rPr lang="en-GB" dirty="0" smtClean="0">
                <a:latin typeface="Arial Rounded MT Bold" panose="020F0704030504030204" pitchFamily="34" charset="0"/>
              </a:rPr>
              <a:t>. Once the individual understands the rules they will understand the meaning, its not the meaning of the words but the way they are used. Phrases, speech patterns communicate information to particular audiences same as Cricket or chess. </a:t>
            </a:r>
            <a:r>
              <a:rPr lang="en-GB" dirty="0" smtClean="0">
                <a:solidFill>
                  <a:srgbClr val="FF3399"/>
                </a:solidFill>
                <a:latin typeface="Arial Rounded MT Bold" panose="020F0704030504030204" pitchFamily="34" charset="0"/>
              </a:rPr>
              <a:t>Words mean nothing unless they are put in context, words we have learned – is the way in which we learned about them</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rot="20494410">
            <a:off x="296594" y="5106396"/>
            <a:ext cx="915042" cy="1649266"/>
          </a:xfrm>
          <a:prstGeom prst="rect">
            <a:avLst/>
          </a:prstGeom>
        </p:spPr>
      </p:pic>
      <p:pic>
        <p:nvPicPr>
          <p:cNvPr id="5" name="Picture 4"/>
          <p:cNvPicPr>
            <a:picLocks noChangeAspect="1"/>
          </p:cNvPicPr>
          <p:nvPr/>
        </p:nvPicPr>
        <p:blipFill>
          <a:blip r:embed="rId3"/>
          <a:stretch>
            <a:fillRect/>
          </a:stretch>
        </p:blipFill>
        <p:spPr>
          <a:xfrm>
            <a:off x="10789258" y="5384800"/>
            <a:ext cx="1402742" cy="1473200"/>
          </a:xfrm>
          <a:prstGeom prst="rect">
            <a:avLst/>
          </a:prstGeom>
        </p:spPr>
      </p:pic>
    </p:spTree>
    <p:extLst>
      <p:ext uri="{BB962C8B-B14F-4D97-AF65-F5344CB8AC3E}">
        <p14:creationId xmlns:p14="http://schemas.microsoft.com/office/powerpoint/2010/main" val="2881988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 y="0"/>
            <a:ext cx="12275127" cy="1417638"/>
          </a:xfr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path path="circle">
              <a:fillToRect r="100000" b="100000"/>
            </a:path>
            <a:tileRect l="-100000" t="-100000"/>
          </a:gradFill>
        </p:spPr>
        <p:style>
          <a:lnRef idx="2">
            <a:schemeClr val="accent5"/>
          </a:lnRef>
          <a:fillRef idx="1">
            <a:schemeClr val="lt1"/>
          </a:fillRef>
          <a:effectRef idx="0">
            <a:schemeClr val="accent5"/>
          </a:effectRef>
          <a:fontRef idx="minor">
            <a:schemeClr val="dk1"/>
          </a:fontRef>
        </p:style>
        <p:txBody>
          <a:bodyPr>
            <a:normAutofit/>
          </a:bodyPr>
          <a:lstStyle/>
          <a:p>
            <a:r>
              <a:rPr lang="en-GB" sz="6600" b="1" u="sng" dirty="0"/>
              <a:t>Words and their Contexts</a:t>
            </a:r>
            <a:endParaRPr lang="en-GB" sz="6600" b="1" u="sng" dirty="0"/>
          </a:p>
        </p:txBody>
      </p:sp>
      <p:sp>
        <p:nvSpPr>
          <p:cNvPr id="3" name="Content Placeholder 2"/>
          <p:cNvSpPr>
            <a:spLocks noGrp="1"/>
          </p:cNvSpPr>
          <p:nvPr>
            <p:ph idx="1"/>
          </p:nvPr>
        </p:nvSpPr>
        <p:spPr>
          <a:xfrm>
            <a:off x="0" y="1412776"/>
            <a:ext cx="12192000" cy="5445224"/>
          </a:xfr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8900000" scaled="1"/>
            <a:tileRect/>
          </a:gradFill>
        </p:spPr>
        <p:txBody>
          <a:bodyPr>
            <a:normAutofit/>
          </a:bodyPr>
          <a:lstStyle/>
          <a:p>
            <a:r>
              <a:rPr lang="en-GB" dirty="0" smtClean="0">
                <a:latin typeface="Arial Rounded MT Bold" panose="020F0704030504030204" pitchFamily="34" charset="0"/>
              </a:rPr>
              <a:t>Take the word “Result” and describe its meaning for the following groups.</a:t>
            </a:r>
          </a:p>
          <a:p>
            <a:pPr lvl="1"/>
            <a:r>
              <a:rPr lang="en-GB" dirty="0" smtClean="0">
                <a:latin typeface="Arial Rounded MT Bold" panose="020F0704030504030204" pitchFamily="34" charset="0"/>
              </a:rPr>
              <a:t>An athlete involved in sport.</a:t>
            </a:r>
          </a:p>
          <a:p>
            <a:pPr lvl="1"/>
            <a:r>
              <a:rPr lang="en-GB" dirty="0" smtClean="0">
                <a:latin typeface="Arial Rounded MT Bold" panose="020F0704030504030204" pitchFamily="34" charset="0"/>
              </a:rPr>
              <a:t>A scientist working in a medical laboratory.</a:t>
            </a:r>
          </a:p>
          <a:p>
            <a:pPr lvl="1"/>
            <a:r>
              <a:rPr lang="en-GB" dirty="0" smtClean="0">
                <a:latin typeface="Arial Rounded MT Bold" panose="020F0704030504030204" pitchFamily="34" charset="0"/>
              </a:rPr>
              <a:t>A student following an exam.</a:t>
            </a:r>
          </a:p>
          <a:p>
            <a:pPr lvl="1"/>
            <a:endParaRPr lang="en-GB" dirty="0" smtClean="0"/>
          </a:p>
          <a:p>
            <a:r>
              <a:rPr lang="en-GB" dirty="0" smtClean="0">
                <a:latin typeface="Arial Rounded MT Bold" panose="020F0704030504030204" pitchFamily="34" charset="0"/>
              </a:rPr>
              <a:t>Do you think that Wittgenstein is correct in arguing that we can only understand words in the context of a language game</a:t>
            </a:r>
            <a:r>
              <a:rPr lang="en-GB" dirty="0" smtClean="0">
                <a:latin typeface="Arial Rounded MT Bold" panose="020F0704030504030204" pitchFamily="34" charset="0"/>
              </a:rPr>
              <a:t>? Pick a word and in your group come up with as many meanings.</a:t>
            </a:r>
            <a:endParaRPr lang="en-GB" dirty="0" smtClean="0">
              <a:latin typeface="Arial Rounded MT Bold" panose="020F0704030504030204" pitchFamily="34" charset="0"/>
            </a:endParaRPr>
          </a:p>
        </p:txBody>
      </p:sp>
    </p:spTree>
    <p:extLst>
      <p:ext uri="{BB962C8B-B14F-4D97-AF65-F5344CB8AC3E}">
        <p14:creationId xmlns:p14="http://schemas.microsoft.com/office/powerpoint/2010/main" val="2448474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 y="0"/>
            <a:ext cx="12164291" cy="1325563"/>
          </a:xfrm>
          <a:solidFill>
            <a:srgbClr val="FFFF00"/>
          </a:solidFill>
        </p:spPr>
        <p:txBody>
          <a:bodyPr/>
          <a:lstStyle/>
          <a:p>
            <a:r>
              <a:rPr lang="en-GB" dirty="0" smtClean="0">
                <a:latin typeface="Arial Rounded MT Bold" panose="020F0704030504030204" pitchFamily="34" charset="0"/>
              </a:rPr>
              <a:t>Challenges to Wittgenstein’s theory of language games. </a:t>
            </a:r>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64655" y="1325563"/>
            <a:ext cx="12127345" cy="5463164"/>
          </a:xfrm>
          <a:solidFill>
            <a:schemeClr val="accent4">
              <a:lumMod val="20000"/>
              <a:lumOff val="80000"/>
            </a:schemeClr>
          </a:solidFill>
        </p:spPr>
        <p:txBody>
          <a:bodyPr>
            <a:normAutofit fontScale="92500" lnSpcReduction="10000"/>
          </a:bodyPr>
          <a:lstStyle/>
          <a:p>
            <a:r>
              <a:rPr lang="en-GB" dirty="0" smtClean="0">
                <a:latin typeface="Arial Rounded MT Bold" panose="020F0704030504030204" pitchFamily="34" charset="0"/>
              </a:rPr>
              <a:t>Theists would say God exists and is objectively true. But Religious language is non Cognitive and cannot be verified.</a:t>
            </a:r>
          </a:p>
          <a:p>
            <a:r>
              <a:rPr lang="en-GB" dirty="0" err="1" smtClean="0">
                <a:solidFill>
                  <a:srgbClr val="FF0000"/>
                </a:solidFill>
                <a:latin typeface="Arial Rounded MT Bold" panose="020F0704030504030204" pitchFamily="34" charset="0"/>
              </a:rPr>
              <a:t>Rhees</a:t>
            </a:r>
            <a:r>
              <a:rPr lang="en-GB" dirty="0" smtClean="0">
                <a:solidFill>
                  <a:srgbClr val="FF0000"/>
                </a:solidFill>
                <a:latin typeface="Arial Rounded MT Bold" panose="020F0704030504030204" pitchFamily="34" charset="0"/>
              </a:rPr>
              <a:t> 1959 </a:t>
            </a:r>
            <a:r>
              <a:rPr lang="en-GB" i="1" dirty="0" smtClean="0">
                <a:solidFill>
                  <a:srgbClr val="FF0000"/>
                </a:solidFill>
                <a:latin typeface="Arial Rounded MT Bold" panose="020F0704030504030204" pitchFamily="34" charset="0"/>
              </a:rPr>
              <a:t>Wittgenstein’s builders</a:t>
            </a:r>
            <a:r>
              <a:rPr lang="en-GB" dirty="0" smtClean="0">
                <a:solidFill>
                  <a:srgbClr val="FF0000"/>
                </a:solidFill>
                <a:latin typeface="Arial Rounded MT Bold" panose="020F0704030504030204" pitchFamily="34" charset="0"/>
              </a:rPr>
              <a:t>: </a:t>
            </a:r>
            <a:r>
              <a:rPr lang="en-GB" dirty="0" smtClean="0">
                <a:latin typeface="Arial Rounded MT Bold" panose="020F0704030504030204" pitchFamily="34" charset="0"/>
              </a:rPr>
              <a:t>Like </a:t>
            </a:r>
            <a:r>
              <a:rPr lang="en-GB" dirty="0" smtClean="0">
                <a:solidFill>
                  <a:srgbClr val="7030A0"/>
                </a:solidFill>
                <a:latin typeface="Arial Rounded MT Bold" panose="020F0704030504030204" pitchFamily="34" charset="0"/>
              </a:rPr>
              <a:t>Paley</a:t>
            </a:r>
            <a:r>
              <a:rPr lang="en-GB" dirty="0" smtClean="0">
                <a:latin typeface="Arial Rounded MT Bold" panose="020F0704030504030204" pitchFamily="34" charset="0"/>
              </a:rPr>
              <a:t>, </a:t>
            </a:r>
            <a:r>
              <a:rPr lang="en-GB" dirty="0" smtClean="0">
                <a:solidFill>
                  <a:srgbClr val="00B050"/>
                </a:solidFill>
                <a:latin typeface="Arial Rounded MT Bold" panose="020F0704030504030204" pitchFamily="34" charset="0"/>
              </a:rPr>
              <a:t>Wittgenstein</a:t>
            </a:r>
            <a:r>
              <a:rPr lang="en-GB" dirty="0" smtClean="0">
                <a:latin typeface="Arial Rounded MT Bold" panose="020F0704030504030204" pitchFamily="34" charset="0"/>
              </a:rPr>
              <a:t> uses analogy. If the similarity is weak (</a:t>
            </a:r>
            <a:r>
              <a:rPr lang="en-GB" dirty="0" smtClean="0">
                <a:solidFill>
                  <a:srgbClr val="7030A0"/>
                </a:solidFill>
                <a:latin typeface="Arial Rounded MT Bold" panose="020F0704030504030204" pitchFamily="34" charset="0"/>
              </a:rPr>
              <a:t>Paley Watch and Universe</a:t>
            </a:r>
            <a:r>
              <a:rPr lang="en-GB" dirty="0" smtClean="0">
                <a:latin typeface="Arial Rounded MT Bold" panose="020F0704030504030204" pitchFamily="34" charset="0"/>
              </a:rPr>
              <a:t>) then </a:t>
            </a:r>
            <a:r>
              <a:rPr lang="en-GB" dirty="0" smtClean="0">
                <a:solidFill>
                  <a:srgbClr val="00B0F0"/>
                </a:solidFill>
                <a:latin typeface="Arial Rounded MT Bold" panose="020F0704030504030204" pitchFamily="34" charset="0"/>
              </a:rPr>
              <a:t>analogy is weak. </a:t>
            </a:r>
          </a:p>
          <a:p>
            <a:r>
              <a:rPr lang="en-GB" dirty="0" smtClean="0">
                <a:solidFill>
                  <a:srgbClr val="00B050"/>
                </a:solidFill>
                <a:latin typeface="Arial Rounded MT Bold" panose="020F0704030504030204" pitchFamily="34" charset="0"/>
              </a:rPr>
              <a:t>Language should make sense to all </a:t>
            </a:r>
            <a:r>
              <a:rPr lang="en-GB" dirty="0" smtClean="0">
                <a:latin typeface="Arial Rounded MT Bold" panose="020F0704030504030204" pitchFamily="34" charset="0"/>
              </a:rPr>
              <a:t>not in a rules of a game.</a:t>
            </a:r>
          </a:p>
          <a:p>
            <a:r>
              <a:rPr lang="en-GB" dirty="0" smtClean="0">
                <a:latin typeface="Arial Rounded MT Bold" panose="020F0704030504030204" pitchFamily="34" charset="0"/>
              </a:rPr>
              <a:t>It is not possible explain the concept of language to someone who has </a:t>
            </a:r>
            <a:r>
              <a:rPr lang="en-GB" dirty="0" smtClean="0">
                <a:solidFill>
                  <a:srgbClr val="FF3399"/>
                </a:solidFill>
                <a:latin typeface="Arial Rounded MT Bold" panose="020F0704030504030204" pitchFamily="34" charset="0"/>
              </a:rPr>
              <a:t>never spoken the language</a:t>
            </a:r>
            <a:r>
              <a:rPr lang="en-GB" dirty="0" smtClean="0">
                <a:latin typeface="Arial Rounded MT Bold" panose="020F0704030504030204" pitchFamily="34" charset="0"/>
              </a:rPr>
              <a:t>. </a:t>
            </a:r>
          </a:p>
          <a:p>
            <a:r>
              <a:rPr lang="en-GB" dirty="0" smtClean="0">
                <a:latin typeface="Arial Rounded MT Bold" panose="020F0704030504030204" pitchFamily="34" charset="0"/>
              </a:rPr>
              <a:t>You need to know the people who play the game, you need to </a:t>
            </a:r>
            <a:r>
              <a:rPr lang="en-GB" dirty="0" smtClean="0">
                <a:solidFill>
                  <a:schemeClr val="accent5">
                    <a:lumMod val="75000"/>
                  </a:schemeClr>
                </a:solidFill>
                <a:latin typeface="Arial Rounded MT Bold" panose="020F0704030504030204" pitchFamily="34" charset="0"/>
              </a:rPr>
              <a:t>understand the game and people. </a:t>
            </a:r>
          </a:p>
          <a:p>
            <a:r>
              <a:rPr lang="en-GB" dirty="0" smtClean="0">
                <a:latin typeface="Arial Rounded MT Bold" panose="020F0704030504030204" pitchFamily="34" charset="0"/>
              </a:rPr>
              <a:t>Each language has its own rules, </a:t>
            </a:r>
            <a:r>
              <a:rPr lang="en-GB" dirty="0" smtClean="0">
                <a:solidFill>
                  <a:srgbClr val="FF0000"/>
                </a:solidFill>
                <a:latin typeface="Arial Rounded MT Bold" panose="020F0704030504030204" pitchFamily="34" charset="0"/>
              </a:rPr>
              <a:t>Anti-realist position there would be confusion between groups</a:t>
            </a:r>
            <a:r>
              <a:rPr lang="en-GB" dirty="0" smtClean="0">
                <a:latin typeface="Arial Rounded MT Bold" panose="020F0704030504030204" pitchFamily="34" charset="0"/>
              </a:rPr>
              <a:t>, how do they  communicate to each other?</a:t>
            </a:r>
          </a:p>
          <a:p>
            <a:r>
              <a:rPr lang="en-GB" dirty="0" smtClean="0">
                <a:latin typeface="Arial Rounded MT Bold" panose="020F0704030504030204" pitchFamily="34" charset="0"/>
              </a:rPr>
              <a:t>If the word of God is subject to a game </a:t>
            </a:r>
            <a:r>
              <a:rPr lang="en-GB" dirty="0" smtClean="0">
                <a:solidFill>
                  <a:srgbClr val="7030A0"/>
                </a:solidFill>
                <a:latin typeface="Arial Rounded MT Bold" panose="020F0704030504030204" pitchFamily="34" charset="0"/>
              </a:rPr>
              <a:t>there is no definitive way to use the word</a:t>
            </a:r>
            <a:r>
              <a:rPr lang="en-GB" dirty="0" smtClean="0">
                <a:latin typeface="Arial Rounded MT Bold" panose="020F0704030504030204" pitchFamily="34" charset="0"/>
              </a:rPr>
              <a:t>. </a:t>
            </a:r>
          </a:p>
          <a:p>
            <a:endParaRPr lang="en-GB" dirty="0">
              <a:latin typeface="Arial Rounded MT Bold" panose="020F0704030504030204" pitchFamily="34" charset="0"/>
            </a:endParaRPr>
          </a:p>
        </p:txBody>
      </p:sp>
      <p:pic>
        <p:nvPicPr>
          <p:cNvPr id="6" name="Picture 5"/>
          <p:cNvPicPr>
            <a:picLocks noChangeAspect="1"/>
          </p:cNvPicPr>
          <p:nvPr/>
        </p:nvPicPr>
        <p:blipFill>
          <a:blip r:embed="rId2"/>
          <a:stretch>
            <a:fillRect/>
          </a:stretch>
        </p:blipFill>
        <p:spPr>
          <a:xfrm>
            <a:off x="10924598" y="446865"/>
            <a:ext cx="1267402" cy="1507347"/>
          </a:xfrm>
          <a:prstGeom prst="rect">
            <a:avLst/>
          </a:prstGeom>
        </p:spPr>
      </p:pic>
    </p:spTree>
    <p:extLst>
      <p:ext uri="{BB962C8B-B14F-4D97-AF65-F5344CB8AC3E}">
        <p14:creationId xmlns:p14="http://schemas.microsoft.com/office/powerpoint/2010/main" val="1517580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rgbClr val="FFFF00"/>
          </a:solidFill>
        </p:spPr>
        <p:txBody>
          <a:bodyPr/>
          <a:lstStyle/>
          <a:p>
            <a:r>
              <a:rPr lang="en-GB" dirty="0" smtClean="0">
                <a:latin typeface="Arial Rounded MT Bold" panose="020F0704030504030204" pitchFamily="34" charset="0"/>
              </a:rPr>
              <a:t>Challenges to Wittgenstein’s theory of language games. </a:t>
            </a:r>
            <a:endParaRPr lang="en-GB" dirty="0">
              <a:latin typeface="Arial Rounded MT Bold" panose="020F0704030504030204" pitchFamily="34" charset="0"/>
            </a:endParaRPr>
          </a:p>
        </p:txBody>
      </p:sp>
      <p:sp>
        <p:nvSpPr>
          <p:cNvPr id="3" name="Content Placeholder 2"/>
          <p:cNvSpPr>
            <a:spLocks noGrp="1"/>
          </p:cNvSpPr>
          <p:nvPr>
            <p:ph sz="half" idx="1"/>
          </p:nvPr>
        </p:nvSpPr>
        <p:spPr>
          <a:xfrm>
            <a:off x="0" y="1368570"/>
            <a:ext cx="6019800" cy="5489430"/>
          </a:xfrm>
          <a:solidFill>
            <a:schemeClr val="accent1">
              <a:lumMod val="20000"/>
              <a:lumOff val="80000"/>
            </a:schemeClr>
          </a:solidFill>
        </p:spPr>
        <p:txBody>
          <a:bodyPr>
            <a:normAutofit/>
          </a:bodyPr>
          <a:lstStyle/>
          <a:p>
            <a:r>
              <a:rPr lang="en-GB" dirty="0" smtClean="0">
                <a:latin typeface="Arial Rounded MT Bold" panose="020F0704030504030204" pitchFamily="34" charset="0"/>
              </a:rPr>
              <a:t>Meaningful dialogue can therefore not be established and the task of the non-religious believers in understanding the religious believer is doomed to failure. </a:t>
            </a:r>
            <a:r>
              <a:rPr lang="en-GB" dirty="0" smtClean="0">
                <a:solidFill>
                  <a:srgbClr val="FF3399"/>
                </a:solidFill>
                <a:latin typeface="Arial Rounded MT Bold" panose="020F0704030504030204" pitchFamily="34" charset="0"/>
              </a:rPr>
              <a:t>Words and phrases of </a:t>
            </a:r>
            <a:r>
              <a:rPr lang="en-GB" u="sng" dirty="0" smtClean="0">
                <a:solidFill>
                  <a:srgbClr val="FF3399"/>
                </a:solidFill>
                <a:latin typeface="Arial Rounded MT Bold" panose="020F0704030504030204" pitchFamily="34" charset="0"/>
              </a:rPr>
              <a:t>religion is scrutinized </a:t>
            </a:r>
            <a:r>
              <a:rPr lang="en-GB" dirty="0" smtClean="0">
                <a:solidFill>
                  <a:srgbClr val="FF3399"/>
                </a:solidFill>
                <a:latin typeface="Arial Rounded MT Bold" panose="020F0704030504030204" pitchFamily="34" charset="0"/>
              </a:rPr>
              <a:t>in the external world</a:t>
            </a:r>
            <a:r>
              <a:rPr lang="en-GB" dirty="0" smtClean="0">
                <a:latin typeface="Arial Rounded MT Bold" panose="020F0704030504030204" pitchFamily="34" charset="0"/>
              </a:rPr>
              <a:t>. </a:t>
            </a:r>
          </a:p>
          <a:p>
            <a:r>
              <a:rPr lang="en-GB" dirty="0" smtClean="0">
                <a:solidFill>
                  <a:srgbClr val="FF0000"/>
                </a:solidFill>
                <a:latin typeface="Arial Rounded MT Bold" panose="020F0704030504030204" pitchFamily="34" charset="0"/>
              </a:rPr>
              <a:t>What is you are </a:t>
            </a:r>
            <a:r>
              <a:rPr lang="en-GB" u="sng" dirty="0" smtClean="0">
                <a:solidFill>
                  <a:srgbClr val="FF0000"/>
                </a:solidFill>
                <a:latin typeface="Arial Rounded MT Bold" panose="020F0704030504030204" pitchFamily="34" charset="0"/>
              </a:rPr>
              <a:t>not eager </a:t>
            </a:r>
            <a:r>
              <a:rPr lang="en-GB" dirty="0" smtClean="0">
                <a:solidFill>
                  <a:srgbClr val="FF0000"/>
                </a:solidFill>
                <a:latin typeface="Arial Rounded MT Bold" panose="020F0704030504030204" pitchFamily="34" charset="0"/>
              </a:rPr>
              <a:t>to learn the rules of the game? It might be </a:t>
            </a:r>
            <a:r>
              <a:rPr lang="en-GB" u="sng" dirty="0" smtClean="0">
                <a:solidFill>
                  <a:srgbClr val="FF0000"/>
                </a:solidFill>
                <a:latin typeface="Arial Rounded MT Bold" panose="020F0704030504030204" pitchFamily="34" charset="0"/>
              </a:rPr>
              <a:t>nonsense</a:t>
            </a:r>
            <a:r>
              <a:rPr lang="en-GB" dirty="0" smtClean="0">
                <a:solidFill>
                  <a:srgbClr val="FF0000"/>
                </a:solidFill>
                <a:latin typeface="Arial Rounded MT Bold" panose="020F0704030504030204" pitchFamily="34" charset="0"/>
              </a:rPr>
              <a:t> to those outside.</a:t>
            </a:r>
          </a:p>
          <a:p>
            <a:endParaRPr lang="en-GB" dirty="0">
              <a:latin typeface="Arial Rounded MT Bold" panose="020F0704030504030204" pitchFamily="34" charset="0"/>
            </a:endParaRPr>
          </a:p>
        </p:txBody>
      </p:sp>
      <p:sp>
        <p:nvSpPr>
          <p:cNvPr id="4" name="Content Placeholder 3"/>
          <p:cNvSpPr>
            <a:spLocks noGrp="1"/>
          </p:cNvSpPr>
          <p:nvPr>
            <p:ph sz="half" idx="2"/>
          </p:nvPr>
        </p:nvSpPr>
        <p:spPr>
          <a:xfrm>
            <a:off x="6086764" y="1325562"/>
            <a:ext cx="6105236" cy="5532437"/>
          </a:xfrm>
          <a:solidFill>
            <a:schemeClr val="accent4">
              <a:lumMod val="20000"/>
              <a:lumOff val="80000"/>
            </a:schemeClr>
          </a:solidFill>
        </p:spPr>
        <p:txBody>
          <a:bodyPr>
            <a:normAutofit/>
          </a:bodyPr>
          <a:lstStyle/>
          <a:p>
            <a:r>
              <a:rPr lang="en-GB" dirty="0" smtClean="0">
                <a:latin typeface="Arial Rounded MT Bold" panose="020F0704030504030204" pitchFamily="34" charset="0"/>
              </a:rPr>
              <a:t>Language can be categorised in games is useful helping us to realise, it is </a:t>
            </a:r>
            <a:r>
              <a:rPr lang="en-GB" dirty="0" smtClean="0">
                <a:solidFill>
                  <a:srgbClr val="0070C0"/>
                </a:solidFill>
                <a:latin typeface="Arial Rounded MT Bold" panose="020F0704030504030204" pitchFamily="34" charset="0"/>
              </a:rPr>
              <a:t>inappropriate to try and understand the rules of </a:t>
            </a:r>
            <a:r>
              <a:rPr lang="en-GB" u="sng" dirty="0" smtClean="0">
                <a:solidFill>
                  <a:srgbClr val="0070C0"/>
                </a:solidFill>
                <a:latin typeface="Arial Rounded MT Bold" panose="020F0704030504030204" pitchFamily="34" charset="0"/>
              </a:rPr>
              <a:t>religious language game by applying the rules of another language game</a:t>
            </a:r>
            <a:r>
              <a:rPr lang="en-GB" dirty="0" smtClean="0">
                <a:latin typeface="Arial Rounded MT Bold" panose="020F0704030504030204" pitchFamily="34" charset="0"/>
              </a:rPr>
              <a:t>. </a:t>
            </a:r>
          </a:p>
          <a:p>
            <a:r>
              <a:rPr lang="en-GB" dirty="0" smtClean="0">
                <a:latin typeface="Arial Rounded MT Bold" panose="020F0704030504030204" pitchFamily="34" charset="0"/>
              </a:rPr>
              <a:t>But it brings </a:t>
            </a:r>
            <a:r>
              <a:rPr lang="en-GB" dirty="0" smtClean="0">
                <a:solidFill>
                  <a:srgbClr val="00B050"/>
                </a:solidFill>
                <a:latin typeface="Arial Rounded MT Bold" panose="020F0704030504030204" pitchFamily="34" charset="0"/>
              </a:rPr>
              <a:t>meaning to those in the community.</a:t>
            </a:r>
            <a:endParaRPr lang="en-GB" dirty="0">
              <a:solidFill>
                <a:srgbClr val="00B050"/>
              </a:solidFill>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rot="2759990">
            <a:off x="5578620" y="5190837"/>
            <a:ext cx="1498744" cy="1498744"/>
          </a:xfrm>
          <a:prstGeom prst="rect">
            <a:avLst/>
          </a:prstGeom>
        </p:spPr>
      </p:pic>
      <p:pic>
        <p:nvPicPr>
          <p:cNvPr id="6" name="Picture 5"/>
          <p:cNvPicPr>
            <a:picLocks noChangeAspect="1"/>
          </p:cNvPicPr>
          <p:nvPr/>
        </p:nvPicPr>
        <p:blipFill rotWithShape="1">
          <a:blip r:embed="rId3"/>
          <a:srcRect r="-1761" b="6579"/>
          <a:stretch/>
        </p:blipFill>
        <p:spPr>
          <a:xfrm rot="18896032">
            <a:off x="9538214" y="4918842"/>
            <a:ext cx="1684792" cy="1573948"/>
          </a:xfrm>
          <a:prstGeom prst="rect">
            <a:avLst/>
          </a:prstGeom>
        </p:spPr>
      </p:pic>
      <p:pic>
        <p:nvPicPr>
          <p:cNvPr id="7" name="Picture 6"/>
          <p:cNvPicPr>
            <a:picLocks noChangeAspect="1"/>
          </p:cNvPicPr>
          <p:nvPr/>
        </p:nvPicPr>
        <p:blipFill>
          <a:blip r:embed="rId4"/>
          <a:stretch>
            <a:fillRect/>
          </a:stretch>
        </p:blipFill>
        <p:spPr>
          <a:xfrm>
            <a:off x="10794041" y="-19337"/>
            <a:ext cx="1387907" cy="1387907"/>
          </a:xfrm>
          <a:prstGeom prst="rect">
            <a:avLst/>
          </a:prstGeom>
        </p:spPr>
      </p:pic>
    </p:spTree>
    <p:extLst>
      <p:ext uri="{BB962C8B-B14F-4D97-AF65-F5344CB8AC3E}">
        <p14:creationId xmlns:p14="http://schemas.microsoft.com/office/powerpoint/2010/main" val="2843017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rgbClr val="FFFF00"/>
          </a:solidFill>
        </p:spPr>
        <p:txBody>
          <a:bodyPr/>
          <a:lstStyle/>
          <a:p>
            <a:r>
              <a:rPr lang="en-GB" dirty="0" smtClean="0">
                <a:latin typeface="Arial Rounded MT Bold" panose="020F0704030504030204" pitchFamily="34" charset="0"/>
              </a:rPr>
              <a:t>Whether the strengths of language games outweigh the weakness</a:t>
            </a:r>
            <a:endParaRPr lang="en-GB" dirty="0">
              <a:latin typeface="Arial Rounded MT Bold" panose="020F0704030504030204" pitchFamily="34" charset="0"/>
            </a:endParaRPr>
          </a:p>
        </p:txBody>
      </p:sp>
      <p:sp>
        <p:nvSpPr>
          <p:cNvPr id="3" name="Content Placeholder 2"/>
          <p:cNvSpPr>
            <a:spLocks noGrp="1"/>
          </p:cNvSpPr>
          <p:nvPr>
            <p:ph idx="1"/>
          </p:nvPr>
        </p:nvSpPr>
        <p:spPr>
          <a:xfrm>
            <a:off x="64655" y="1690689"/>
            <a:ext cx="12044218" cy="5024148"/>
          </a:xfrm>
          <a:solidFill>
            <a:schemeClr val="accent1">
              <a:lumMod val="20000"/>
              <a:lumOff val="80000"/>
            </a:schemeClr>
          </a:solidFill>
        </p:spPr>
        <p:txBody>
          <a:bodyPr/>
          <a:lstStyle/>
          <a:p>
            <a:r>
              <a:rPr lang="en-GB" dirty="0" smtClean="0">
                <a:latin typeface="Arial Rounded MT Bold" panose="020F0704030504030204" pitchFamily="34" charset="0"/>
              </a:rPr>
              <a:t>Reaction against Logical Positivist, defend Non-Cognitive language. Wittgenstein saw language as non-Cognitive – it has </a:t>
            </a:r>
            <a:r>
              <a:rPr lang="en-GB" dirty="0" smtClean="0">
                <a:solidFill>
                  <a:srgbClr val="00B050"/>
                </a:solidFill>
                <a:latin typeface="Arial Rounded MT Bold" panose="020F0704030504030204" pitchFamily="34" charset="0"/>
              </a:rPr>
              <a:t>deep meaning and emotional attachments</a:t>
            </a:r>
            <a:r>
              <a:rPr lang="en-GB" dirty="0" smtClean="0">
                <a:latin typeface="Arial Rounded MT Bold" panose="020F0704030504030204" pitchFamily="34" charset="0"/>
              </a:rPr>
              <a:t>. Language game , </a:t>
            </a:r>
            <a:r>
              <a:rPr lang="en-GB" dirty="0" smtClean="0">
                <a:solidFill>
                  <a:srgbClr val="FF3399"/>
                </a:solidFill>
                <a:latin typeface="Arial Rounded MT Bold" panose="020F0704030504030204" pitchFamily="34" charset="0"/>
              </a:rPr>
              <a:t>language was unique to religious activity. </a:t>
            </a:r>
          </a:p>
          <a:p>
            <a:r>
              <a:rPr lang="en-GB" dirty="0" smtClean="0">
                <a:latin typeface="Arial Rounded MT Bold" panose="020F0704030504030204" pitchFamily="34" charset="0"/>
              </a:rPr>
              <a:t>Religious believers </a:t>
            </a:r>
            <a:r>
              <a:rPr lang="en-GB" dirty="0" smtClean="0">
                <a:solidFill>
                  <a:srgbClr val="0070C0"/>
                </a:solidFill>
                <a:latin typeface="Arial Rounded MT Bold" panose="020F0704030504030204" pitchFamily="34" charset="0"/>
              </a:rPr>
              <a:t>can teach others about the rules</a:t>
            </a:r>
            <a:r>
              <a:rPr lang="en-GB" dirty="0" smtClean="0">
                <a:latin typeface="Arial Rounded MT Bold" panose="020F0704030504030204" pitchFamily="34" charset="0"/>
              </a:rPr>
              <a:t>. If there is a willingness to learn then its possible to learn the rules. But you </a:t>
            </a:r>
            <a:r>
              <a:rPr lang="en-GB" dirty="0" smtClean="0">
                <a:solidFill>
                  <a:srgbClr val="FF0000"/>
                </a:solidFill>
                <a:latin typeface="Arial Rounded MT Bold" panose="020F0704030504030204" pitchFamily="34" charset="0"/>
              </a:rPr>
              <a:t>need to understand the people and why people play the game</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pic>
        <p:nvPicPr>
          <p:cNvPr id="9" name="Picture 8"/>
          <p:cNvPicPr>
            <a:picLocks noChangeAspect="1"/>
          </p:cNvPicPr>
          <p:nvPr/>
        </p:nvPicPr>
        <p:blipFill>
          <a:blip r:embed="rId2"/>
          <a:stretch>
            <a:fillRect/>
          </a:stretch>
        </p:blipFill>
        <p:spPr>
          <a:xfrm>
            <a:off x="64655" y="4580657"/>
            <a:ext cx="2143125" cy="2143125"/>
          </a:xfrm>
          <a:prstGeom prst="rect">
            <a:avLst/>
          </a:prstGeom>
        </p:spPr>
      </p:pic>
      <p:pic>
        <p:nvPicPr>
          <p:cNvPr id="10" name="Picture 9"/>
          <p:cNvPicPr>
            <a:picLocks noChangeAspect="1"/>
          </p:cNvPicPr>
          <p:nvPr/>
        </p:nvPicPr>
        <p:blipFill>
          <a:blip r:embed="rId3"/>
          <a:stretch>
            <a:fillRect/>
          </a:stretch>
        </p:blipFill>
        <p:spPr>
          <a:xfrm>
            <a:off x="2575495" y="4631166"/>
            <a:ext cx="2143125" cy="2143125"/>
          </a:xfrm>
          <a:prstGeom prst="rect">
            <a:avLst/>
          </a:prstGeom>
        </p:spPr>
      </p:pic>
      <p:pic>
        <p:nvPicPr>
          <p:cNvPr id="11" name="Picture 10"/>
          <p:cNvPicPr>
            <a:picLocks noChangeAspect="1"/>
          </p:cNvPicPr>
          <p:nvPr/>
        </p:nvPicPr>
        <p:blipFill>
          <a:blip r:embed="rId4"/>
          <a:stretch>
            <a:fillRect/>
          </a:stretch>
        </p:blipFill>
        <p:spPr>
          <a:xfrm>
            <a:off x="5181162" y="4631165"/>
            <a:ext cx="2143125" cy="2143125"/>
          </a:xfrm>
          <a:prstGeom prst="rect">
            <a:avLst/>
          </a:prstGeom>
        </p:spPr>
      </p:pic>
      <p:pic>
        <p:nvPicPr>
          <p:cNvPr id="14" name="Picture 13"/>
          <p:cNvPicPr>
            <a:picLocks noChangeAspect="1"/>
          </p:cNvPicPr>
          <p:nvPr/>
        </p:nvPicPr>
        <p:blipFill>
          <a:blip r:embed="rId5"/>
          <a:stretch>
            <a:fillRect/>
          </a:stretch>
        </p:blipFill>
        <p:spPr>
          <a:xfrm>
            <a:off x="7637099" y="4601438"/>
            <a:ext cx="2143126" cy="2143126"/>
          </a:xfrm>
          <a:prstGeom prst="rect">
            <a:avLst/>
          </a:prstGeom>
        </p:spPr>
      </p:pic>
      <p:pic>
        <p:nvPicPr>
          <p:cNvPr id="15" name="Picture 14"/>
          <p:cNvPicPr>
            <a:picLocks noChangeAspect="1"/>
          </p:cNvPicPr>
          <p:nvPr/>
        </p:nvPicPr>
        <p:blipFill>
          <a:blip r:embed="rId6"/>
          <a:stretch>
            <a:fillRect/>
          </a:stretch>
        </p:blipFill>
        <p:spPr>
          <a:xfrm>
            <a:off x="10093037" y="4554967"/>
            <a:ext cx="2057400" cy="2219325"/>
          </a:xfrm>
          <a:prstGeom prst="rect">
            <a:avLst/>
          </a:prstGeom>
        </p:spPr>
      </p:pic>
    </p:spTree>
    <p:extLst>
      <p:ext uri="{BB962C8B-B14F-4D97-AF65-F5344CB8AC3E}">
        <p14:creationId xmlns:p14="http://schemas.microsoft.com/office/powerpoint/2010/main" val="1844884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654</Words>
  <Application>Microsoft Office PowerPoint</Application>
  <PresentationFormat>Widescreen</PresentationFormat>
  <Paragraphs>33</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Rounded MT Bold</vt:lpstr>
      <vt:lpstr>Calibri</vt:lpstr>
      <vt:lpstr>Calibri Light</vt:lpstr>
      <vt:lpstr>Office Theme</vt:lpstr>
      <vt:lpstr>Theme 4: Religious Language </vt:lpstr>
      <vt:lpstr>Ludwig Wittgenstein’s contribution to the debate about religious language</vt:lpstr>
      <vt:lpstr>Ludwig Wittgenstein’s contribution to the debate about religious language</vt:lpstr>
      <vt:lpstr>Words and their Contexts</vt:lpstr>
      <vt:lpstr>Challenges to Wittgenstein’s theory of language games. </vt:lpstr>
      <vt:lpstr>Challenges to Wittgenstein’s theory of language games. </vt:lpstr>
      <vt:lpstr>Whether the strengths of language games outweigh the weakness</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4: Religious Language</dc:title>
  <dc:creator>Rahima Choudhury</dc:creator>
  <cp:lastModifiedBy>Rahima Choudhury</cp:lastModifiedBy>
  <cp:revision>14</cp:revision>
  <dcterms:created xsi:type="dcterms:W3CDTF">2019-08-28T10:04:19Z</dcterms:created>
  <dcterms:modified xsi:type="dcterms:W3CDTF">2019-08-28T17:04:27Z</dcterms:modified>
</cp:coreProperties>
</file>