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5" r:id="rId1"/>
  </p:sldMasterIdLst>
  <p:sldIdLst>
    <p:sldId id="257" r:id="rId2"/>
    <p:sldId id="258" r:id="rId3"/>
    <p:sldId id="259" r:id="rId4"/>
    <p:sldId id="261" r:id="rId5"/>
    <p:sldId id="260" r:id="rId6"/>
    <p:sldId id="262" r:id="rId7"/>
    <p:sldId id="263" r:id="rId8"/>
    <p:sldId id="265" r:id="rId9"/>
    <p:sldId id="267" r:id="rId10"/>
    <p:sldId id="268" r:id="rId11"/>
    <p:sldId id="269" r:id="rId12"/>
    <p:sldId id="270" r:id="rId13"/>
    <p:sldId id="264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66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98"/>
  </p:normalViewPr>
  <p:slideViewPr>
    <p:cSldViewPr snapToGrid="0" snapToObjects="1">
      <p:cViewPr varScale="1">
        <p:scale>
          <a:sx n="88" d="100"/>
          <a:sy n="88" d="100"/>
        </p:scale>
        <p:origin x="93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513E0-A44B-D742-B4FC-B47C18B15DF2}" type="datetimeFigureOut">
              <a:rPr lang="en-GB" smtClean="0"/>
              <a:t>18/12/2018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5DBF1-CDC8-C348-93ED-092FA4D819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6332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513E0-A44B-D742-B4FC-B47C18B15DF2}" type="datetimeFigureOut">
              <a:rPr lang="en-GB" smtClean="0"/>
              <a:t>18/12/2018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5DBF1-CDC8-C348-93ED-092FA4D819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6916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513E0-A44B-D742-B4FC-B47C18B15DF2}" type="datetimeFigureOut">
              <a:rPr lang="en-GB" smtClean="0"/>
              <a:t>18/12/2018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5DBF1-CDC8-C348-93ED-092FA4D819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8788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513E0-A44B-D742-B4FC-B47C18B15DF2}" type="datetimeFigureOut">
              <a:rPr lang="en-GB" smtClean="0"/>
              <a:t>18/12/2018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5DBF1-CDC8-C348-93ED-092FA4D819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9023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513E0-A44B-D742-B4FC-B47C18B15DF2}" type="datetimeFigureOut">
              <a:rPr lang="en-GB" smtClean="0"/>
              <a:t>18/12/2018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5DBF1-CDC8-C348-93ED-092FA4D819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9698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513E0-A44B-D742-B4FC-B47C18B15DF2}" type="datetimeFigureOut">
              <a:rPr lang="en-GB" smtClean="0"/>
              <a:t>18/12/2018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5DBF1-CDC8-C348-93ED-092FA4D819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34947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513E0-A44B-D742-B4FC-B47C18B15DF2}" type="datetimeFigureOut">
              <a:rPr lang="en-GB" smtClean="0"/>
              <a:t>18/12/2018</a:t>
            </a:fld>
            <a:endParaRPr lang="en-GB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5DBF1-CDC8-C348-93ED-092FA4D819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96490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513E0-A44B-D742-B4FC-B47C18B15DF2}" type="datetimeFigureOut">
              <a:rPr lang="en-GB" smtClean="0"/>
              <a:t>18/12/2018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5DBF1-CDC8-C348-93ED-092FA4D819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1904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513E0-A44B-D742-B4FC-B47C18B15DF2}" type="datetimeFigureOut">
              <a:rPr lang="en-GB" smtClean="0"/>
              <a:t>18/12/2018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5DBF1-CDC8-C348-93ED-092FA4D819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7448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513E0-A44B-D742-B4FC-B47C18B15DF2}" type="datetimeFigureOut">
              <a:rPr lang="en-GB" smtClean="0"/>
              <a:t>18/12/2018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5DBF1-CDC8-C348-93ED-092FA4D819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434229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513E0-A44B-D742-B4FC-B47C18B15DF2}" type="datetimeFigureOut">
              <a:rPr lang="en-GB" smtClean="0"/>
              <a:t>18/12/2018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5DBF1-CDC8-C348-93ED-092FA4D819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1041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ED513E0-A44B-D742-B4FC-B47C18B15DF2}" type="datetimeFigureOut">
              <a:rPr lang="en-GB" smtClean="0"/>
              <a:t>18/12/2018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2855DBF1-CDC8-C348-93ED-092FA4D819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2012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6296A8-8F93-FC49-9FE7-F16CAD37400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EDUQAS A LEVEL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765878-56C7-404C-8AD1-C6BC29CEDCC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01180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FD430E-4F7D-B04E-9F0E-487B1CE4D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tx1"/>
                </a:solidFill>
              </a:rPr>
              <a:t>The Historicity of the Accounts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5D0CE0-6B0F-454F-930A-1454FCDE3C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1554" y="188686"/>
            <a:ext cx="7315200" cy="6821714"/>
          </a:xfrm>
        </p:spPr>
        <p:txBody>
          <a:bodyPr>
            <a:normAutofit/>
          </a:bodyPr>
          <a:lstStyle/>
          <a:p>
            <a:r>
              <a:rPr lang="en-GB" sz="2400" dirty="0">
                <a:solidFill>
                  <a:schemeClr val="tx1"/>
                </a:solidFill>
              </a:rPr>
              <a:t>Matthew gives little historical detail. </a:t>
            </a:r>
          </a:p>
          <a:p>
            <a:r>
              <a:rPr lang="en-GB" sz="2400" dirty="0">
                <a:solidFill>
                  <a:schemeClr val="tx1"/>
                </a:solidFill>
              </a:rPr>
              <a:t>He does refer to the massacre of baby boys under King Herod. </a:t>
            </a:r>
          </a:p>
          <a:p>
            <a:r>
              <a:rPr lang="en-GB" sz="2400" dirty="0">
                <a:solidFill>
                  <a:schemeClr val="tx1"/>
                </a:solidFill>
              </a:rPr>
              <a:t>No evidence of this in any other accounts. </a:t>
            </a:r>
          </a:p>
          <a:p>
            <a:r>
              <a:rPr lang="en-GB" sz="2400" dirty="0">
                <a:solidFill>
                  <a:schemeClr val="tx1"/>
                </a:solidFill>
              </a:rPr>
              <a:t>Author trying to make parallels to Moses in the Old Testament? </a:t>
            </a:r>
          </a:p>
          <a:p>
            <a:r>
              <a:rPr lang="en-GB" sz="2400" dirty="0">
                <a:solidFill>
                  <a:schemeClr val="tx1"/>
                </a:solidFill>
              </a:rPr>
              <a:t>Luke’s chronology appears to be inaccurate. </a:t>
            </a:r>
          </a:p>
          <a:p>
            <a:r>
              <a:rPr lang="en-GB" sz="2400" dirty="0">
                <a:solidFill>
                  <a:schemeClr val="tx1"/>
                </a:solidFill>
              </a:rPr>
              <a:t>It can’t be established that he was governor in the days of Herod (6-12CE)</a:t>
            </a:r>
          </a:p>
          <a:p>
            <a:r>
              <a:rPr lang="en-GB" sz="2400" dirty="0">
                <a:solidFill>
                  <a:schemeClr val="tx1"/>
                </a:solidFill>
              </a:rPr>
              <a:t>No evidence of the first enrolment census happening until 6-7CE, not years earlier as Luke suggests.</a:t>
            </a:r>
          </a:p>
          <a:p>
            <a:r>
              <a:rPr lang="en-GB" sz="2400" dirty="0">
                <a:solidFill>
                  <a:schemeClr val="tx1"/>
                </a:solidFill>
              </a:rPr>
              <a:t>Misled readers with regard to the three hymns- already being used in early Christian communities before Luke attributed them to these characters. </a:t>
            </a:r>
          </a:p>
        </p:txBody>
      </p:sp>
    </p:spTree>
    <p:extLst>
      <p:ext uri="{BB962C8B-B14F-4D97-AF65-F5344CB8AC3E}">
        <p14:creationId xmlns:p14="http://schemas.microsoft.com/office/powerpoint/2010/main" val="726182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9CB3EE0-31E9-0F49-81CC-2C4E11D1D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/>
          <a:lstStyle/>
          <a:p>
            <a:r>
              <a:rPr lang="en-GB" b="1" dirty="0">
                <a:solidFill>
                  <a:schemeClr val="tx1"/>
                </a:solidFill>
              </a:rPr>
              <a:t>The Historicity of the Accounts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808254D-7035-3E40-8F14-7A7ED640EE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1554" y="188686"/>
            <a:ext cx="8046960" cy="6821714"/>
          </a:xfrm>
        </p:spPr>
        <p:txBody>
          <a:bodyPr>
            <a:normAutofit/>
          </a:bodyPr>
          <a:lstStyle/>
          <a:p>
            <a:r>
              <a:rPr lang="en-GB" sz="2400" dirty="0">
                <a:solidFill>
                  <a:schemeClr val="tx1"/>
                </a:solidFill>
              </a:rPr>
              <a:t>Many people doubt the historicity of both accounts because of what the events that accompany Jesus’ birth: </a:t>
            </a:r>
          </a:p>
          <a:p>
            <a:pPr lvl="1"/>
            <a:r>
              <a:rPr lang="en-GB" sz="2200" dirty="0">
                <a:solidFill>
                  <a:schemeClr val="tx1"/>
                </a:solidFill>
              </a:rPr>
              <a:t>Angel appearing to Joseph to announce Mary is pregnant by Holy Spirit in Matthew, as well as appearing to the Magi.</a:t>
            </a:r>
          </a:p>
          <a:p>
            <a:pPr lvl="1"/>
            <a:r>
              <a:rPr lang="en-GB" sz="2200" dirty="0">
                <a:solidFill>
                  <a:schemeClr val="tx1"/>
                </a:solidFill>
              </a:rPr>
              <a:t>Angel appearing to Mary.</a:t>
            </a:r>
          </a:p>
          <a:p>
            <a:pPr lvl="1"/>
            <a:r>
              <a:rPr lang="en-GB" sz="2200" dirty="0">
                <a:solidFill>
                  <a:schemeClr val="tx1"/>
                </a:solidFill>
              </a:rPr>
              <a:t>When Mary visits Elizabeth, Luke claims that Elizabeth’s unborn baby leaps in her womb as he recognises the unborn Jesus.</a:t>
            </a:r>
          </a:p>
          <a:p>
            <a:pPr lvl="1"/>
            <a:r>
              <a:rPr lang="en-GB" sz="2200" dirty="0">
                <a:solidFill>
                  <a:schemeClr val="tx1"/>
                </a:solidFill>
              </a:rPr>
              <a:t>A choir of angels appearing to the shepherds.</a:t>
            </a:r>
          </a:p>
          <a:p>
            <a:pPr lvl="1"/>
            <a:r>
              <a:rPr lang="en-GB" sz="2200" dirty="0">
                <a:solidFill>
                  <a:schemeClr val="tx1"/>
                </a:solidFill>
              </a:rPr>
              <a:t>Simeon recognising the baby as the Messiah in the temple.</a:t>
            </a:r>
            <a:endParaRPr lang="en-GB" sz="2400" dirty="0">
              <a:solidFill>
                <a:schemeClr val="tx1"/>
              </a:solidFill>
            </a:endParaRPr>
          </a:p>
          <a:p>
            <a:r>
              <a:rPr lang="en-GB" sz="2400" dirty="0">
                <a:solidFill>
                  <a:schemeClr val="tx1"/>
                </a:solidFill>
              </a:rPr>
              <a:t>Amazingly though, both claim that Jesus was conceived by Holy Spirit and born of a virgin. </a:t>
            </a:r>
          </a:p>
          <a:p>
            <a:r>
              <a:rPr lang="en-GB" sz="2400" dirty="0">
                <a:solidFill>
                  <a:schemeClr val="tx1"/>
                </a:solidFill>
              </a:rPr>
              <a:t>He was human in nature because of Mary and divine in nature of being conceived by God. His birth is a miracle. </a:t>
            </a:r>
          </a:p>
        </p:txBody>
      </p:sp>
    </p:spTree>
    <p:extLst>
      <p:ext uri="{BB962C8B-B14F-4D97-AF65-F5344CB8AC3E}">
        <p14:creationId xmlns:p14="http://schemas.microsoft.com/office/powerpoint/2010/main" val="1548531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D0615B3-CE5D-194E-8335-DBDEC2AA2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/>
          <a:lstStyle/>
          <a:p>
            <a:r>
              <a:rPr lang="en-GB" b="1" dirty="0">
                <a:solidFill>
                  <a:schemeClr val="tx1"/>
                </a:solidFill>
              </a:rPr>
              <a:t>Harmonising the accounts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3415B24-4B82-F044-B341-B17E4D1F9F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1554" y="188686"/>
            <a:ext cx="8046960" cy="6821714"/>
          </a:xfrm>
        </p:spPr>
        <p:txBody>
          <a:bodyPr>
            <a:normAutofit/>
          </a:bodyPr>
          <a:lstStyle/>
          <a:p>
            <a:r>
              <a:rPr lang="en-GB" sz="2400" dirty="0">
                <a:solidFill>
                  <a:schemeClr val="tx1"/>
                </a:solidFill>
              </a:rPr>
              <a:t>Because the accounts are so different, there are many that doubt their accuracy. </a:t>
            </a:r>
          </a:p>
          <a:p>
            <a:r>
              <a:rPr lang="en-GB" sz="2400" dirty="0">
                <a:solidFill>
                  <a:schemeClr val="tx1"/>
                </a:solidFill>
              </a:rPr>
              <a:t>However, because the accounts don’t actually contradict each other, there’s no reason that both accounts cant’ be accurate and therefore true. </a:t>
            </a:r>
          </a:p>
          <a:p>
            <a:r>
              <a:rPr lang="en-GB" sz="2400" dirty="0">
                <a:solidFill>
                  <a:schemeClr val="tx1"/>
                </a:solidFill>
              </a:rPr>
              <a:t>Both may have had access to information that the other one did not have access to. </a:t>
            </a:r>
          </a:p>
          <a:p>
            <a:r>
              <a:rPr lang="en-GB" sz="2400" dirty="0">
                <a:solidFill>
                  <a:schemeClr val="tx1"/>
                </a:solidFill>
              </a:rPr>
              <a:t>Some believe that Luke’s account came direct from Mary herself, which would explain a lot of what is included in his account. </a:t>
            </a:r>
          </a:p>
          <a:p>
            <a:r>
              <a:rPr lang="en-GB" sz="2400" dirty="0">
                <a:solidFill>
                  <a:schemeClr val="tx1"/>
                </a:solidFill>
              </a:rPr>
              <a:t>There’s no reason why they didn’t flee to Egypt after he’d been presented in the temple. </a:t>
            </a:r>
          </a:p>
          <a:p>
            <a:r>
              <a:rPr lang="en-GB" sz="2400" dirty="0">
                <a:solidFill>
                  <a:schemeClr val="tx1"/>
                </a:solidFill>
              </a:rPr>
              <a:t>There is no reason why he couldn’t have been visited by both the Magi and the shepherds. </a:t>
            </a:r>
          </a:p>
          <a:p>
            <a:endParaRPr lang="en-GB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359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3F23409-0DCE-AD4C-89E7-92C8411596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9257" y="0"/>
            <a:ext cx="84519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1799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1F3C265-9DB2-9946-990C-416934C42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/>
          <a:lstStyle/>
          <a:p>
            <a:r>
              <a:rPr lang="en-GB" b="1" dirty="0">
                <a:solidFill>
                  <a:schemeClr val="tx1"/>
                </a:solidFill>
              </a:rPr>
              <a:t>Harmonising the accounts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AE67F57-0E33-494E-9732-C3332E819155}"/>
              </a:ext>
            </a:extLst>
          </p:cNvPr>
          <p:cNvSpPr txBox="1">
            <a:spLocks/>
          </p:cNvSpPr>
          <p:nvPr/>
        </p:nvSpPr>
        <p:spPr>
          <a:xfrm>
            <a:off x="3608011" y="833706"/>
            <a:ext cx="8046960" cy="4891314"/>
          </a:xfrm>
          <a:prstGeom prst="rect">
            <a:avLst/>
          </a:prstGeom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>
                <a:solidFill>
                  <a:schemeClr val="tx1"/>
                </a:solidFill>
              </a:rPr>
              <a:t>There are some clear similarities: </a:t>
            </a:r>
          </a:p>
          <a:p>
            <a:r>
              <a:rPr lang="en-GB" sz="2400" dirty="0">
                <a:solidFill>
                  <a:schemeClr val="tx1"/>
                </a:solidFill>
              </a:rPr>
              <a:t>Born in Bethlehem, at the time of Herod</a:t>
            </a:r>
          </a:p>
          <a:p>
            <a:r>
              <a:rPr lang="en-GB" sz="2400" dirty="0">
                <a:solidFill>
                  <a:schemeClr val="tx1"/>
                </a:solidFill>
              </a:rPr>
              <a:t>Visited by people shortly after his birth</a:t>
            </a:r>
          </a:p>
          <a:p>
            <a:r>
              <a:rPr lang="en-GB" sz="2400" dirty="0">
                <a:solidFill>
                  <a:schemeClr val="tx1"/>
                </a:solidFill>
              </a:rPr>
              <a:t>Born of Mary, who was a virgin and betrothed to Joseph</a:t>
            </a:r>
          </a:p>
          <a:p>
            <a:r>
              <a:rPr lang="en-GB" sz="2400" dirty="0">
                <a:solidFill>
                  <a:schemeClr val="tx1"/>
                </a:solidFill>
              </a:rPr>
              <a:t>That he was conceived by Holy Spirit</a:t>
            </a:r>
          </a:p>
          <a:p>
            <a:r>
              <a:rPr lang="en-GB" sz="2400" dirty="0">
                <a:solidFill>
                  <a:schemeClr val="tx1"/>
                </a:solidFill>
              </a:rPr>
              <a:t>That he was the fulfilment of Hebrew Bible prophecies and that he came to save humankind. </a:t>
            </a:r>
          </a:p>
        </p:txBody>
      </p:sp>
    </p:spTree>
    <p:extLst>
      <p:ext uri="{BB962C8B-B14F-4D97-AF65-F5344CB8AC3E}">
        <p14:creationId xmlns:p14="http://schemas.microsoft.com/office/powerpoint/2010/main" val="1211197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5C4AD-F97E-594F-A23C-612B46C8F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3164114"/>
            <a:ext cx="2947482" cy="2735077"/>
          </a:xfrm>
        </p:spPr>
        <p:txBody>
          <a:bodyPr>
            <a:normAutofit/>
          </a:bodyPr>
          <a:lstStyle/>
          <a:p>
            <a:r>
              <a:rPr lang="en-GB" sz="2800" dirty="0">
                <a:solidFill>
                  <a:schemeClr val="tx1"/>
                </a:solidFill>
              </a:rPr>
              <a:t>The theory that NT writers adapted existing material about Jesus to suit their own agenda 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1BC2CCA-909E-F44F-9514-ADD4B7F558AF}"/>
              </a:ext>
            </a:extLst>
          </p:cNvPr>
          <p:cNvSpPr txBox="1">
            <a:spLocks/>
          </p:cNvSpPr>
          <p:nvPr/>
        </p:nvSpPr>
        <p:spPr>
          <a:xfrm>
            <a:off x="252919" y="949666"/>
            <a:ext cx="2947482" cy="15903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solidFill>
                  <a:schemeClr val="tx1"/>
                </a:solidFill>
              </a:rPr>
              <a:t>The Redaction Criticism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155E83F-CC95-0244-AE30-61F70911A5C9}"/>
              </a:ext>
            </a:extLst>
          </p:cNvPr>
          <p:cNvSpPr txBox="1">
            <a:spLocks/>
          </p:cNvSpPr>
          <p:nvPr/>
        </p:nvSpPr>
        <p:spPr>
          <a:xfrm>
            <a:off x="3608011" y="833706"/>
            <a:ext cx="8046960" cy="4891314"/>
          </a:xfrm>
          <a:prstGeom prst="rect">
            <a:avLst/>
          </a:prstGeom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>
                <a:solidFill>
                  <a:schemeClr val="tx1"/>
                </a:solidFill>
              </a:rPr>
              <a:t>Many scholars believe that the authors not only collected existing material about Jesus, but adapted it to suit their own purposes, to address a particular situation or reach a certain audience. </a:t>
            </a:r>
          </a:p>
          <a:p>
            <a:r>
              <a:rPr lang="en-GB" sz="2400" dirty="0">
                <a:solidFill>
                  <a:schemeClr val="tx1"/>
                </a:solidFill>
              </a:rPr>
              <a:t>This is known as the redaction criticism. </a:t>
            </a:r>
          </a:p>
          <a:p>
            <a:r>
              <a:rPr lang="en-GB" sz="2400" dirty="0">
                <a:solidFill>
                  <a:schemeClr val="tx1"/>
                </a:solidFill>
              </a:rPr>
              <a:t>Redaction criticism began in Germany in the 1940s. </a:t>
            </a:r>
          </a:p>
          <a:p>
            <a:r>
              <a:rPr lang="en-GB" sz="2400" dirty="0">
                <a:solidFill>
                  <a:schemeClr val="tx1"/>
                </a:solidFill>
              </a:rPr>
              <a:t>It argues that the original traditions about Jesus circulated as independent units in the early church and each writer chose the material he wanted to suit his own theological interests.</a:t>
            </a:r>
          </a:p>
          <a:p>
            <a:r>
              <a:rPr lang="en-GB" sz="2400" dirty="0">
                <a:solidFill>
                  <a:schemeClr val="tx1"/>
                </a:solidFill>
              </a:rPr>
              <a:t>Possibly therefore making significant additions and omissions. </a:t>
            </a:r>
          </a:p>
          <a:p>
            <a:endParaRPr lang="en-GB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49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00639-EFB1-754F-8614-0C8E26D52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>
              <a:solidFill>
                <a:schemeClr val="tx1"/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E3E4292-A166-0140-B9CC-977B895C6E93}"/>
              </a:ext>
            </a:extLst>
          </p:cNvPr>
          <p:cNvSpPr txBox="1">
            <a:spLocks/>
          </p:cNvSpPr>
          <p:nvPr/>
        </p:nvSpPr>
        <p:spPr>
          <a:xfrm>
            <a:off x="252919" y="3164114"/>
            <a:ext cx="2947482" cy="27350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>
                <a:solidFill>
                  <a:schemeClr val="tx1"/>
                </a:solidFill>
              </a:rPr>
              <a:t>The theory that NT writers adapted existing material about Jesus to suit their own agenda </a:t>
            </a:r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716A372-18DA-6B48-A8A1-DD1C4CF7C027}"/>
              </a:ext>
            </a:extLst>
          </p:cNvPr>
          <p:cNvSpPr txBox="1">
            <a:spLocks/>
          </p:cNvSpPr>
          <p:nvPr/>
        </p:nvSpPr>
        <p:spPr>
          <a:xfrm>
            <a:off x="252919" y="949666"/>
            <a:ext cx="2947482" cy="15903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solidFill>
                  <a:schemeClr val="tx1"/>
                </a:solidFill>
              </a:rPr>
              <a:t>The Redaction Criticism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B9535E3-51CF-C247-871D-2EE9F09B3254}"/>
              </a:ext>
            </a:extLst>
          </p:cNvPr>
          <p:cNvSpPr txBox="1">
            <a:spLocks/>
          </p:cNvSpPr>
          <p:nvPr/>
        </p:nvSpPr>
        <p:spPr>
          <a:xfrm>
            <a:off x="3608011" y="833706"/>
            <a:ext cx="8046960" cy="4891314"/>
          </a:xfrm>
          <a:prstGeom prst="rect">
            <a:avLst/>
          </a:prstGeom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>
                <a:solidFill>
                  <a:schemeClr val="tx1"/>
                </a:solidFill>
              </a:rPr>
              <a:t>Matthew is argued to be aimed at Jewish readers. </a:t>
            </a:r>
          </a:p>
          <a:p>
            <a:r>
              <a:rPr lang="en-GB" sz="2400" dirty="0">
                <a:solidFill>
                  <a:schemeClr val="tx1"/>
                </a:solidFill>
              </a:rPr>
              <a:t>He is committed to prove the point that Jesus was connected, through Joseph with King David and therefore is the fulfilment of the Hebrew Bible prophecies. </a:t>
            </a:r>
          </a:p>
          <a:p>
            <a:r>
              <a:rPr lang="en-GB" sz="2400" dirty="0">
                <a:solidFill>
                  <a:schemeClr val="tx1"/>
                </a:solidFill>
              </a:rPr>
              <a:t>Quotes from the Hebrew Bible at least 4 times in his birth account</a:t>
            </a:r>
          </a:p>
          <a:p>
            <a:r>
              <a:rPr lang="en-GB" sz="2400" dirty="0">
                <a:solidFill>
                  <a:schemeClr val="tx1"/>
                </a:solidFill>
              </a:rPr>
              <a:t>Believes that Jesus didn’t come to only save the Jews- therefore the first visitors were “from the east.” </a:t>
            </a:r>
          </a:p>
        </p:txBody>
      </p:sp>
    </p:spTree>
    <p:extLst>
      <p:ext uri="{BB962C8B-B14F-4D97-AF65-F5344CB8AC3E}">
        <p14:creationId xmlns:p14="http://schemas.microsoft.com/office/powerpoint/2010/main" val="1354399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DC6E3EC-F63D-884F-AF29-7B99413A6248}"/>
              </a:ext>
            </a:extLst>
          </p:cNvPr>
          <p:cNvSpPr txBox="1">
            <a:spLocks/>
          </p:cNvSpPr>
          <p:nvPr/>
        </p:nvSpPr>
        <p:spPr>
          <a:xfrm>
            <a:off x="252919" y="3164114"/>
            <a:ext cx="2947482" cy="27350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>
                <a:solidFill>
                  <a:schemeClr val="tx1"/>
                </a:solidFill>
              </a:rPr>
              <a:t>The theory that NT writers adapted existing material about Jesus to suit their own agenda </a:t>
            </a:r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42D7494-A534-B64A-8BF1-6284771092A6}"/>
              </a:ext>
            </a:extLst>
          </p:cNvPr>
          <p:cNvSpPr txBox="1">
            <a:spLocks/>
          </p:cNvSpPr>
          <p:nvPr/>
        </p:nvSpPr>
        <p:spPr>
          <a:xfrm>
            <a:off x="252919" y="949666"/>
            <a:ext cx="2947482" cy="15903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solidFill>
                  <a:schemeClr val="tx1"/>
                </a:solidFill>
              </a:rPr>
              <a:t>The Redaction Criticism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AC6306A-B0B0-1C4B-B238-57523FE04E80}"/>
              </a:ext>
            </a:extLst>
          </p:cNvPr>
          <p:cNvSpPr txBox="1">
            <a:spLocks/>
          </p:cNvSpPr>
          <p:nvPr/>
        </p:nvSpPr>
        <p:spPr>
          <a:xfrm>
            <a:off x="3578983" y="427305"/>
            <a:ext cx="8046960" cy="610412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>
                <a:solidFill>
                  <a:schemeClr val="tx1"/>
                </a:solidFill>
              </a:rPr>
              <a:t>Luke is also convinced by Jesus universal importance.</a:t>
            </a:r>
          </a:p>
          <a:p>
            <a:r>
              <a:rPr lang="en-GB" sz="2400" dirty="0">
                <a:solidFill>
                  <a:schemeClr val="tx1"/>
                </a:solidFill>
              </a:rPr>
              <a:t>Luke is probably Paul’s friend and the only non-Jewish writer of the NT</a:t>
            </a:r>
          </a:p>
          <a:p>
            <a:r>
              <a:rPr lang="en-GB" sz="2400" dirty="0">
                <a:solidFill>
                  <a:schemeClr val="tx1"/>
                </a:solidFill>
              </a:rPr>
              <a:t>The book appears to be aimed at the Gentiles. Both books are dedicated to </a:t>
            </a:r>
            <a:r>
              <a:rPr lang="en-GB" sz="2400" dirty="0" err="1">
                <a:solidFill>
                  <a:schemeClr val="tx1"/>
                </a:solidFill>
              </a:rPr>
              <a:t>Theophilus</a:t>
            </a:r>
            <a:r>
              <a:rPr lang="en-GB" sz="2400" dirty="0">
                <a:solidFill>
                  <a:schemeClr val="tx1"/>
                </a:solidFill>
              </a:rPr>
              <a:t>- a Greek name. </a:t>
            </a:r>
          </a:p>
          <a:p>
            <a:r>
              <a:rPr lang="en-GB" sz="2400" dirty="0">
                <a:solidFill>
                  <a:schemeClr val="tx1"/>
                </a:solidFill>
              </a:rPr>
              <a:t>Luke’s account is distinctly Greek. He refers a lot less to the Hebrew Bible, and when he does, he quotes from the Greek version. </a:t>
            </a:r>
          </a:p>
          <a:p>
            <a:r>
              <a:rPr lang="en-GB" sz="2400" dirty="0">
                <a:solidFill>
                  <a:schemeClr val="tx1"/>
                </a:solidFill>
              </a:rPr>
              <a:t>Writing from Mary’s viewpoint shows less emphasis with the line of David and more emphasis with the marginalised (as women were at the time). </a:t>
            </a:r>
          </a:p>
          <a:p>
            <a:r>
              <a:rPr lang="en-GB" sz="2400" dirty="0">
                <a:solidFill>
                  <a:schemeClr val="tx1"/>
                </a:solidFill>
              </a:rPr>
              <a:t>His first visitors in this account were poor shepherds- emphasising that Jesus came to save the poor and needy as well.  </a:t>
            </a:r>
          </a:p>
          <a:p>
            <a:r>
              <a:rPr lang="en-GB" sz="2400" dirty="0">
                <a:solidFill>
                  <a:schemeClr val="tx1"/>
                </a:solidFill>
              </a:rPr>
              <a:t>Luke does still emphasise a connection between Jesus and the Jewish people.</a:t>
            </a:r>
          </a:p>
          <a:p>
            <a:endParaRPr lang="en-GB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08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9C3B1934-0838-B24A-9223-B814A8E8DF10}"/>
              </a:ext>
            </a:extLst>
          </p:cNvPr>
          <p:cNvSpPr txBox="1">
            <a:spLocks/>
          </p:cNvSpPr>
          <p:nvPr/>
        </p:nvSpPr>
        <p:spPr>
          <a:xfrm>
            <a:off x="252919" y="3164114"/>
            <a:ext cx="2947482" cy="27350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i="1" dirty="0" err="1">
                <a:solidFill>
                  <a:schemeClr val="tx1"/>
                </a:solidFill>
              </a:rPr>
              <a:t>En</a:t>
            </a:r>
            <a:r>
              <a:rPr lang="en-GB" sz="2800" i="1" dirty="0">
                <a:solidFill>
                  <a:schemeClr val="tx1"/>
                </a:solidFill>
              </a:rPr>
              <a:t> carne: </a:t>
            </a:r>
            <a:r>
              <a:rPr lang="en-GB" sz="2800" dirty="0">
                <a:solidFill>
                  <a:schemeClr val="tx1"/>
                </a:solidFill>
              </a:rPr>
              <a:t>becoming flesh</a:t>
            </a:r>
            <a:endParaRPr lang="en-GB" sz="2800" i="1" dirty="0">
              <a:solidFill>
                <a:schemeClr val="tx1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AA15C72-5F8E-AE4F-AE85-621803C1493B}"/>
              </a:ext>
            </a:extLst>
          </p:cNvPr>
          <p:cNvSpPr txBox="1">
            <a:spLocks/>
          </p:cNvSpPr>
          <p:nvPr/>
        </p:nvSpPr>
        <p:spPr>
          <a:xfrm>
            <a:off x="252919" y="949666"/>
            <a:ext cx="2947482" cy="15903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solidFill>
                  <a:schemeClr val="tx1"/>
                </a:solidFill>
              </a:rPr>
              <a:t>Incarnation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474E3F4-024D-1846-8135-CF098BFE6BA6}"/>
              </a:ext>
            </a:extLst>
          </p:cNvPr>
          <p:cNvSpPr txBox="1">
            <a:spLocks/>
          </p:cNvSpPr>
          <p:nvPr/>
        </p:nvSpPr>
        <p:spPr>
          <a:xfrm>
            <a:off x="3535440" y="949666"/>
            <a:ext cx="8046960" cy="5059248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>
                <a:solidFill>
                  <a:schemeClr val="tx1"/>
                </a:solidFill>
              </a:rPr>
              <a:t>The doctrine of incarnation expresses the belief that Jesus was God in human form. </a:t>
            </a:r>
          </a:p>
          <a:p>
            <a:r>
              <a:rPr lang="en-GB" sz="2400" dirty="0">
                <a:solidFill>
                  <a:schemeClr val="tx1"/>
                </a:solidFill>
              </a:rPr>
              <a:t>His birth was therefore not the beginning of his story, and his death was not the end. </a:t>
            </a:r>
          </a:p>
          <a:p>
            <a:r>
              <a:rPr lang="en-GB" sz="2400" dirty="0">
                <a:solidFill>
                  <a:schemeClr val="tx1"/>
                </a:solidFill>
              </a:rPr>
              <a:t>But they also assert that while Jesus was fully God, he was also fully human. </a:t>
            </a:r>
          </a:p>
          <a:p>
            <a:r>
              <a:rPr lang="en-GB" sz="2400" dirty="0">
                <a:solidFill>
                  <a:schemeClr val="tx1"/>
                </a:solidFill>
              </a:rPr>
              <a:t>Hypostatic union: the natures were united in Jesus Christ. </a:t>
            </a:r>
          </a:p>
          <a:p>
            <a:r>
              <a:rPr lang="en-GB" sz="2400" dirty="0">
                <a:solidFill>
                  <a:schemeClr val="tx1"/>
                </a:solidFill>
              </a:rPr>
              <a:t>He is not half man- half God. </a:t>
            </a:r>
          </a:p>
          <a:p>
            <a:endParaRPr lang="en-GB" sz="2400" dirty="0">
              <a:solidFill>
                <a:schemeClr val="tx1"/>
              </a:solidFill>
            </a:endParaRPr>
          </a:p>
          <a:p>
            <a:r>
              <a:rPr lang="en-GB" sz="2400" dirty="0">
                <a:solidFill>
                  <a:schemeClr val="tx1"/>
                </a:solidFill>
              </a:rPr>
              <a:t>How could an omniscient God be a baby? </a:t>
            </a:r>
          </a:p>
          <a:p>
            <a:r>
              <a:rPr lang="en-GB" sz="2400" dirty="0">
                <a:solidFill>
                  <a:schemeClr val="tx1"/>
                </a:solidFill>
              </a:rPr>
              <a:t>How could Jesus, if he was God, be tempted? Or not know when the world was going to end? </a:t>
            </a:r>
          </a:p>
          <a:p>
            <a:pPr marL="0" indent="0">
              <a:buNone/>
            </a:pP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41C6182-3D6E-4943-99A0-A6043F584FD9}"/>
              </a:ext>
            </a:extLst>
          </p:cNvPr>
          <p:cNvSpPr/>
          <p:nvPr/>
        </p:nvSpPr>
        <p:spPr>
          <a:xfrm>
            <a:off x="0" y="0"/>
            <a:ext cx="49524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https://</a:t>
            </a:r>
            <a:r>
              <a:rPr lang="en-GB" dirty="0" err="1"/>
              <a:t>www.youtube.com</a:t>
            </a:r>
            <a:r>
              <a:rPr lang="en-GB" dirty="0"/>
              <a:t>/</a:t>
            </a:r>
            <a:r>
              <a:rPr lang="en-GB" dirty="0" err="1"/>
              <a:t>watch?v</a:t>
            </a:r>
            <a:r>
              <a:rPr lang="en-GB" dirty="0"/>
              <a:t>=I6XMn-yH71E</a:t>
            </a:r>
          </a:p>
        </p:txBody>
      </p:sp>
    </p:spTree>
    <p:extLst>
      <p:ext uri="{BB962C8B-B14F-4D97-AF65-F5344CB8AC3E}">
        <p14:creationId xmlns:p14="http://schemas.microsoft.com/office/powerpoint/2010/main" val="2534451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161F159-D238-4042-B336-DEF6D61E77FA}"/>
              </a:ext>
            </a:extLst>
          </p:cNvPr>
          <p:cNvSpPr txBox="1">
            <a:spLocks/>
          </p:cNvSpPr>
          <p:nvPr/>
        </p:nvSpPr>
        <p:spPr>
          <a:xfrm>
            <a:off x="252919" y="3164114"/>
            <a:ext cx="2947482" cy="27350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dirty="0">
                <a:solidFill>
                  <a:schemeClr val="tx1"/>
                </a:solidFill>
              </a:rPr>
              <a:t>Greek word </a:t>
            </a:r>
            <a:r>
              <a:rPr lang="en-GB" sz="2800" i="1" dirty="0">
                <a:solidFill>
                  <a:schemeClr val="tx1"/>
                </a:solidFill>
              </a:rPr>
              <a:t>keno- </a:t>
            </a:r>
            <a:r>
              <a:rPr lang="en-GB" sz="2800" dirty="0">
                <a:solidFill>
                  <a:schemeClr val="tx1"/>
                </a:solidFill>
              </a:rPr>
              <a:t>means to empty</a:t>
            </a:r>
            <a:r>
              <a:rPr lang="en-GB" sz="2800" i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A8C0935-72B8-0F41-8CE7-6961CD082504}"/>
              </a:ext>
            </a:extLst>
          </p:cNvPr>
          <p:cNvSpPr txBox="1">
            <a:spLocks/>
          </p:cNvSpPr>
          <p:nvPr/>
        </p:nvSpPr>
        <p:spPr>
          <a:xfrm>
            <a:off x="252919" y="949666"/>
            <a:ext cx="2947482" cy="15903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solidFill>
                  <a:schemeClr val="tx1"/>
                </a:solidFill>
              </a:rPr>
              <a:t>Kenosis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687FE64-95C0-4444-A25F-9BB53902B9E4}"/>
              </a:ext>
            </a:extLst>
          </p:cNvPr>
          <p:cNvSpPr txBox="1">
            <a:spLocks/>
          </p:cNvSpPr>
          <p:nvPr/>
        </p:nvSpPr>
        <p:spPr>
          <a:xfrm>
            <a:off x="3535440" y="949666"/>
            <a:ext cx="8046960" cy="5059248"/>
          </a:xfrm>
          <a:prstGeom prst="rect">
            <a:avLst/>
          </a:prstGeom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>
                <a:solidFill>
                  <a:schemeClr val="tx1"/>
                </a:solidFill>
              </a:rPr>
              <a:t>Kenosis tries to answer some of these questions. </a:t>
            </a:r>
          </a:p>
          <a:p>
            <a:r>
              <a:rPr lang="en-GB" sz="2400" dirty="0">
                <a:solidFill>
                  <a:schemeClr val="tx1"/>
                </a:solidFill>
              </a:rPr>
              <a:t>Philippians 2:7, Paul says, ”</a:t>
            </a:r>
            <a:r>
              <a:rPr lang="en-GB" sz="2400" i="1" dirty="0">
                <a:solidFill>
                  <a:schemeClr val="tx1"/>
                </a:solidFill>
              </a:rPr>
              <a:t>though he was the in the form of God, did not regard equality with God as something to be exploited, but </a:t>
            </a:r>
            <a:r>
              <a:rPr lang="en-GB" sz="2400" b="1" i="1" dirty="0">
                <a:solidFill>
                  <a:schemeClr val="tx1"/>
                </a:solidFill>
              </a:rPr>
              <a:t>emptied</a:t>
            </a:r>
            <a:r>
              <a:rPr lang="en-GB" sz="2400" i="1" dirty="0">
                <a:solidFill>
                  <a:schemeClr val="tx1"/>
                </a:solidFill>
              </a:rPr>
              <a:t> himself, taking the form of a slave, being born in human likeness.”</a:t>
            </a:r>
          </a:p>
          <a:p>
            <a:r>
              <a:rPr lang="en-GB" sz="2400" dirty="0">
                <a:solidFill>
                  <a:schemeClr val="tx1"/>
                </a:solidFill>
              </a:rPr>
              <a:t>What does Paul mean by this?</a:t>
            </a:r>
          </a:p>
          <a:p>
            <a:r>
              <a:rPr lang="en-GB" sz="2400" dirty="0">
                <a:solidFill>
                  <a:schemeClr val="tx1"/>
                </a:solidFill>
              </a:rPr>
              <a:t>It </a:t>
            </a:r>
            <a:r>
              <a:rPr lang="en-GB" sz="2400" b="1" dirty="0">
                <a:solidFill>
                  <a:schemeClr val="tx1"/>
                </a:solidFill>
              </a:rPr>
              <a:t>cannot</a:t>
            </a:r>
            <a:r>
              <a:rPr lang="en-GB" sz="2400" dirty="0">
                <a:solidFill>
                  <a:schemeClr val="tx1"/>
                </a:solidFill>
              </a:rPr>
              <a:t> mean that Jesus emptied himself of his divinity and stopped being God, because he continued to be God during his earthly ministry, although his divine attributes were hidden.</a:t>
            </a:r>
          </a:p>
          <a:p>
            <a:r>
              <a:rPr lang="en-GB" sz="2400" dirty="0">
                <a:solidFill>
                  <a:schemeClr val="tx1"/>
                </a:solidFill>
              </a:rPr>
              <a:t>(</a:t>
            </a:r>
            <a:r>
              <a:rPr lang="en-GB" sz="2400" b="1" dirty="0">
                <a:solidFill>
                  <a:schemeClr val="tx1"/>
                </a:solidFill>
              </a:rPr>
              <a:t>Substantial presence: </a:t>
            </a:r>
            <a:r>
              <a:rPr lang="en-GB" sz="2400" dirty="0">
                <a:solidFill>
                  <a:schemeClr val="tx1"/>
                </a:solidFill>
              </a:rPr>
              <a:t>the whole and entire presence of both the divine and human aspects of Jesus Christ) </a:t>
            </a:r>
            <a:endParaRPr lang="en-GB" sz="24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DB6422C-4C83-0146-9E65-070DFDC4991E}"/>
              </a:ext>
            </a:extLst>
          </p:cNvPr>
          <p:cNvSpPr/>
          <p:nvPr/>
        </p:nvSpPr>
        <p:spPr>
          <a:xfrm>
            <a:off x="0" y="0"/>
            <a:ext cx="50790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https://</a:t>
            </a:r>
            <a:r>
              <a:rPr lang="en-GB" dirty="0" err="1"/>
              <a:t>www.youtube.com</a:t>
            </a:r>
            <a:r>
              <a:rPr lang="en-GB" dirty="0"/>
              <a:t>/</a:t>
            </a:r>
            <a:r>
              <a:rPr lang="en-GB" dirty="0" err="1"/>
              <a:t>watch?v</a:t>
            </a:r>
            <a:r>
              <a:rPr lang="en-GB" dirty="0"/>
              <a:t>=5kN6D6RFqLA</a:t>
            </a:r>
          </a:p>
        </p:txBody>
      </p:sp>
    </p:spTree>
    <p:extLst>
      <p:ext uri="{BB962C8B-B14F-4D97-AF65-F5344CB8AC3E}">
        <p14:creationId xmlns:p14="http://schemas.microsoft.com/office/powerpoint/2010/main" val="3507266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6C616-5874-A044-9FCE-65E41846C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Component 1 the Study of Religion (Christianity)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270DA1-5957-054F-AA2A-2E8CDBF19E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333829"/>
            <a:ext cx="7315200" cy="6168571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GB" b="1" dirty="0">
                <a:solidFill>
                  <a:srgbClr val="FF0000"/>
                </a:solidFill>
              </a:rPr>
              <a:t>Religious Figures and Sacred Texts</a:t>
            </a:r>
          </a:p>
          <a:p>
            <a:pPr marL="960120" lvl="1" indent="-457200">
              <a:buFont typeface="+mj-lt"/>
              <a:buAutoNum type="alphaUcPeriod"/>
            </a:pPr>
            <a:r>
              <a:rPr lang="en-GB" sz="2000" dirty="0">
                <a:solidFill>
                  <a:srgbClr val="FF0000"/>
                </a:solidFill>
              </a:rPr>
              <a:t>Jesus- his birth</a:t>
            </a:r>
          </a:p>
          <a:p>
            <a:pPr marL="960120" lvl="1" indent="-457200">
              <a:buFont typeface="+mj-lt"/>
              <a:buAutoNum type="alphaUcPeriod"/>
            </a:pPr>
            <a:r>
              <a:rPr lang="en-GB" sz="2000" dirty="0"/>
              <a:t>Jesus- his resurrection</a:t>
            </a:r>
          </a:p>
          <a:p>
            <a:pPr marL="960120" lvl="1" indent="-457200">
              <a:buFont typeface="+mj-lt"/>
              <a:buAutoNum type="alphaUcPeriod"/>
            </a:pPr>
            <a:r>
              <a:rPr lang="en-GB" sz="2000" dirty="0"/>
              <a:t>The Bible as a source of wisdom and authority in daily life </a:t>
            </a:r>
          </a:p>
          <a:p>
            <a:pPr marL="960120" lvl="1" indent="-457200">
              <a:buFont typeface="+mj-lt"/>
              <a:buAutoNum type="alphaUcPeriod"/>
            </a:pPr>
            <a:r>
              <a:rPr lang="en-GB" sz="2000" dirty="0"/>
              <a:t>The Bible as a source of wisdom and authority </a:t>
            </a:r>
          </a:p>
          <a:p>
            <a:pPr marL="960120" lvl="1" indent="-457200">
              <a:buFont typeface="+mj-lt"/>
              <a:buAutoNum type="alphaUcPeriod"/>
            </a:pPr>
            <a:r>
              <a:rPr lang="en-GB" sz="2000" dirty="0"/>
              <a:t>The early church</a:t>
            </a:r>
          </a:p>
          <a:p>
            <a:pPr marL="960120" lvl="1" indent="-457200">
              <a:buFont typeface="+mj-lt"/>
              <a:buAutoNum type="alphaUcPeriod"/>
            </a:pPr>
            <a:r>
              <a:rPr lang="en-GB" sz="2000" dirty="0"/>
              <a:t>Two view of Jesus</a:t>
            </a:r>
          </a:p>
          <a:p>
            <a:pPr marL="457200" indent="-457200">
              <a:buFont typeface="+mj-lt"/>
              <a:buAutoNum type="arabicPeriod"/>
            </a:pPr>
            <a:r>
              <a:rPr lang="en-GB" b="1" dirty="0"/>
              <a:t>Religious Concepts and Religious Life</a:t>
            </a:r>
          </a:p>
          <a:p>
            <a:pPr marL="960120" lvl="1" indent="-457200">
              <a:buFont typeface="+mj-lt"/>
              <a:buAutoNum type="alphaUcPeriod"/>
            </a:pPr>
            <a:r>
              <a:rPr lang="en-GB" sz="2000" dirty="0"/>
              <a:t>The nature of God (Is God male? Can God suffer?)</a:t>
            </a:r>
          </a:p>
          <a:p>
            <a:pPr marL="960120" lvl="1" indent="-457200">
              <a:buFont typeface="+mj-lt"/>
              <a:buAutoNum type="alphaUcPeriod"/>
            </a:pPr>
            <a:r>
              <a:rPr lang="en-GB" sz="2000" dirty="0"/>
              <a:t>The Trinity</a:t>
            </a:r>
          </a:p>
          <a:p>
            <a:pPr marL="960120" lvl="1" indent="-457200">
              <a:buFont typeface="+mj-lt"/>
              <a:buAutoNum type="alphaUcPeriod"/>
            </a:pPr>
            <a:r>
              <a:rPr lang="en-GB" sz="2000" dirty="0"/>
              <a:t>The atonement</a:t>
            </a:r>
          </a:p>
          <a:p>
            <a:pPr marL="960120" lvl="1" indent="-457200">
              <a:buFont typeface="+mj-lt"/>
              <a:buAutoNum type="alphaUcPeriod"/>
            </a:pPr>
            <a:r>
              <a:rPr lang="en-GB" sz="2000" dirty="0"/>
              <a:t>Faith &amp; Works</a:t>
            </a:r>
          </a:p>
          <a:p>
            <a:pPr marL="960120" lvl="1" indent="-457200">
              <a:buFont typeface="+mj-lt"/>
              <a:buAutoNum type="alphaUcPeriod"/>
            </a:pPr>
            <a:r>
              <a:rPr lang="en-GB" sz="2000" dirty="0"/>
              <a:t>The community of believers</a:t>
            </a:r>
          </a:p>
          <a:p>
            <a:pPr marL="960120" lvl="1" indent="-457200">
              <a:buFont typeface="+mj-lt"/>
              <a:buAutoNum type="alphaUcPeriod"/>
            </a:pPr>
            <a:r>
              <a:rPr lang="en-GB" sz="2000" dirty="0"/>
              <a:t>Key Moral Principles</a:t>
            </a:r>
          </a:p>
        </p:txBody>
      </p:sp>
    </p:spTree>
    <p:extLst>
      <p:ext uri="{BB962C8B-B14F-4D97-AF65-F5344CB8AC3E}">
        <p14:creationId xmlns:p14="http://schemas.microsoft.com/office/powerpoint/2010/main" val="31229526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9710DD1-2FA4-734B-86EC-2B54A1F4E00A}"/>
              </a:ext>
            </a:extLst>
          </p:cNvPr>
          <p:cNvSpPr txBox="1">
            <a:spLocks/>
          </p:cNvSpPr>
          <p:nvPr/>
        </p:nvSpPr>
        <p:spPr>
          <a:xfrm>
            <a:off x="252919" y="3164114"/>
            <a:ext cx="2947482" cy="27350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dirty="0">
                <a:solidFill>
                  <a:schemeClr val="tx1"/>
                </a:solidFill>
              </a:rPr>
              <a:t>Greek word </a:t>
            </a:r>
            <a:r>
              <a:rPr lang="en-GB" sz="2800" i="1" dirty="0">
                <a:solidFill>
                  <a:schemeClr val="tx1"/>
                </a:solidFill>
              </a:rPr>
              <a:t>keno- </a:t>
            </a:r>
            <a:r>
              <a:rPr lang="en-GB" sz="2800" dirty="0">
                <a:solidFill>
                  <a:schemeClr val="tx1"/>
                </a:solidFill>
              </a:rPr>
              <a:t>means to empty</a:t>
            </a:r>
            <a:r>
              <a:rPr lang="en-GB" sz="2800" i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13F6240-A886-DE44-90ED-63847A373781}"/>
              </a:ext>
            </a:extLst>
          </p:cNvPr>
          <p:cNvSpPr txBox="1">
            <a:spLocks/>
          </p:cNvSpPr>
          <p:nvPr/>
        </p:nvSpPr>
        <p:spPr>
          <a:xfrm>
            <a:off x="252919" y="949666"/>
            <a:ext cx="2947482" cy="15903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solidFill>
                  <a:schemeClr val="tx1"/>
                </a:solidFill>
              </a:rPr>
              <a:t>Kenosis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26C3CA3-F090-9542-A0C6-BD82CA6DC42B}"/>
              </a:ext>
            </a:extLst>
          </p:cNvPr>
          <p:cNvSpPr txBox="1">
            <a:spLocks/>
          </p:cNvSpPr>
          <p:nvPr/>
        </p:nvSpPr>
        <p:spPr>
          <a:xfrm>
            <a:off x="3535440" y="763928"/>
            <a:ext cx="8046960" cy="569402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>
                <a:solidFill>
                  <a:schemeClr val="tx1"/>
                </a:solidFill>
              </a:rPr>
              <a:t>Kenosis tries to answer some of these questions. </a:t>
            </a:r>
          </a:p>
          <a:p>
            <a:r>
              <a:rPr lang="en-GB" sz="2400" dirty="0">
                <a:solidFill>
                  <a:schemeClr val="tx1"/>
                </a:solidFill>
              </a:rPr>
              <a:t>Philippians 2:7, Paul says, ”</a:t>
            </a:r>
            <a:r>
              <a:rPr lang="en-GB" sz="2400" i="1" dirty="0">
                <a:solidFill>
                  <a:schemeClr val="tx1"/>
                </a:solidFill>
              </a:rPr>
              <a:t>though he was the in the form of God, did not regard equality with God as something to be exploited, but </a:t>
            </a:r>
            <a:r>
              <a:rPr lang="en-GB" sz="2400" b="1" i="1" dirty="0">
                <a:solidFill>
                  <a:schemeClr val="tx1"/>
                </a:solidFill>
              </a:rPr>
              <a:t>emptied</a:t>
            </a:r>
            <a:r>
              <a:rPr lang="en-GB" sz="2400" i="1" dirty="0">
                <a:solidFill>
                  <a:schemeClr val="tx1"/>
                </a:solidFill>
              </a:rPr>
              <a:t> himself, taking the form of a slave, being born in human likeness.”</a:t>
            </a:r>
          </a:p>
          <a:p>
            <a:r>
              <a:rPr lang="en-GB" sz="2400" dirty="0">
                <a:solidFill>
                  <a:schemeClr val="tx1"/>
                </a:solidFill>
              </a:rPr>
              <a:t>What does Paul mean by this?</a:t>
            </a:r>
          </a:p>
          <a:p>
            <a:r>
              <a:rPr lang="en-GB" sz="2400" dirty="0">
                <a:solidFill>
                  <a:schemeClr val="tx1"/>
                </a:solidFill>
              </a:rPr>
              <a:t>It </a:t>
            </a:r>
            <a:r>
              <a:rPr lang="en-GB" sz="2400" b="1" dirty="0">
                <a:solidFill>
                  <a:schemeClr val="tx1"/>
                </a:solidFill>
              </a:rPr>
              <a:t>cannot</a:t>
            </a:r>
            <a:r>
              <a:rPr lang="en-GB" sz="2400" dirty="0">
                <a:solidFill>
                  <a:schemeClr val="tx1"/>
                </a:solidFill>
              </a:rPr>
              <a:t> mean that Jesus emptied himself of his divinity and stopped being God, because he continued to be God during his earthly ministry, although his divine attributes were hidden.</a:t>
            </a:r>
          </a:p>
          <a:p>
            <a:r>
              <a:rPr lang="en-GB" sz="2400" dirty="0">
                <a:solidFill>
                  <a:schemeClr val="tx1"/>
                </a:solidFill>
              </a:rPr>
              <a:t>(</a:t>
            </a:r>
            <a:r>
              <a:rPr lang="en-GB" sz="2400" b="1" dirty="0">
                <a:solidFill>
                  <a:schemeClr val="tx1"/>
                </a:solidFill>
              </a:rPr>
              <a:t>Substantial presence: </a:t>
            </a:r>
            <a:r>
              <a:rPr lang="en-GB" sz="2400" dirty="0">
                <a:solidFill>
                  <a:schemeClr val="tx1"/>
                </a:solidFill>
              </a:rPr>
              <a:t>the whole and entire presence of both the divine and human aspects of Jesus Christ- </a:t>
            </a:r>
            <a:r>
              <a:rPr lang="en-GB" sz="2400" i="1" dirty="0">
                <a:solidFill>
                  <a:schemeClr val="tx1"/>
                </a:solidFill>
              </a:rPr>
              <a:t>link to Eucharist</a:t>
            </a:r>
            <a:r>
              <a:rPr lang="en-GB" sz="2400" dirty="0">
                <a:solidFill>
                  <a:schemeClr val="tx1"/>
                </a:solidFill>
              </a:rPr>
              <a:t>) </a:t>
            </a:r>
          </a:p>
          <a:p>
            <a:r>
              <a:rPr lang="en-GB" sz="2400" dirty="0">
                <a:solidFill>
                  <a:schemeClr val="tx1"/>
                </a:solidFill>
              </a:rPr>
              <a:t>it points to the </a:t>
            </a:r>
            <a:r>
              <a:rPr lang="en-GB" sz="2400" b="1" i="1" dirty="0">
                <a:solidFill>
                  <a:schemeClr val="tx1"/>
                </a:solidFill>
              </a:rPr>
              <a:t>pre-incarnate</a:t>
            </a:r>
            <a:r>
              <a:rPr lang="en-GB" sz="2400" dirty="0">
                <a:solidFill>
                  <a:schemeClr val="tx1"/>
                </a:solidFill>
              </a:rPr>
              <a:t> self-limitation of Jesus in being born of a human being, therefore accepting the limitations of being human.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0043749-4D0C-C54E-933D-EF2D6CED5811}"/>
              </a:ext>
            </a:extLst>
          </p:cNvPr>
          <p:cNvSpPr/>
          <p:nvPr/>
        </p:nvSpPr>
        <p:spPr>
          <a:xfrm>
            <a:off x="0" y="0"/>
            <a:ext cx="50790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https://</a:t>
            </a:r>
            <a:r>
              <a:rPr lang="en-GB" dirty="0" err="1"/>
              <a:t>www.youtube.com</a:t>
            </a:r>
            <a:r>
              <a:rPr lang="en-GB" dirty="0"/>
              <a:t>/</a:t>
            </a:r>
            <a:r>
              <a:rPr lang="en-GB" dirty="0" err="1"/>
              <a:t>watch?v</a:t>
            </a:r>
            <a:r>
              <a:rPr lang="en-GB" dirty="0"/>
              <a:t>=5kN6D6RFqLA</a:t>
            </a:r>
          </a:p>
        </p:txBody>
      </p:sp>
    </p:spTree>
    <p:extLst>
      <p:ext uri="{BB962C8B-B14F-4D97-AF65-F5344CB8AC3E}">
        <p14:creationId xmlns:p14="http://schemas.microsoft.com/office/powerpoint/2010/main" val="4271792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AB23E33-7534-BC43-9C0C-11C84EC0796F}"/>
              </a:ext>
            </a:extLst>
          </p:cNvPr>
          <p:cNvSpPr txBox="1">
            <a:spLocks/>
          </p:cNvSpPr>
          <p:nvPr/>
        </p:nvSpPr>
        <p:spPr>
          <a:xfrm>
            <a:off x="252919" y="949666"/>
            <a:ext cx="2947482" cy="15903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solidFill>
                  <a:schemeClr val="tx1"/>
                </a:solidFill>
              </a:rPr>
              <a:t>Developing Skills: A01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AFF6719-1BAA-EA45-8BCA-616F17C7A526}"/>
              </a:ext>
            </a:extLst>
          </p:cNvPr>
          <p:cNvSpPr txBox="1">
            <a:spLocks/>
          </p:cNvSpPr>
          <p:nvPr/>
        </p:nvSpPr>
        <p:spPr>
          <a:xfrm>
            <a:off x="3535440" y="763928"/>
            <a:ext cx="8046960" cy="5694022"/>
          </a:xfrm>
          <a:prstGeom prst="rect">
            <a:avLst/>
          </a:prstGeom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b="1" dirty="0">
                <a:solidFill>
                  <a:schemeClr val="tx1"/>
                </a:solidFill>
              </a:rPr>
              <a:t>Examine the differences between Matthew and Luke’s accounts of Jesus Birth. (AO1)</a:t>
            </a:r>
          </a:p>
          <a:p>
            <a:pPr marL="0" indent="0">
              <a:buNone/>
            </a:pPr>
            <a:r>
              <a:rPr lang="en-GB" sz="2400" i="1" dirty="0">
                <a:solidFill>
                  <a:schemeClr val="tx1"/>
                </a:solidFill>
              </a:rPr>
              <a:t>Matthew focusses on…</a:t>
            </a:r>
          </a:p>
          <a:p>
            <a:pPr marL="0" indent="0">
              <a:buNone/>
            </a:pPr>
            <a:r>
              <a:rPr lang="en-GB" sz="2400" i="1" dirty="0">
                <a:solidFill>
                  <a:schemeClr val="tx1"/>
                </a:solidFill>
              </a:rPr>
              <a:t>Luke focusses on...</a:t>
            </a:r>
          </a:p>
          <a:p>
            <a:pPr marL="0" indent="0">
              <a:buNone/>
            </a:pPr>
            <a:r>
              <a:rPr lang="en-GB" sz="2400" i="1" dirty="0">
                <a:solidFill>
                  <a:schemeClr val="tx1"/>
                </a:solidFill>
              </a:rPr>
              <a:t>There are several examples of differences in their accounts. They include...</a:t>
            </a:r>
          </a:p>
          <a:p>
            <a:pPr marL="0" indent="0">
              <a:buNone/>
            </a:pPr>
            <a:r>
              <a:rPr lang="en-GB" sz="2400" i="1" dirty="0">
                <a:solidFill>
                  <a:schemeClr val="tx1"/>
                </a:solidFill>
              </a:rPr>
              <a:t>Luke’s chronology is particularly suspect because…</a:t>
            </a:r>
          </a:p>
          <a:p>
            <a:pPr marL="0" indent="0">
              <a:buNone/>
            </a:pPr>
            <a:r>
              <a:rPr lang="en-GB" sz="2400" i="1" dirty="0">
                <a:solidFill>
                  <a:schemeClr val="tx1"/>
                </a:solidFill>
              </a:rPr>
              <a:t>It is not, however, impossible to harmonise the accounts by suggesting…</a:t>
            </a:r>
          </a:p>
          <a:p>
            <a:pPr marL="0" indent="0">
              <a:buNone/>
            </a:pPr>
            <a:r>
              <a:rPr lang="en-GB" sz="2400" i="1" dirty="0">
                <a:solidFill>
                  <a:schemeClr val="tx1"/>
                </a:solidFill>
              </a:rPr>
              <a:t>Redaction critics argue that the differences in the accounts may be attributed to…</a:t>
            </a:r>
          </a:p>
          <a:p>
            <a:pPr marL="0" indent="0">
              <a:buNone/>
            </a:pPr>
            <a:r>
              <a:rPr lang="en-GB" sz="2400" i="1" dirty="0">
                <a:solidFill>
                  <a:schemeClr val="tx1"/>
                </a:solidFill>
              </a:rPr>
              <a:t>In conclusion…</a:t>
            </a:r>
            <a:endParaRPr lang="en-GB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18192B0-6C6E-9340-926E-CEF811A8D19C}"/>
              </a:ext>
            </a:extLst>
          </p:cNvPr>
          <p:cNvSpPr txBox="1">
            <a:spLocks/>
          </p:cNvSpPr>
          <p:nvPr/>
        </p:nvSpPr>
        <p:spPr>
          <a:xfrm>
            <a:off x="252919" y="3164114"/>
            <a:ext cx="2947482" cy="27350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dirty="0">
                <a:solidFill>
                  <a:schemeClr val="tx1"/>
                </a:solidFill>
              </a:rPr>
              <a:t>Knowledge and understanding</a:t>
            </a:r>
            <a:endParaRPr lang="en-GB" sz="28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014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8A2DC6D1-2EA5-9B45-A552-DE2CDEF321DB}"/>
              </a:ext>
            </a:extLst>
          </p:cNvPr>
          <p:cNvSpPr txBox="1">
            <a:spLocks/>
          </p:cNvSpPr>
          <p:nvPr/>
        </p:nvSpPr>
        <p:spPr>
          <a:xfrm>
            <a:off x="252919" y="949666"/>
            <a:ext cx="2947482" cy="15903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solidFill>
                  <a:schemeClr val="tx1"/>
                </a:solidFill>
              </a:rPr>
              <a:t>Developing Skills: A02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6B21010-BD9A-3044-98C6-2B94198FE5BB}"/>
              </a:ext>
            </a:extLst>
          </p:cNvPr>
          <p:cNvSpPr txBox="1">
            <a:spLocks/>
          </p:cNvSpPr>
          <p:nvPr/>
        </p:nvSpPr>
        <p:spPr>
          <a:xfrm>
            <a:off x="3535440" y="763928"/>
            <a:ext cx="8046960" cy="5694022"/>
          </a:xfrm>
          <a:prstGeom prst="rect">
            <a:avLst/>
          </a:prstGeom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b="1" dirty="0">
                <a:solidFill>
                  <a:schemeClr val="tx1"/>
                </a:solidFill>
              </a:rPr>
              <a:t>To claim that Jesus was both God and man makes no sense at all. </a:t>
            </a:r>
          </a:p>
          <a:p>
            <a:pPr marL="0" indent="0">
              <a:buNone/>
            </a:pPr>
            <a:r>
              <a:rPr lang="en-GB" sz="2400" i="1" dirty="0">
                <a:solidFill>
                  <a:schemeClr val="tx1"/>
                </a:solidFill>
              </a:rPr>
              <a:t>The issue for debate here is the reasonableness or otherwise of the doctrine of the incarnation, which asserts that…</a:t>
            </a:r>
          </a:p>
          <a:p>
            <a:pPr marL="0" indent="0">
              <a:buNone/>
            </a:pPr>
            <a:endParaRPr lang="en-GB" sz="2400" i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GB" sz="2400" i="1" dirty="0">
                <a:solidFill>
                  <a:schemeClr val="tx1"/>
                </a:solidFill>
              </a:rPr>
              <a:t>The contention would be accepted by Jews and Muslims, and some Christian denominations such as Unitarians, on the grounds that…</a:t>
            </a:r>
          </a:p>
          <a:p>
            <a:pPr marL="0" indent="0">
              <a:buNone/>
            </a:pPr>
            <a:r>
              <a:rPr lang="en-GB" sz="2400" i="1" dirty="0">
                <a:solidFill>
                  <a:schemeClr val="tx1"/>
                </a:solidFill>
              </a:rPr>
              <a:t>It would however be rejected by most mainstream Christians on the grounds that…</a:t>
            </a:r>
          </a:p>
          <a:p>
            <a:pPr marL="0" indent="0">
              <a:buNone/>
            </a:pPr>
            <a:endParaRPr lang="en-GB" sz="2400" i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GB" sz="2400" i="1" dirty="0">
                <a:solidFill>
                  <a:schemeClr val="tx1"/>
                </a:solidFill>
              </a:rPr>
              <a:t>It is my view that…and I base this argument on the following reasons: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07D4F54-C1A3-D342-9D32-31525E04D9DA}"/>
              </a:ext>
            </a:extLst>
          </p:cNvPr>
          <p:cNvSpPr txBox="1">
            <a:spLocks/>
          </p:cNvSpPr>
          <p:nvPr/>
        </p:nvSpPr>
        <p:spPr>
          <a:xfrm>
            <a:off x="252919" y="3164114"/>
            <a:ext cx="2947482" cy="27350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dirty="0">
                <a:solidFill>
                  <a:schemeClr val="tx1"/>
                </a:solidFill>
              </a:rPr>
              <a:t>Evaluation and analysis</a:t>
            </a:r>
            <a:endParaRPr lang="en-GB" sz="28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439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AED28BE-4504-9B49-BAAD-0DA130676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/>
          <a:lstStyle/>
          <a:p>
            <a:r>
              <a:rPr lang="en-GB" b="1" dirty="0">
                <a:solidFill>
                  <a:schemeClr val="bg1"/>
                </a:solidFill>
              </a:rPr>
              <a:t>Resources</a:t>
            </a:r>
            <a:r>
              <a:rPr lang="en-GB" dirty="0"/>
              <a:t>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CFA7F5B-78E6-C141-9295-19B595DAE746}"/>
              </a:ext>
            </a:extLst>
          </p:cNvPr>
          <p:cNvSpPr txBox="1">
            <a:spLocks/>
          </p:cNvSpPr>
          <p:nvPr/>
        </p:nvSpPr>
        <p:spPr>
          <a:xfrm>
            <a:off x="3886201" y="369332"/>
            <a:ext cx="7315200" cy="6168571"/>
          </a:xfrm>
          <a:prstGeom prst="rect">
            <a:avLst/>
          </a:prstGeom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 pitchFamily="18" charset="2"/>
              <a:buNone/>
            </a:pPr>
            <a:endParaRPr lang="en-GB" sz="24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E7F81A-EF43-434C-91EE-1B260CE6253D}"/>
              </a:ext>
            </a:extLst>
          </p:cNvPr>
          <p:cNvSpPr txBox="1"/>
          <p:nvPr/>
        </p:nvSpPr>
        <p:spPr>
          <a:xfrm>
            <a:off x="0" y="0"/>
            <a:ext cx="667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1A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EB9C47C-C11C-194C-8D08-0B7BB91DBC87}"/>
              </a:ext>
            </a:extLst>
          </p:cNvPr>
          <p:cNvSpPr txBox="1">
            <a:spLocks/>
          </p:cNvSpPr>
          <p:nvPr/>
        </p:nvSpPr>
        <p:spPr>
          <a:xfrm>
            <a:off x="4021668" y="486229"/>
            <a:ext cx="7315200" cy="6168571"/>
          </a:xfrm>
          <a:prstGeom prst="rect">
            <a:avLst/>
          </a:prstGeom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2400" b="1" dirty="0"/>
          </a:p>
          <a:p>
            <a:pPr marL="0" indent="0">
              <a:buNone/>
            </a:pPr>
            <a:r>
              <a:rPr lang="en-GB" sz="2400" b="1" dirty="0"/>
              <a:t>Bible Timeline</a:t>
            </a:r>
          </a:p>
          <a:p>
            <a:pPr marL="0" indent="0">
              <a:buNone/>
            </a:pPr>
            <a:r>
              <a:rPr lang="en-GB" sz="2400" b="1" dirty="0"/>
              <a:t>Birth Narratives</a:t>
            </a:r>
          </a:p>
          <a:p>
            <a:pPr marL="0" indent="0">
              <a:buNone/>
            </a:pPr>
            <a:r>
              <a:rPr lang="en-GB" sz="2400" b="1" dirty="0"/>
              <a:t>Timeline of Gospels</a:t>
            </a:r>
          </a:p>
          <a:p>
            <a:pPr marL="0" indent="0">
              <a:buNone/>
            </a:pPr>
            <a:r>
              <a:rPr lang="en-GB" sz="2400" b="1" dirty="0"/>
              <a:t>Gospel Comparison</a:t>
            </a:r>
          </a:p>
          <a:p>
            <a:pPr marL="0" indent="0">
              <a:buNone/>
            </a:pPr>
            <a:r>
              <a:rPr lang="en-GB" sz="2400" b="1" dirty="0"/>
              <a:t>McGrath Reading</a:t>
            </a:r>
            <a:endParaRPr lang="en-GB" sz="2400" dirty="0"/>
          </a:p>
          <a:p>
            <a:pPr marL="0" indent="0">
              <a:buNone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8824368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9DE46DE-D190-564D-84F5-E1C53F4DA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/>
          <a:lstStyle/>
          <a:p>
            <a:r>
              <a:rPr lang="en-GB" dirty="0"/>
              <a:t>Component 1 the Study of Religion (Christianity) 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A3EAF7A-215A-8A43-85B1-29DABE253C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333829"/>
            <a:ext cx="7315200" cy="6168571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GB" b="1" dirty="0"/>
              <a:t>Significant Social and Historical Developments in Religious Thought</a:t>
            </a:r>
          </a:p>
          <a:p>
            <a:pPr marL="960120" lvl="1" indent="-457200">
              <a:buFont typeface="+mj-lt"/>
              <a:buAutoNum type="alphaUcPeriod"/>
            </a:pPr>
            <a:r>
              <a:rPr lang="en-GB" sz="2000" dirty="0"/>
              <a:t>Attitudes towards Wealth</a:t>
            </a:r>
          </a:p>
          <a:p>
            <a:pPr marL="960120" lvl="1" indent="-457200">
              <a:buFont typeface="+mj-lt"/>
              <a:buAutoNum type="alphaUcPeriod"/>
            </a:pPr>
            <a:r>
              <a:rPr lang="en-GB" sz="2000" dirty="0"/>
              <a:t>Migration and Christianity in the UK</a:t>
            </a:r>
          </a:p>
          <a:p>
            <a:pPr marL="960120" lvl="1" indent="-457200">
              <a:buFont typeface="+mj-lt"/>
              <a:buAutoNum type="alphaUcPeriod"/>
            </a:pPr>
            <a:r>
              <a:rPr lang="en-GB" sz="2000" dirty="0"/>
              <a:t>Feminist Theology &amp; the Changing Role of Men &amp; Women</a:t>
            </a:r>
          </a:p>
          <a:p>
            <a:pPr marL="960120" lvl="1" indent="-457200">
              <a:buFont typeface="+mj-lt"/>
              <a:buAutoNum type="alphaUcPeriod"/>
            </a:pPr>
            <a:r>
              <a:rPr lang="en-GB" sz="2000" dirty="0"/>
              <a:t>Challenges from Secularisation</a:t>
            </a:r>
          </a:p>
          <a:p>
            <a:pPr marL="960120" lvl="1" indent="-457200">
              <a:buFont typeface="+mj-lt"/>
              <a:buAutoNum type="alphaUcPeriod"/>
            </a:pPr>
            <a:r>
              <a:rPr lang="en-GB" sz="2000" dirty="0"/>
              <a:t>Challenges from Science</a:t>
            </a:r>
          </a:p>
          <a:p>
            <a:pPr marL="960120" lvl="1" indent="-457200">
              <a:buFont typeface="+mj-lt"/>
              <a:buAutoNum type="alphaUcPeriod"/>
            </a:pPr>
            <a:r>
              <a:rPr lang="en-GB" sz="2000" dirty="0"/>
              <a:t>Challenges from Pluralism and Diversity within Tradition</a:t>
            </a:r>
          </a:p>
          <a:p>
            <a:pPr marL="457200" indent="-457200">
              <a:buFont typeface="+mj-lt"/>
              <a:buAutoNum type="arabicPeriod"/>
            </a:pPr>
            <a:r>
              <a:rPr lang="en-GB" b="1" dirty="0"/>
              <a:t>Religious Practices that Shape Religious Identity</a:t>
            </a:r>
          </a:p>
          <a:p>
            <a:pPr marL="960120" lvl="1" indent="-457200">
              <a:buFont typeface="+mj-lt"/>
              <a:buAutoNum type="alphaUcPeriod"/>
            </a:pPr>
            <a:r>
              <a:rPr lang="en-GB" sz="2000" dirty="0"/>
              <a:t>Baptism</a:t>
            </a:r>
          </a:p>
          <a:p>
            <a:pPr marL="960120" lvl="1" indent="-457200">
              <a:buFont typeface="+mj-lt"/>
              <a:buAutoNum type="alphaUcPeriod"/>
            </a:pPr>
            <a:r>
              <a:rPr lang="en-GB" sz="2000" dirty="0"/>
              <a:t>Eucharist</a:t>
            </a:r>
          </a:p>
          <a:p>
            <a:pPr marL="960120" lvl="1" indent="-457200">
              <a:buFont typeface="+mj-lt"/>
              <a:buAutoNum type="alphaUcPeriod"/>
            </a:pPr>
            <a:r>
              <a:rPr lang="en-GB" sz="2000" dirty="0"/>
              <a:t>Christmas &amp; Easter</a:t>
            </a:r>
          </a:p>
          <a:p>
            <a:pPr marL="960120" lvl="1" indent="-457200">
              <a:buFont typeface="+mj-lt"/>
              <a:buAutoNum type="alphaUcPeriod"/>
            </a:pPr>
            <a:r>
              <a:rPr lang="en-GB" sz="2000" dirty="0"/>
              <a:t>Unification</a:t>
            </a:r>
          </a:p>
          <a:p>
            <a:pPr marL="960120" lvl="1" indent="-457200">
              <a:buFont typeface="+mj-lt"/>
              <a:buAutoNum type="alphaUcPeriod"/>
            </a:pPr>
            <a:r>
              <a:rPr lang="en-GB" sz="2000" dirty="0"/>
              <a:t>Religious Experience</a:t>
            </a:r>
          </a:p>
          <a:p>
            <a:pPr marL="960120" lvl="1" indent="-457200">
              <a:buFont typeface="+mj-lt"/>
              <a:buAutoNum type="alphaUcPeriod"/>
            </a:pPr>
            <a:r>
              <a:rPr lang="en-GB" sz="2000" dirty="0"/>
              <a:t>Poverty &amp; Injustice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17964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2FF60EE-9F3E-B542-94F2-73DB50D0DD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51944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2FF79C6-A121-4448-AAAD-A48475FBA69D}"/>
              </a:ext>
            </a:extLst>
          </p:cNvPr>
          <p:cNvSpPr/>
          <p:nvPr/>
        </p:nvSpPr>
        <p:spPr>
          <a:xfrm>
            <a:off x="0" y="6519446"/>
            <a:ext cx="1041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http://</a:t>
            </a:r>
            <a:r>
              <a:rPr lang="en-US" sz="1600" dirty="0" err="1"/>
              <a:t>messiahnetwork.org</a:t>
            </a:r>
            <a:r>
              <a:rPr lang="en-US" sz="1600" dirty="0"/>
              <a:t>/</a:t>
            </a:r>
            <a:r>
              <a:rPr lang="en-US" sz="1600" dirty="0" err="1"/>
              <a:t>wp</a:t>
            </a:r>
            <a:r>
              <a:rPr lang="en-US" sz="1600" dirty="0"/>
              <a:t>-content/uploads/2014/09/BIBLE-TIMELINE-</a:t>
            </a:r>
            <a:r>
              <a:rPr lang="en-US" sz="1600" dirty="0" err="1"/>
              <a:t>NEW.jpg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7415194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26B603B-0031-5D43-B2A9-E9AD7997D4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2875631"/>
          </a:xfrm>
        </p:spPr>
        <p:txBody>
          <a:bodyPr/>
          <a:lstStyle/>
          <a:p>
            <a:r>
              <a:rPr lang="en-GB" b="1" dirty="0">
                <a:solidFill>
                  <a:schemeClr val="bg1"/>
                </a:solidFill>
              </a:rPr>
              <a:t>Theme 1A</a:t>
            </a:r>
            <a:br>
              <a:rPr lang="en-GB" b="1" dirty="0">
                <a:solidFill>
                  <a:schemeClr val="bg1"/>
                </a:solidFill>
              </a:rPr>
            </a:br>
            <a:r>
              <a:rPr lang="en-GB" b="1" dirty="0">
                <a:solidFill>
                  <a:schemeClr val="bg1"/>
                </a:solidFill>
              </a:rPr>
              <a:t>Jesus Birth</a:t>
            </a:r>
            <a:br>
              <a:rPr lang="en-GB" b="1" dirty="0">
                <a:solidFill>
                  <a:srgbClr val="FF0000"/>
                </a:solidFill>
              </a:rPr>
            </a:br>
            <a:r>
              <a:rPr lang="en-GB" dirty="0"/>
              <a:t> 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F02F5D7-CA61-EE40-A0BF-849EF89C91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333829"/>
            <a:ext cx="7315200" cy="616857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2400" b="1" dirty="0"/>
              <a:t>What do we know about The Bible?</a:t>
            </a:r>
          </a:p>
          <a:p>
            <a:pPr marL="0" indent="0" algn="ctr">
              <a:buNone/>
            </a:pPr>
            <a:r>
              <a:rPr lang="en-GB" sz="2400" b="1" dirty="0"/>
              <a:t>What do we know about the birth of Jesus? </a:t>
            </a:r>
          </a:p>
          <a:p>
            <a:pPr marL="0" indent="0" algn="ctr">
              <a:buNone/>
            </a:pPr>
            <a:r>
              <a:rPr lang="en-GB" sz="2400" b="1" dirty="0"/>
              <a:t>Why is the event important? </a:t>
            </a:r>
          </a:p>
          <a:p>
            <a:pPr marL="0" indent="0" algn="ctr">
              <a:buNone/>
            </a:pPr>
            <a:endParaRPr lang="en-GB" sz="2400" b="1" dirty="0"/>
          </a:p>
          <a:p>
            <a:pPr marL="0" indent="0" algn="ctr">
              <a:buNone/>
            </a:pPr>
            <a:endParaRPr lang="en-GB" sz="2400" b="1" dirty="0"/>
          </a:p>
          <a:p>
            <a:pPr marL="0" indent="0">
              <a:buNone/>
            </a:pPr>
            <a:r>
              <a:rPr lang="en-GB" sz="2400" b="1" dirty="0"/>
              <a:t>You have two narratives of Jesus birth. </a:t>
            </a:r>
          </a:p>
          <a:p>
            <a:r>
              <a:rPr lang="en-GB" sz="2400" dirty="0"/>
              <a:t>Read through them. Highlight or underline any words you don’t know. </a:t>
            </a:r>
          </a:p>
          <a:p>
            <a:r>
              <a:rPr lang="en-GB" sz="2400" dirty="0"/>
              <a:t>What are the similarities?</a:t>
            </a:r>
          </a:p>
          <a:p>
            <a:r>
              <a:rPr lang="en-GB" sz="2400" dirty="0"/>
              <a:t>What are the differences? </a:t>
            </a:r>
          </a:p>
          <a:p>
            <a:r>
              <a:rPr lang="en-GB" sz="2400" i="1" dirty="0"/>
              <a:t>Why </a:t>
            </a:r>
            <a:r>
              <a:rPr lang="en-GB" sz="2400" dirty="0"/>
              <a:t>are they different?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EEE16D-254F-C949-AE01-4D5ED080B6F3}"/>
              </a:ext>
            </a:extLst>
          </p:cNvPr>
          <p:cNvSpPr txBox="1"/>
          <p:nvPr/>
        </p:nvSpPr>
        <p:spPr>
          <a:xfrm>
            <a:off x="0" y="0"/>
            <a:ext cx="667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1A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4B6710A-1622-9441-ACFC-62804201926E}"/>
              </a:ext>
            </a:extLst>
          </p:cNvPr>
          <p:cNvSpPr/>
          <p:nvPr/>
        </p:nvSpPr>
        <p:spPr>
          <a:xfrm>
            <a:off x="7392673" y="-35503"/>
            <a:ext cx="47993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https://</a:t>
            </a:r>
            <a:r>
              <a:rPr lang="en-GB" dirty="0" err="1"/>
              <a:t>www.youtube.com</a:t>
            </a:r>
            <a:r>
              <a:rPr lang="en-GB" dirty="0"/>
              <a:t>/</a:t>
            </a:r>
            <a:r>
              <a:rPr lang="en-GB" dirty="0" err="1"/>
              <a:t>watch?v</a:t>
            </a:r>
            <a:r>
              <a:rPr lang="en-GB" dirty="0"/>
              <a:t>=6k-C3Kse17I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C2500EA-A615-334F-B54F-EB7B7C592F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13" y="3587173"/>
            <a:ext cx="3294493" cy="2333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004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0DEE6F8-BACA-4F40-910E-151ADF2E22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/>
          <a:lstStyle/>
          <a:p>
            <a:r>
              <a:rPr lang="en-GB" b="1" dirty="0">
                <a:solidFill>
                  <a:schemeClr val="bg1"/>
                </a:solidFill>
              </a:rPr>
              <a:t>Theme 1A</a:t>
            </a:r>
            <a:br>
              <a:rPr lang="en-GB" b="1" dirty="0">
                <a:solidFill>
                  <a:schemeClr val="bg1"/>
                </a:solidFill>
              </a:rPr>
            </a:br>
            <a:r>
              <a:rPr lang="en-GB" b="1" dirty="0">
                <a:solidFill>
                  <a:schemeClr val="bg1"/>
                </a:solidFill>
              </a:rPr>
              <a:t>Jesus Birth</a:t>
            </a:r>
            <a:br>
              <a:rPr lang="en-GB" b="1" dirty="0">
                <a:solidFill>
                  <a:srgbClr val="FF0000"/>
                </a:solidFill>
              </a:rPr>
            </a:br>
            <a:r>
              <a:rPr lang="en-GB" dirty="0"/>
              <a:t>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272468E-D0A7-574E-A30F-D985E99AA785}"/>
              </a:ext>
            </a:extLst>
          </p:cNvPr>
          <p:cNvSpPr txBox="1">
            <a:spLocks/>
          </p:cNvSpPr>
          <p:nvPr/>
        </p:nvSpPr>
        <p:spPr>
          <a:xfrm>
            <a:off x="3869268" y="333829"/>
            <a:ext cx="7315200" cy="6168571"/>
          </a:xfrm>
          <a:prstGeom prst="rect">
            <a:avLst/>
          </a:prstGeom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 pitchFamily="18" charset="2"/>
              <a:buNone/>
            </a:pPr>
            <a:endParaRPr lang="en-GB" sz="24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FBAE432-961F-5C4F-BC11-3C80FCEA6193}"/>
              </a:ext>
            </a:extLst>
          </p:cNvPr>
          <p:cNvSpPr txBox="1"/>
          <p:nvPr/>
        </p:nvSpPr>
        <p:spPr>
          <a:xfrm>
            <a:off x="0" y="0"/>
            <a:ext cx="667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1A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32EC9AD-6C70-184B-9175-F6DEB98FD1E0}"/>
              </a:ext>
            </a:extLst>
          </p:cNvPr>
          <p:cNvSpPr txBox="1">
            <a:spLocks/>
          </p:cNvSpPr>
          <p:nvPr/>
        </p:nvSpPr>
        <p:spPr>
          <a:xfrm>
            <a:off x="4021668" y="486229"/>
            <a:ext cx="7315200" cy="6168571"/>
          </a:xfrm>
          <a:prstGeom prst="rect">
            <a:avLst/>
          </a:prstGeom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b="1" dirty="0"/>
              <a:t>The Gospel of Matthew</a:t>
            </a:r>
          </a:p>
          <a:p>
            <a:r>
              <a:rPr lang="en-GB" sz="2400" dirty="0"/>
              <a:t>1</a:t>
            </a:r>
            <a:r>
              <a:rPr lang="en-GB" sz="2400" baseline="30000" dirty="0"/>
              <a:t>st</a:t>
            </a:r>
            <a:r>
              <a:rPr lang="en-GB" sz="2400" dirty="0"/>
              <a:t> of the synoptic gospels</a:t>
            </a:r>
          </a:p>
          <a:p>
            <a:r>
              <a:rPr lang="en-GB" sz="2400" dirty="0"/>
              <a:t>Composed between 80-90AD</a:t>
            </a:r>
          </a:p>
          <a:p>
            <a:r>
              <a:rPr lang="en-GB" sz="2400" dirty="0"/>
              <a:t>Probably a Jewish male</a:t>
            </a:r>
          </a:p>
          <a:p>
            <a:r>
              <a:rPr lang="en-GB" sz="2400" dirty="0"/>
              <a:t>Familiar with legal aspects of scripture being debated</a:t>
            </a:r>
          </a:p>
          <a:p>
            <a:r>
              <a:rPr lang="en-GB" sz="2400" dirty="0"/>
              <a:t>Written in Semitic “synagogue Greek”</a:t>
            </a:r>
          </a:p>
          <a:p>
            <a:r>
              <a:rPr lang="en-GB" sz="2400" dirty="0"/>
              <a:t>Sources include the Gospel of Mark, Q source and M source</a:t>
            </a:r>
          </a:p>
          <a:p>
            <a:pPr marL="0" indent="0">
              <a:buNone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9610958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54C9A29-F6DF-EB4B-AF53-5DD389E27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051266"/>
            <a:ext cx="2947482" cy="4601183"/>
          </a:xfrm>
        </p:spPr>
        <p:txBody>
          <a:bodyPr/>
          <a:lstStyle/>
          <a:p>
            <a:r>
              <a:rPr lang="en-GB" b="1" dirty="0">
                <a:solidFill>
                  <a:schemeClr val="bg1"/>
                </a:solidFill>
              </a:rPr>
              <a:t>Theme 1A</a:t>
            </a:r>
            <a:br>
              <a:rPr lang="en-GB" b="1" dirty="0">
                <a:solidFill>
                  <a:schemeClr val="bg1"/>
                </a:solidFill>
              </a:rPr>
            </a:br>
            <a:r>
              <a:rPr lang="en-GB" b="1" dirty="0">
                <a:solidFill>
                  <a:schemeClr val="bg1"/>
                </a:solidFill>
              </a:rPr>
              <a:t>Jesus Birth</a:t>
            </a:r>
            <a:br>
              <a:rPr lang="en-GB" b="1" dirty="0">
                <a:solidFill>
                  <a:srgbClr val="FF0000"/>
                </a:solidFill>
              </a:rPr>
            </a:br>
            <a:r>
              <a:rPr lang="en-GB" dirty="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0B2195-29D9-2549-893C-D5ED3840A63F}"/>
              </a:ext>
            </a:extLst>
          </p:cNvPr>
          <p:cNvSpPr txBox="1"/>
          <p:nvPr/>
        </p:nvSpPr>
        <p:spPr>
          <a:xfrm>
            <a:off x="0" y="-72571"/>
            <a:ext cx="667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1A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E83C7C3-9569-7846-97F4-7197D098EEFB}"/>
              </a:ext>
            </a:extLst>
          </p:cNvPr>
          <p:cNvSpPr txBox="1">
            <a:spLocks/>
          </p:cNvSpPr>
          <p:nvPr/>
        </p:nvSpPr>
        <p:spPr>
          <a:xfrm>
            <a:off x="3716868" y="442686"/>
            <a:ext cx="7315200" cy="6168571"/>
          </a:xfrm>
          <a:prstGeom prst="rect">
            <a:avLst/>
          </a:prstGeom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b="1" dirty="0"/>
              <a:t>The Gospel of Luke</a:t>
            </a:r>
          </a:p>
          <a:p>
            <a:r>
              <a:rPr lang="en-GB" sz="2400" dirty="0"/>
              <a:t>3rd of the canonical gospels</a:t>
            </a:r>
          </a:p>
          <a:p>
            <a:r>
              <a:rPr lang="en-GB" sz="2400" dirty="0"/>
              <a:t>Although grouped with Matthew and Mark, it has a lot of similarities </a:t>
            </a:r>
            <a:r>
              <a:rPr lang="en-GB" sz="2400"/>
              <a:t>to John</a:t>
            </a:r>
            <a:endParaRPr lang="en-GB" sz="2400" dirty="0"/>
          </a:p>
          <a:p>
            <a:r>
              <a:rPr lang="en-GB" sz="2400" dirty="0"/>
              <a:t>The same author wrote the book of Acts</a:t>
            </a:r>
          </a:p>
          <a:p>
            <a:r>
              <a:rPr lang="en-GB" sz="2400" dirty="0"/>
              <a:t>Sources include the Gospel of Mark, Q source and L source</a:t>
            </a:r>
          </a:p>
          <a:p>
            <a:r>
              <a:rPr lang="en-GB" sz="2400" dirty="0"/>
              <a:t>Author describes the book as a narrative, rather than a Gospel</a:t>
            </a:r>
          </a:p>
          <a:p>
            <a:r>
              <a:rPr lang="en-GB" sz="2400" dirty="0"/>
              <a:t>Author assumes an educated Greek-speaking audience</a:t>
            </a:r>
          </a:p>
        </p:txBody>
      </p:sp>
    </p:spTree>
    <p:extLst>
      <p:ext uri="{BB962C8B-B14F-4D97-AF65-F5344CB8AC3E}">
        <p14:creationId xmlns:p14="http://schemas.microsoft.com/office/powerpoint/2010/main" val="17708478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02EF54E0-012C-2541-B3D0-C61BEB94E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/>
          <a:lstStyle/>
          <a:p>
            <a:r>
              <a:rPr lang="en-GB" b="1" dirty="0">
                <a:solidFill>
                  <a:schemeClr val="bg1"/>
                </a:solidFill>
              </a:rPr>
              <a:t>Key Words</a:t>
            </a:r>
            <a:br>
              <a:rPr lang="en-GB" b="1" dirty="0">
                <a:solidFill>
                  <a:srgbClr val="FF0000"/>
                </a:solidFill>
              </a:rPr>
            </a:br>
            <a:r>
              <a:rPr lang="en-GB" dirty="0"/>
              <a:t>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7CF0BBF-6F4D-FF45-B769-E3DA7B9D7332}"/>
              </a:ext>
            </a:extLst>
          </p:cNvPr>
          <p:cNvSpPr txBox="1">
            <a:spLocks/>
          </p:cNvSpPr>
          <p:nvPr/>
        </p:nvSpPr>
        <p:spPr>
          <a:xfrm>
            <a:off x="3869268" y="333829"/>
            <a:ext cx="7315200" cy="6168571"/>
          </a:xfrm>
          <a:prstGeom prst="rect">
            <a:avLst/>
          </a:prstGeom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itchFamily="18" charset="2"/>
              <a:buNone/>
            </a:pPr>
            <a:r>
              <a:rPr lang="en-GB" sz="2400" b="1" dirty="0"/>
              <a:t>Incarnation: </a:t>
            </a:r>
            <a:r>
              <a:rPr lang="en-GB" sz="2400" i="1" dirty="0" err="1"/>
              <a:t>en</a:t>
            </a:r>
            <a:r>
              <a:rPr lang="en-GB" sz="2400" i="1" dirty="0"/>
              <a:t> carne </a:t>
            </a:r>
            <a:r>
              <a:rPr lang="en-GB" sz="2400" dirty="0"/>
              <a:t>meaning ‘in flesh.’ most commonly used to refer to the belief that Jesus was God in human form. </a:t>
            </a:r>
            <a:endParaRPr lang="en-GB" sz="2400" b="1" dirty="0"/>
          </a:p>
          <a:p>
            <a:pPr marL="0" indent="0">
              <a:buFont typeface="Wingdings 2" pitchFamily="18" charset="2"/>
              <a:buNone/>
            </a:pPr>
            <a:r>
              <a:rPr lang="en-GB" sz="2400" b="1" dirty="0"/>
              <a:t>Credibility: </a:t>
            </a:r>
            <a:r>
              <a:rPr lang="en-GB" sz="2400" dirty="0"/>
              <a:t>the extent to which something is believable or can be trusted.</a:t>
            </a:r>
            <a:endParaRPr lang="en-GB" sz="2400" b="1" dirty="0"/>
          </a:p>
          <a:p>
            <a:pPr marL="0" indent="0">
              <a:buFont typeface="Wingdings 2" pitchFamily="18" charset="2"/>
              <a:buNone/>
            </a:pPr>
            <a:r>
              <a:rPr lang="en-GB" sz="2400" b="1" dirty="0"/>
              <a:t>Redaction: </a:t>
            </a:r>
            <a:r>
              <a:rPr lang="en-GB" sz="2400" dirty="0"/>
              <a:t>the process of editing text for publication</a:t>
            </a:r>
            <a:endParaRPr lang="en-GB" sz="2400" b="1" dirty="0"/>
          </a:p>
          <a:p>
            <a:pPr marL="0" indent="0">
              <a:buNone/>
            </a:pPr>
            <a:r>
              <a:rPr lang="en-GB" sz="2400" b="1" dirty="0"/>
              <a:t>Harmonisation: </a:t>
            </a:r>
            <a:r>
              <a:rPr lang="en-GB" sz="2400" dirty="0"/>
              <a:t>an attempt to compile the canonical gospels into a single account</a:t>
            </a:r>
            <a:endParaRPr lang="en-GB" sz="2400" b="1" dirty="0"/>
          </a:p>
          <a:p>
            <a:pPr marL="0" indent="0">
              <a:buNone/>
            </a:pPr>
            <a:endParaRPr lang="en-GB" sz="2400" b="1" dirty="0"/>
          </a:p>
          <a:p>
            <a:pPr marL="0" indent="0">
              <a:buFont typeface="Wingdings 2" pitchFamily="18" charset="2"/>
              <a:buNone/>
            </a:pPr>
            <a:r>
              <a:rPr lang="en-GB" sz="2400" b="1" dirty="0"/>
              <a:t>Substantial presence: </a:t>
            </a:r>
            <a:r>
              <a:rPr lang="en-GB" sz="2400" dirty="0"/>
              <a:t>the whole and entire presence of both the divine and human aspects of Jesus Christ </a:t>
            </a:r>
            <a:endParaRPr lang="en-GB" sz="2400" b="1" dirty="0"/>
          </a:p>
          <a:p>
            <a:pPr marL="0" indent="0">
              <a:buFont typeface="Wingdings 2" pitchFamily="18" charset="2"/>
              <a:buNone/>
            </a:pPr>
            <a:r>
              <a:rPr lang="en-GB" sz="2400" b="1" dirty="0"/>
              <a:t>Kenotic model: </a:t>
            </a:r>
            <a:r>
              <a:rPr lang="en-GB" sz="2400" dirty="0"/>
              <a:t>belief that Jesus voluntarily emptied himself of his own will in order to receive entirely the divine will</a:t>
            </a:r>
            <a:endParaRPr lang="en-GB" sz="24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6A3EEB-6716-4D44-B372-4D7AF42EF416}"/>
              </a:ext>
            </a:extLst>
          </p:cNvPr>
          <p:cNvSpPr txBox="1"/>
          <p:nvPr/>
        </p:nvSpPr>
        <p:spPr>
          <a:xfrm>
            <a:off x="0" y="0"/>
            <a:ext cx="667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1A</a:t>
            </a:r>
          </a:p>
        </p:txBody>
      </p:sp>
    </p:spTree>
    <p:extLst>
      <p:ext uri="{BB962C8B-B14F-4D97-AF65-F5344CB8AC3E}">
        <p14:creationId xmlns:p14="http://schemas.microsoft.com/office/powerpoint/2010/main" val="99847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2410F-F3E7-1F48-89FF-135DFA623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tx1"/>
                </a:solidFill>
              </a:rPr>
              <a:t>Differences between Matthew and Luke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B01F6E7-E397-AC40-B475-BA490A24AA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1182294"/>
              </p:ext>
            </p:extLst>
          </p:nvPr>
        </p:nvGraphicFramePr>
        <p:xfrm>
          <a:off x="3519715" y="310388"/>
          <a:ext cx="8128000" cy="6228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4399">
                  <a:extLst>
                    <a:ext uri="{9D8B030D-6E8A-4147-A177-3AD203B41FA5}">
                      <a16:colId xmlns:a16="http://schemas.microsoft.com/office/drawing/2014/main" val="3382268546"/>
                    </a:ext>
                  </a:extLst>
                </a:gridCol>
                <a:gridCol w="5943601">
                  <a:extLst>
                    <a:ext uri="{9D8B030D-6E8A-4147-A177-3AD203B41FA5}">
                      <a16:colId xmlns:a16="http://schemas.microsoft.com/office/drawing/2014/main" val="22597090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Detail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rgbClr val="7030A0"/>
                          </a:solidFill>
                        </a:rPr>
                        <a:t>Matthew</a:t>
                      </a:r>
                      <a:r>
                        <a:rPr lang="en-GB" dirty="0">
                          <a:solidFill>
                            <a:srgbClr val="FF0000"/>
                          </a:solidFill>
                        </a:rPr>
                        <a:t> / Luke</a:t>
                      </a:r>
                      <a:endParaRPr lang="en-GB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57116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Angels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rgbClr val="7030A0"/>
                          </a:solidFill>
                        </a:rPr>
                        <a:t>An unnamed angel appears to Joseph</a:t>
                      </a:r>
                    </a:p>
                    <a:p>
                      <a:r>
                        <a:rPr lang="en-GB" dirty="0">
                          <a:solidFill>
                            <a:srgbClr val="FF0000"/>
                          </a:solidFill>
                        </a:rPr>
                        <a:t>Angel Gabriel appears to Mary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41291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Mary and Joseph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rgbClr val="7030A0"/>
                          </a:solidFill>
                        </a:rPr>
                        <a:t>Joseph marries Mary (1:24) </a:t>
                      </a:r>
                    </a:p>
                    <a:p>
                      <a:r>
                        <a:rPr lang="en-GB" dirty="0">
                          <a:solidFill>
                            <a:srgbClr val="FF0000"/>
                          </a:solidFill>
                        </a:rPr>
                        <a:t>Joseph is engaged to Mary (1:27, 2:5)</a:t>
                      </a:r>
                    </a:p>
                    <a:p>
                      <a:r>
                        <a:rPr lang="en-GB" dirty="0">
                          <a:solidFill>
                            <a:srgbClr val="FF0000"/>
                          </a:solidFill>
                        </a:rPr>
                        <a:t>Mary visits Elizabeth</a:t>
                      </a:r>
                    </a:p>
                    <a:p>
                      <a:r>
                        <a:rPr lang="en-GB" dirty="0">
                          <a:solidFill>
                            <a:srgbClr val="FF0000"/>
                          </a:solidFill>
                        </a:rPr>
                        <a:t>Mary’s song- </a:t>
                      </a:r>
                      <a:r>
                        <a:rPr lang="en-GB" i="1" dirty="0">
                          <a:solidFill>
                            <a:srgbClr val="FF0000"/>
                          </a:solidFill>
                        </a:rPr>
                        <a:t>the Magnificat</a:t>
                      </a:r>
                    </a:p>
                    <a:p>
                      <a:r>
                        <a:rPr lang="en-GB" dirty="0">
                          <a:solidFill>
                            <a:srgbClr val="FF0000"/>
                          </a:solidFill>
                        </a:rPr>
                        <a:t>The birth of John the Baptist</a:t>
                      </a:r>
                    </a:p>
                    <a:p>
                      <a:r>
                        <a:rPr lang="en-GB" dirty="0">
                          <a:solidFill>
                            <a:srgbClr val="FF0000"/>
                          </a:solidFill>
                        </a:rPr>
                        <a:t>Zechariahs prophecy- </a:t>
                      </a:r>
                      <a:r>
                        <a:rPr lang="en-GB" i="1" dirty="0">
                          <a:solidFill>
                            <a:srgbClr val="FF0000"/>
                          </a:solidFill>
                        </a:rPr>
                        <a:t>the Benedictus</a:t>
                      </a:r>
                    </a:p>
                    <a:p>
                      <a:r>
                        <a:rPr lang="en-GB" dirty="0">
                          <a:solidFill>
                            <a:srgbClr val="FF0000"/>
                          </a:solidFill>
                        </a:rPr>
                        <a:t>The census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97385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Visitors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rgbClr val="7030A0"/>
                          </a:solidFill>
                        </a:rPr>
                        <a:t>The wise men</a:t>
                      </a:r>
                    </a:p>
                    <a:p>
                      <a:r>
                        <a:rPr lang="en-GB" dirty="0">
                          <a:solidFill>
                            <a:srgbClr val="FF0000"/>
                          </a:solidFill>
                        </a:rPr>
                        <a:t>The shepherds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93412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Herod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rgbClr val="7030A0"/>
                          </a:solidFill>
                        </a:rPr>
                        <a:t>The slaughter of infants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83981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Temple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rgbClr val="FF0000"/>
                          </a:solidFill>
                        </a:rPr>
                        <a:t>The presentation of Jesus in the Temple. Simeon’s song- the </a:t>
                      </a:r>
                      <a:r>
                        <a:rPr lang="en-GB" i="1" dirty="0">
                          <a:solidFill>
                            <a:srgbClr val="FF0000"/>
                          </a:solidFill>
                        </a:rPr>
                        <a:t>Nunc </a:t>
                      </a:r>
                      <a:r>
                        <a:rPr lang="en-GB" i="1" dirty="0" err="1">
                          <a:solidFill>
                            <a:srgbClr val="FF0000"/>
                          </a:solidFill>
                        </a:rPr>
                        <a:t>Dimittas</a:t>
                      </a:r>
                      <a:endParaRPr lang="en-GB" i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63786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Return journey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rgbClr val="7030A0"/>
                          </a:solidFill>
                        </a:rPr>
                        <a:t>The flight to Egypt</a:t>
                      </a:r>
                    </a:p>
                    <a:p>
                      <a:r>
                        <a:rPr lang="en-GB" dirty="0">
                          <a:solidFill>
                            <a:srgbClr val="7030A0"/>
                          </a:solidFill>
                        </a:rPr>
                        <a:t>The return to Nazareth from Egypt</a:t>
                      </a:r>
                    </a:p>
                    <a:p>
                      <a:r>
                        <a:rPr lang="en-GB" dirty="0">
                          <a:solidFill>
                            <a:srgbClr val="FF0000"/>
                          </a:solidFill>
                        </a:rPr>
                        <a:t>The return to Nazareth from Jerusalem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73435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rgbClr val="7030A0"/>
                          </a:solidFill>
                        </a:rPr>
                        <a:t>Chronology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rgbClr val="7030A0"/>
                          </a:solidFill>
                        </a:rPr>
                        <a:t>Jesus was born at the time of King Herod</a:t>
                      </a:r>
                    </a:p>
                    <a:p>
                      <a:r>
                        <a:rPr lang="en-GB" dirty="0">
                          <a:solidFill>
                            <a:srgbClr val="FF0000"/>
                          </a:solidFill>
                        </a:rPr>
                        <a:t>More specific: when Quirinius was governor of Syria.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41405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9832481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{64F6D3EF-840F-4F43-9BF2-A9F32143982F}tf10001124</Template>
  <TotalTime>2965</TotalTime>
  <Words>1955</Words>
  <Application>Microsoft Macintosh PowerPoint</Application>
  <PresentationFormat>Widescreen</PresentationFormat>
  <Paragraphs>209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Corbel</vt:lpstr>
      <vt:lpstr>Wingdings 2</vt:lpstr>
      <vt:lpstr>Frame</vt:lpstr>
      <vt:lpstr>EDUQAS A LEVEL</vt:lpstr>
      <vt:lpstr>Component 1 the Study of Religion (Christianity) </vt:lpstr>
      <vt:lpstr>Component 1 the Study of Religion (Christianity) </vt:lpstr>
      <vt:lpstr>PowerPoint Presentation</vt:lpstr>
      <vt:lpstr>Theme 1A Jesus Birth  </vt:lpstr>
      <vt:lpstr>Theme 1A Jesus Birth  </vt:lpstr>
      <vt:lpstr>Theme 1A Jesus Birth  </vt:lpstr>
      <vt:lpstr>Key Words  </vt:lpstr>
      <vt:lpstr>Differences between Matthew and Luke</vt:lpstr>
      <vt:lpstr>The Historicity of the Accounts</vt:lpstr>
      <vt:lpstr>The Historicity of the Accounts</vt:lpstr>
      <vt:lpstr>Harmonising the accounts</vt:lpstr>
      <vt:lpstr>PowerPoint Presentation</vt:lpstr>
      <vt:lpstr>Harmonising the accounts</vt:lpstr>
      <vt:lpstr>The theory that NT writers adapted existing material about Jesus to suit their own agenda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Resources 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EDUQAS A LEVEL</dc:title>
  <dc:creator>Microsoft Office User</dc:creator>
  <cp:lastModifiedBy>Abigail Cook</cp:lastModifiedBy>
  <cp:revision>31</cp:revision>
  <cp:lastPrinted>2018-09-07T12:12:03Z</cp:lastPrinted>
  <dcterms:created xsi:type="dcterms:W3CDTF">2018-09-07T11:31:53Z</dcterms:created>
  <dcterms:modified xsi:type="dcterms:W3CDTF">2018-12-18T09:13:12Z</dcterms:modified>
</cp:coreProperties>
</file>