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7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57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80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0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9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5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19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9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7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3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7DC0-7955-4E0C-A6BF-61583E3F2939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0186F-4DD5-4EDB-9E15-796815EA9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51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5D7AC11-4A03-9B4A-9983-5978DF1CF327}"/>
              </a:ext>
            </a:extLst>
          </p:cNvPr>
          <p:cNvSpPr txBox="1">
            <a:spLocks/>
          </p:cNvSpPr>
          <p:nvPr/>
        </p:nvSpPr>
        <p:spPr>
          <a:xfrm>
            <a:off x="1121473" y="1160782"/>
            <a:ext cx="2947482" cy="4601183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Component 1 the Study of Religion (Christianity)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4CD483-1278-E741-B5D5-5A2710BBD282}"/>
              </a:ext>
            </a:extLst>
          </p:cNvPr>
          <p:cNvSpPr txBox="1">
            <a:spLocks/>
          </p:cNvSpPr>
          <p:nvPr/>
        </p:nvSpPr>
        <p:spPr>
          <a:xfrm>
            <a:off x="4720119" y="218375"/>
            <a:ext cx="7315200" cy="6168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GB" b="1" dirty="0"/>
              <a:t>Religious Figures and Sacred Texts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b="1" dirty="0">
                <a:solidFill>
                  <a:srgbClr val="00B050"/>
                </a:solidFill>
              </a:rPr>
              <a:t>Jesus- his birth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b="1" dirty="0">
                <a:solidFill>
                  <a:srgbClr val="00B050"/>
                </a:solidFill>
              </a:rPr>
              <a:t>Jesus- his resurrection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b="1" dirty="0">
                <a:solidFill>
                  <a:srgbClr val="FF0000"/>
                </a:solidFill>
              </a:rPr>
              <a:t>The Bible as a source of wisdom and authority in daily life 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b="1" dirty="0">
                <a:solidFill>
                  <a:srgbClr val="FF0000"/>
                </a:solidFill>
              </a:rPr>
              <a:t>The Bible as a source of wisdom and authority 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dirty="0"/>
              <a:t>The early church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dirty="0"/>
              <a:t>Two view of Jesus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/>
              <a:t>Religious Concepts and Religious Life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dirty="0"/>
              <a:t>The nature of God (Is God male? Can God suffer?)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dirty="0"/>
              <a:t>The Trinity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dirty="0"/>
              <a:t>The atonement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dirty="0"/>
              <a:t>Faith &amp; Works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dirty="0"/>
              <a:t>The community of believers</a:t>
            </a:r>
          </a:p>
          <a:p>
            <a:pPr marL="960120" lvl="1" indent="-457200">
              <a:buFont typeface="+mj-lt"/>
              <a:buAutoNum type="alphaUcPeriod"/>
            </a:pPr>
            <a:r>
              <a:rPr lang="en-GB" sz="2000" dirty="0"/>
              <a:t>Key Moral Principles</a:t>
            </a:r>
          </a:p>
        </p:txBody>
      </p:sp>
    </p:spTree>
    <p:extLst>
      <p:ext uri="{BB962C8B-B14F-4D97-AF65-F5344CB8AC3E}">
        <p14:creationId xmlns:p14="http://schemas.microsoft.com/office/powerpoint/2010/main" val="98523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9661-6F74-9948-8BE0-BA6DF46152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Bible as a Source of Wisdom &amp; Authority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23D5C-B5C9-684B-ABBA-85D08874AD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8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0F158-9C0E-9D45-9410-1687BDCD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Bible as a Source of Wisdom &amp; Authority 1C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4171-A94E-754F-AB51-B40C1C31C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is the Christian Bible? </a:t>
            </a:r>
          </a:p>
          <a:p>
            <a:r>
              <a:rPr lang="en-US" sz="2000" dirty="0"/>
              <a:t>The Bible’s teaching on the meaning and purpose of life</a:t>
            </a:r>
          </a:p>
          <a:p>
            <a:r>
              <a:rPr lang="en-US" sz="2000" dirty="0"/>
              <a:t>The Bible as a guide to everyday life</a:t>
            </a:r>
          </a:p>
          <a:p>
            <a:r>
              <a:rPr lang="en-US" sz="2000" dirty="0"/>
              <a:t>The Bible as a source of comfort and encouragement</a:t>
            </a:r>
          </a:p>
          <a:p>
            <a:r>
              <a:rPr lang="en-US" sz="2000" dirty="0"/>
              <a:t>Evaluation and Analysis</a:t>
            </a:r>
          </a:p>
          <a:p>
            <a:pPr lvl="1"/>
            <a:r>
              <a:rPr lang="en-US" sz="1800" dirty="0"/>
              <a:t>The relative value of the Bible as teaching on the meaning and purpose of life</a:t>
            </a:r>
          </a:p>
          <a:p>
            <a:pPr lvl="1"/>
            <a:r>
              <a:rPr lang="en-US" sz="1800" dirty="0"/>
              <a:t>The extent to which the Psalms studied offer a guide to living for Christians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7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762D69-4444-4448-A5D4-0BB64C57A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3565" y="221673"/>
            <a:ext cx="6786756" cy="6179127"/>
          </a:xfrm>
        </p:spPr>
        <p:txBody>
          <a:bodyPr>
            <a:normAutofit/>
          </a:bodyPr>
          <a:lstStyle/>
          <a:p>
            <a:r>
              <a:rPr lang="en-US" sz="2000" dirty="0"/>
              <a:t>How the Christian Bible was established? </a:t>
            </a:r>
          </a:p>
          <a:p>
            <a:pPr lvl="1"/>
            <a:r>
              <a:rPr lang="en-US" sz="1800" dirty="0"/>
              <a:t>The Christian claim about the Bible</a:t>
            </a:r>
          </a:p>
          <a:p>
            <a:pPr lvl="1"/>
            <a:r>
              <a:rPr lang="en-US" sz="1800" dirty="0"/>
              <a:t>The Jewish canon</a:t>
            </a:r>
          </a:p>
          <a:p>
            <a:pPr lvl="1"/>
            <a:r>
              <a:rPr lang="en-US" sz="1800" dirty="0"/>
              <a:t>How did the Hebrew Bible become canon?</a:t>
            </a:r>
          </a:p>
          <a:p>
            <a:pPr lvl="1"/>
            <a:r>
              <a:rPr lang="en-US" sz="1800" dirty="0"/>
              <a:t>How were decisions made? </a:t>
            </a:r>
          </a:p>
          <a:p>
            <a:pPr lvl="1"/>
            <a:r>
              <a:rPr lang="en-US" sz="1800" dirty="0"/>
              <a:t>Different Christian Old Testaments</a:t>
            </a:r>
          </a:p>
          <a:p>
            <a:pPr lvl="1"/>
            <a:r>
              <a:rPr lang="en-US" sz="1800" dirty="0"/>
              <a:t>Protestant Bibles</a:t>
            </a:r>
          </a:p>
          <a:p>
            <a:pPr lvl="1"/>
            <a:r>
              <a:rPr lang="en-US" sz="1800" dirty="0"/>
              <a:t>The New Testament Canon</a:t>
            </a:r>
          </a:p>
          <a:p>
            <a:pPr lvl="1"/>
            <a:r>
              <a:rPr lang="en-US" sz="1800" dirty="0"/>
              <a:t>How New Testament Books were chosen</a:t>
            </a:r>
          </a:p>
          <a:p>
            <a:pPr lvl="1"/>
            <a:r>
              <a:rPr lang="en-US" sz="1800" dirty="0"/>
              <a:t>Disagreements about the New Testament</a:t>
            </a:r>
          </a:p>
          <a:p>
            <a:pPr lvl="1"/>
            <a:r>
              <a:rPr lang="en-US" sz="1800" dirty="0"/>
              <a:t>why is order important?</a:t>
            </a:r>
          </a:p>
          <a:p>
            <a:pPr lvl="1"/>
            <a:r>
              <a:rPr lang="en-US" sz="1800" dirty="0"/>
              <a:t>The order of the Hebrew Bible/Old Testament </a:t>
            </a:r>
          </a:p>
          <a:p>
            <a:pPr lvl="1"/>
            <a:r>
              <a:rPr lang="en-US" sz="1800" dirty="0"/>
              <a:t>The order of the New Testament</a:t>
            </a:r>
          </a:p>
          <a:p>
            <a:pPr lvl="1"/>
            <a:r>
              <a:rPr lang="en-US" sz="1800" dirty="0"/>
              <a:t>Other Factors on the ordering of Biblical books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21A61D0-DBBF-7343-B941-47B38988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The Bible as a Source of Wisdom &amp; Authority 1D</a:t>
            </a:r>
          </a:p>
        </p:txBody>
      </p:sp>
    </p:spTree>
    <p:extLst>
      <p:ext uri="{BB962C8B-B14F-4D97-AF65-F5344CB8AC3E}">
        <p14:creationId xmlns:p14="http://schemas.microsoft.com/office/powerpoint/2010/main" val="248111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51FD757-8185-7848-8215-8BF43C678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2837" y="263235"/>
            <a:ext cx="6717484" cy="6220691"/>
          </a:xfrm>
        </p:spPr>
        <p:txBody>
          <a:bodyPr>
            <a:normAutofit/>
          </a:bodyPr>
          <a:lstStyle/>
          <a:p>
            <a:r>
              <a:rPr lang="en-US" sz="2000" dirty="0"/>
              <a:t>Diverse views on the Bible as the word of God</a:t>
            </a:r>
          </a:p>
          <a:p>
            <a:r>
              <a:rPr lang="en-US" sz="2000" dirty="0"/>
              <a:t>Different understandings of inspiration</a:t>
            </a:r>
          </a:p>
          <a:p>
            <a:r>
              <a:rPr lang="en-US" sz="2000" dirty="0"/>
              <a:t>Objective views of inspiration</a:t>
            </a:r>
          </a:p>
          <a:p>
            <a:r>
              <a:rPr lang="en-US" sz="2000" dirty="0"/>
              <a:t>Subjective views of inspiration</a:t>
            </a:r>
          </a:p>
          <a:p>
            <a:pPr lvl="1"/>
            <a:r>
              <a:rPr lang="en-US" sz="1800" dirty="0"/>
              <a:t>Inerrancy and plenary verbal inspiration</a:t>
            </a:r>
          </a:p>
          <a:p>
            <a:pPr lvl="1"/>
            <a:r>
              <a:rPr lang="en-US" sz="1800" dirty="0"/>
              <a:t>More subjective theories of inspiration</a:t>
            </a:r>
          </a:p>
          <a:p>
            <a:pPr lvl="1"/>
            <a:r>
              <a:rPr lang="en-US" sz="1800" dirty="0"/>
              <a:t>Balancing subjective and objective views</a:t>
            </a:r>
          </a:p>
          <a:p>
            <a:r>
              <a:rPr lang="en-US" sz="2000" dirty="0"/>
              <a:t>Accommodation</a:t>
            </a:r>
          </a:p>
          <a:p>
            <a:r>
              <a:rPr lang="en-US" sz="2000" dirty="0"/>
              <a:t>John Calvin’s use of accommodation</a:t>
            </a:r>
          </a:p>
          <a:p>
            <a:r>
              <a:rPr lang="en-US" sz="2000" dirty="0"/>
              <a:t>Evaluation and Analysis</a:t>
            </a:r>
          </a:p>
          <a:p>
            <a:pPr lvl="1"/>
            <a:r>
              <a:rPr lang="en-US" sz="1800" dirty="0"/>
              <a:t>The extent to which the Bible can be regarded as the inspired word of God</a:t>
            </a:r>
          </a:p>
          <a:p>
            <a:pPr lvl="1"/>
            <a:r>
              <a:rPr lang="en-US" sz="1800" dirty="0"/>
              <a:t>Whether the Christian biblical canonical orders are inspired, as opposed to just the texts they contain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05F7803-617B-1048-8EA6-BD829615C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The Bible as a Source of Wisdom &amp; Authority 1D</a:t>
            </a:r>
          </a:p>
        </p:txBody>
      </p:sp>
    </p:spTree>
    <p:extLst>
      <p:ext uri="{BB962C8B-B14F-4D97-AF65-F5344CB8AC3E}">
        <p14:creationId xmlns:p14="http://schemas.microsoft.com/office/powerpoint/2010/main" val="185482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7D15-4FCD-E14F-AD41-C43BFC73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1C: What is the Christian Bible?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F1F1D-7BF8-374C-91A5-F463340EE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423333"/>
            <a:ext cx="7315201" cy="5655734"/>
          </a:xfrm>
        </p:spPr>
        <p:txBody>
          <a:bodyPr>
            <a:normAutofit/>
          </a:bodyPr>
          <a:lstStyle/>
          <a:p>
            <a:r>
              <a:rPr lang="en-US" sz="2400" dirty="0"/>
              <a:t>English word ‘Bible’ comes from the Greek word, </a:t>
            </a:r>
            <a:r>
              <a:rPr lang="en-US" sz="2400" i="1" dirty="0"/>
              <a:t>ta </a:t>
            </a:r>
            <a:r>
              <a:rPr lang="en-US" sz="2400" i="1" dirty="0" err="1"/>
              <a:t>biblia</a:t>
            </a:r>
            <a:r>
              <a:rPr lang="en-US" sz="2400" dirty="0"/>
              <a:t>, which means ‘the books.’ </a:t>
            </a:r>
          </a:p>
          <a:p>
            <a:r>
              <a:rPr lang="en-US" sz="2400" dirty="0"/>
              <a:t>Collection of sacred books: two volumes</a:t>
            </a:r>
          </a:p>
          <a:p>
            <a:r>
              <a:rPr lang="en-US" sz="2400" dirty="0"/>
              <a:t>OT originally written in Hebrew</a:t>
            </a:r>
          </a:p>
          <a:p>
            <a:r>
              <a:rPr lang="en-US" sz="2400" dirty="0"/>
              <a:t>Sacred scripture of the Jewish religion</a:t>
            </a:r>
          </a:p>
          <a:p>
            <a:r>
              <a:rPr lang="en-US" sz="2400" dirty="0"/>
              <a:t>Protestant bibles have 39 OT books.</a:t>
            </a:r>
          </a:p>
          <a:p>
            <a:r>
              <a:rPr lang="en-US" sz="2400" dirty="0"/>
              <a:t>Catholic &amp; Orthodox have 46: these are collectively called the </a:t>
            </a:r>
            <a:r>
              <a:rPr lang="en-US" sz="2400" dirty="0" err="1"/>
              <a:t>Aprocrypha</a:t>
            </a:r>
            <a:endParaRPr lang="en-US" sz="2400" dirty="0"/>
          </a:p>
          <a:p>
            <a:r>
              <a:rPr lang="en-US" sz="2400" dirty="0"/>
              <a:t>These are classed as deuterocanonical by Protestants. 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D50A43-6CC7-5C45-A857-8929F864A14D}"/>
              </a:ext>
            </a:extLst>
          </p:cNvPr>
          <p:cNvSpPr txBox="1"/>
          <p:nvPr/>
        </p:nvSpPr>
        <p:spPr>
          <a:xfrm>
            <a:off x="1540933" y="6079067"/>
            <a:ext cx="10651067" cy="461665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/>
              <a:t>Dueterocanonical</a:t>
            </a:r>
            <a:r>
              <a:rPr lang="en-US" sz="2400" dirty="0"/>
              <a:t>: a second list of sacred books considered to be genuine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F3D6D1-28DC-4844-8DE5-ACF548E05D6A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1C</a:t>
            </a:r>
          </a:p>
        </p:txBody>
      </p:sp>
    </p:spTree>
    <p:extLst>
      <p:ext uri="{BB962C8B-B14F-4D97-AF65-F5344CB8AC3E}">
        <p14:creationId xmlns:p14="http://schemas.microsoft.com/office/powerpoint/2010/main" val="145410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4821B9C-8306-3F4B-89D7-6CEF297CB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Theme 1C: What is the Christian Bible?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24B624-665E-D64B-B1D7-55E398A70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423333"/>
            <a:ext cx="7315201" cy="5655734"/>
          </a:xfrm>
        </p:spPr>
        <p:txBody>
          <a:bodyPr>
            <a:normAutofit/>
          </a:bodyPr>
          <a:lstStyle/>
          <a:p>
            <a:r>
              <a:rPr lang="en-US" sz="2400" dirty="0"/>
              <a:t>The OT is written and edited by many authors over a period of many centuries. </a:t>
            </a:r>
          </a:p>
          <a:p>
            <a:r>
              <a:rPr lang="en-US" sz="2400" dirty="0"/>
              <a:t>Story of God’s engagement with the people of Israel</a:t>
            </a:r>
          </a:p>
          <a:p>
            <a:r>
              <a:rPr lang="en-US" sz="2400" dirty="0"/>
              <a:t>It was the Bible that was used by Jesus 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7CC397-0179-FA44-8F95-2A71E1C38AF8}"/>
              </a:ext>
            </a:extLst>
          </p:cNvPr>
          <p:cNvSpPr txBox="1"/>
          <p:nvPr/>
        </p:nvSpPr>
        <p:spPr>
          <a:xfrm>
            <a:off x="1540933" y="5926667"/>
            <a:ext cx="10651067" cy="707886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“The New Testament lies hidden in the Old, and the Old Testament is unveiled in the New.”- </a:t>
            </a:r>
            <a:r>
              <a:rPr lang="en-US" sz="2000" b="1" dirty="0"/>
              <a:t>Saint Augustine</a:t>
            </a:r>
            <a:endParaRPr lang="en-US" sz="20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9953A7-A60C-A049-B96B-BA69B20514A8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1C</a:t>
            </a:r>
          </a:p>
        </p:txBody>
      </p:sp>
    </p:spTree>
    <p:extLst>
      <p:ext uri="{BB962C8B-B14F-4D97-AF65-F5344CB8AC3E}">
        <p14:creationId xmlns:p14="http://schemas.microsoft.com/office/powerpoint/2010/main" val="126018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0858BD6-96FA-B547-8346-08016949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Theme 1C: What is the Christian Bible?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BD2B21-A23B-4641-B94F-B1B4C9DEF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423333"/>
            <a:ext cx="7315201" cy="5655734"/>
          </a:xfrm>
        </p:spPr>
        <p:txBody>
          <a:bodyPr>
            <a:normAutofit/>
          </a:bodyPr>
          <a:lstStyle/>
          <a:p>
            <a:r>
              <a:rPr lang="en-US" sz="2400" dirty="0"/>
              <a:t>The NT originally written in Greek</a:t>
            </a:r>
          </a:p>
          <a:p>
            <a:r>
              <a:rPr lang="en-US" sz="2400" dirty="0"/>
              <a:t>It has 27 books:</a:t>
            </a:r>
          </a:p>
          <a:p>
            <a:pPr lvl="1"/>
            <a:r>
              <a:rPr lang="en-US" sz="2400" dirty="0"/>
              <a:t>4 Gospels- tells story of Jesus’ life and ministry</a:t>
            </a:r>
          </a:p>
          <a:p>
            <a:pPr lvl="1"/>
            <a:r>
              <a:rPr lang="en-US" sz="2400" dirty="0"/>
              <a:t>The book of </a:t>
            </a:r>
            <a:r>
              <a:rPr lang="en-US" sz="2400" i="1" dirty="0"/>
              <a:t>Acts</a:t>
            </a:r>
            <a:r>
              <a:rPr lang="en-US" sz="2400" dirty="0"/>
              <a:t>- records the founding of the early church</a:t>
            </a:r>
          </a:p>
          <a:p>
            <a:pPr lvl="1"/>
            <a:r>
              <a:rPr lang="en-US" sz="2400" dirty="0"/>
              <a:t>21 epistles (letters) to various churches; 14 written by Paul (some doubt by scholars)</a:t>
            </a:r>
          </a:p>
          <a:p>
            <a:pPr lvl="1"/>
            <a:r>
              <a:rPr lang="en-US" sz="2400" i="1" dirty="0"/>
              <a:t>Revelation</a:t>
            </a:r>
            <a:r>
              <a:rPr lang="en-US" sz="2400" dirty="0"/>
              <a:t>- a book of visions, written by an early church leader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EE21F6-29D6-6A45-8D58-B3D4B3C254E6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1C</a:t>
            </a:r>
          </a:p>
        </p:txBody>
      </p:sp>
    </p:spTree>
    <p:extLst>
      <p:ext uri="{BB962C8B-B14F-4D97-AF65-F5344CB8AC3E}">
        <p14:creationId xmlns:p14="http://schemas.microsoft.com/office/powerpoint/2010/main" val="98089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The Bible as a Source of Wisdom &amp; Authority</vt:lpstr>
      <vt:lpstr>The Bible as a Source of Wisdom &amp; Authority 1C</vt:lpstr>
      <vt:lpstr>The Bible as a Source of Wisdom &amp; Authority 1D</vt:lpstr>
      <vt:lpstr>The Bible as a Source of Wisdom &amp; Authority 1D</vt:lpstr>
      <vt:lpstr>Theme 1C: What is the Christian Bible?</vt:lpstr>
      <vt:lpstr>Theme 1C: What is the Christian Bible?</vt:lpstr>
      <vt:lpstr>Theme 1C: What is the Christian Bible?</vt:lpstr>
    </vt:vector>
  </TitlesOfParts>
  <Company>Thomas Tallis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Rahima Choudhury</dc:creator>
  <cp:lastModifiedBy>Rahima Choudhury</cp:lastModifiedBy>
  <cp:revision>1</cp:revision>
  <dcterms:created xsi:type="dcterms:W3CDTF">2019-07-17T09:19:49Z</dcterms:created>
  <dcterms:modified xsi:type="dcterms:W3CDTF">2019-07-17T09:20:24Z</dcterms:modified>
</cp:coreProperties>
</file>