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42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07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0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9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17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50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25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3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05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56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A9010-04E0-4F1C-A02B-1B386726D42D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9ECE7-6320-4081-AD12-97AE06E2F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82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73ED4D-A4D7-F540-AA54-6B7DF987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The Bible as a Guide to Everyday Living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7A6CE2-2824-384E-8A61-CD6201047667}"/>
              </a:ext>
            </a:extLst>
          </p:cNvPr>
          <p:cNvSpPr txBox="1">
            <a:spLocks/>
          </p:cNvSpPr>
          <p:nvPr/>
        </p:nvSpPr>
        <p:spPr>
          <a:xfrm>
            <a:off x="4585855" y="298641"/>
            <a:ext cx="7315201" cy="615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Bible’s primary purpose is practical and dynamic. </a:t>
            </a:r>
          </a:p>
          <a:p>
            <a:r>
              <a:rPr lang="en-US" sz="2400" dirty="0"/>
              <a:t>OT full of religious laws, but it’s also full of general guides as to how to live.</a:t>
            </a:r>
          </a:p>
          <a:p>
            <a:r>
              <a:rPr lang="en-US" sz="2400" dirty="0"/>
              <a:t>For Christians, Jesus is the true guide for the right way to live- not the Bible.</a:t>
            </a:r>
          </a:p>
          <a:p>
            <a:r>
              <a:rPr lang="en-US" sz="2400" dirty="0"/>
              <a:t>Although Christians are not saved based on their behaviour, true faith should be reflected in their behaviour. 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D3BBD1-4B2B-3D41-95A3-3EAD0889DD3F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1C</a:t>
            </a:r>
          </a:p>
        </p:txBody>
      </p:sp>
    </p:spTree>
    <p:extLst>
      <p:ext uri="{BB962C8B-B14F-4D97-AF65-F5344CB8AC3E}">
        <p14:creationId xmlns:p14="http://schemas.microsoft.com/office/powerpoint/2010/main" val="51637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8E1E58-42B6-B54F-AD78-32F6F85E6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The Bible as a Guide to Everyday Living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B136B10-DC38-9F4A-8AB3-6BCE41A71839}"/>
              </a:ext>
            </a:extLst>
          </p:cNvPr>
          <p:cNvSpPr txBox="1">
            <a:spLocks/>
          </p:cNvSpPr>
          <p:nvPr/>
        </p:nvSpPr>
        <p:spPr>
          <a:xfrm>
            <a:off x="4585855" y="298641"/>
            <a:ext cx="7315201" cy="615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The Bible’s main purpose is practical. </a:t>
            </a:r>
          </a:p>
          <a:p>
            <a:r>
              <a:rPr lang="en-US" sz="2200" dirty="0"/>
              <a:t>It is supposed to guide it’s readers in their daily living. </a:t>
            </a:r>
          </a:p>
          <a:p>
            <a:r>
              <a:rPr lang="en-US" sz="2200" dirty="0"/>
              <a:t>OT- books of law. </a:t>
            </a:r>
          </a:p>
          <a:p>
            <a:r>
              <a:rPr lang="en-US" sz="2200" dirty="0"/>
              <a:t>More general passages about how to behave: Psalm 119. </a:t>
            </a:r>
          </a:p>
          <a:p>
            <a:r>
              <a:rPr lang="en-US" sz="2200" dirty="0"/>
              <a:t>Christians believe it acts as a guide because it points people to Jesus. </a:t>
            </a:r>
          </a:p>
          <a:p>
            <a:r>
              <a:rPr lang="en-US" sz="2200" dirty="0"/>
              <a:t>Jesus didn’t offer lots of rules to live by, but he did set an example.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46473-AF6C-2A44-960F-85D911024646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1C</a:t>
            </a:r>
          </a:p>
        </p:txBody>
      </p:sp>
    </p:spTree>
    <p:extLst>
      <p:ext uri="{BB962C8B-B14F-4D97-AF65-F5344CB8AC3E}">
        <p14:creationId xmlns:p14="http://schemas.microsoft.com/office/powerpoint/2010/main" val="171293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402A649-1657-AD4D-A00E-3C1F4EB71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The Bible as a Guide to Everyday Living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59000E-A754-1642-8237-7E9F41E066F2}"/>
              </a:ext>
            </a:extLst>
          </p:cNvPr>
          <p:cNvSpPr txBox="1">
            <a:spLocks/>
          </p:cNvSpPr>
          <p:nvPr/>
        </p:nvSpPr>
        <p:spPr>
          <a:xfrm>
            <a:off x="4585855" y="298641"/>
            <a:ext cx="7315201" cy="615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Matt 5-7 The Sermon on the Mount</a:t>
            </a:r>
          </a:p>
          <a:p>
            <a:r>
              <a:rPr lang="en-US" sz="2200" dirty="0"/>
              <a:t>Jesus taught that righteousness needed to go beyond that of the Pharisees. </a:t>
            </a:r>
          </a:p>
          <a:p>
            <a:r>
              <a:rPr lang="en-US" sz="2200" dirty="0"/>
              <a:t>He quotes key teachings in Judaism, and talks about how they should be practiced. </a:t>
            </a:r>
          </a:p>
          <a:p>
            <a:r>
              <a:rPr lang="en-US" sz="2200" dirty="0"/>
              <a:t>Matthew 12:10, Matthew 15:1-3, Luke 6:1-4 (examples of Jesus breaking </a:t>
            </a:r>
            <a:r>
              <a:rPr lang="en-US" sz="2200" dirty="0" err="1"/>
              <a:t>Pharasiac</a:t>
            </a:r>
            <a:r>
              <a:rPr lang="en-US" sz="2200" dirty="0"/>
              <a:t> Law.)</a:t>
            </a:r>
          </a:p>
          <a:p>
            <a:r>
              <a:rPr lang="en-US" sz="2200" dirty="0"/>
              <a:t>Jesus did not object to the law, but to wrong interpretations of the law. They should obey the spirit of the law, not the letter of the law. </a:t>
            </a:r>
          </a:p>
          <a:p>
            <a:r>
              <a:rPr lang="en-US" sz="2200" dirty="0"/>
              <a:t>Actions AND motives need to be right. </a:t>
            </a:r>
          </a:p>
          <a:p>
            <a:r>
              <a:rPr lang="en-US" sz="2200" dirty="0"/>
              <a:t>Christians are not required to follow Jewish law on diet or ritual.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3AB4F8-69D1-2142-8CC6-4BBA946BDFFB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1C</a:t>
            </a:r>
          </a:p>
        </p:txBody>
      </p:sp>
    </p:spTree>
    <p:extLst>
      <p:ext uri="{BB962C8B-B14F-4D97-AF65-F5344CB8AC3E}">
        <p14:creationId xmlns:p14="http://schemas.microsoft.com/office/powerpoint/2010/main" val="330940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D176-80AC-A243-8C8C-C6BE7237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The Bible as a Source of Encouragement and Comfort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5C61A1-3F64-EE44-B515-6ACA0C0CF7C5}"/>
              </a:ext>
            </a:extLst>
          </p:cNvPr>
          <p:cNvSpPr txBox="1">
            <a:spLocks/>
          </p:cNvSpPr>
          <p:nvPr/>
        </p:nvSpPr>
        <p:spPr>
          <a:xfrm>
            <a:off x="4585855" y="298641"/>
            <a:ext cx="7315201" cy="615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Paul writes in Romans 15:4 that Scripture has been written for our instruction, but also for encouragement. </a:t>
            </a:r>
          </a:p>
          <a:p>
            <a:r>
              <a:rPr lang="en-US" sz="2200" dirty="0"/>
              <a:t>it deals with timeless elements of human nature, portraying human beings with hopes and failures that all people can identify with.</a:t>
            </a:r>
          </a:p>
          <a:p>
            <a:r>
              <a:rPr lang="en-US" sz="2200" dirty="0"/>
              <a:t>Portrays a God whose love for humanity does not change. </a:t>
            </a:r>
          </a:p>
          <a:p>
            <a:r>
              <a:rPr lang="en-US" sz="2200" dirty="0"/>
              <a:t>The Bible has something to say about common difficulties, we struggle with: temptation, sin, bereavement, poverty, conflict, fear of death. </a:t>
            </a:r>
          </a:p>
          <a:p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54B63D-AD37-0F40-A318-1C3323D9137F}"/>
              </a:ext>
            </a:extLst>
          </p:cNvPr>
          <p:cNvSpPr txBox="1"/>
          <p:nvPr/>
        </p:nvSpPr>
        <p:spPr>
          <a:xfrm>
            <a:off x="11291456" y="298641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D6C47B-28A1-C841-94F7-DDC736B7F31B}"/>
              </a:ext>
            </a:extLst>
          </p:cNvPr>
          <p:cNvSpPr txBox="1"/>
          <p:nvPr/>
        </p:nvSpPr>
        <p:spPr>
          <a:xfrm>
            <a:off x="1430096" y="5694274"/>
            <a:ext cx="10651067" cy="1015663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Therefore I tell you, do not worry about your life, what you will eat or drink; or about your body, what you will wear. Is not life more than food, and the body more than clothes?- </a:t>
            </a:r>
            <a:r>
              <a:rPr lang="en-US" sz="2000" b="1" dirty="0"/>
              <a:t>Matt 6:25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919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505D87D-1854-7A4B-A1AF-C65FA733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The Bible as a Source of Encouragement and Comfort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E17084-C495-3040-990F-FD5221EB3D12}"/>
              </a:ext>
            </a:extLst>
          </p:cNvPr>
          <p:cNvSpPr txBox="1">
            <a:spLocks/>
          </p:cNvSpPr>
          <p:nvPr/>
        </p:nvSpPr>
        <p:spPr>
          <a:xfrm>
            <a:off x="4585855" y="298641"/>
            <a:ext cx="7315201" cy="615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Temptation and sin:</a:t>
            </a:r>
          </a:p>
          <a:p>
            <a:pPr lvl="1"/>
            <a:r>
              <a:rPr lang="en-US" sz="2000" dirty="0"/>
              <a:t>Even though people fail, there is repentance and God forgives the repentant. </a:t>
            </a:r>
          </a:p>
          <a:p>
            <a:r>
              <a:rPr lang="en-US" sz="2200" dirty="0"/>
              <a:t>Bereavement:</a:t>
            </a:r>
          </a:p>
          <a:p>
            <a:pPr lvl="1"/>
            <a:r>
              <a:rPr lang="en-US" sz="2000" dirty="0"/>
              <a:t>Teaches that death is not the end. Christians believe that death is only temporary, and that God will resurrect people. </a:t>
            </a:r>
          </a:p>
          <a:p>
            <a:r>
              <a:rPr lang="en-US" sz="2200" dirty="0"/>
              <a:t>Poverty:</a:t>
            </a:r>
          </a:p>
          <a:p>
            <a:pPr lvl="1"/>
            <a:r>
              <a:rPr lang="en-US" sz="2000" dirty="0"/>
              <a:t>Teaches that the poor are to be treated equitably, that we need to give to the poor. Jesus identified with the poor and warned of the risks of being rich. </a:t>
            </a:r>
          </a:p>
          <a:p>
            <a:endParaRPr lang="en-US" sz="2000" dirty="0"/>
          </a:p>
          <a:p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9A273E-A9AF-0E45-8F09-FF21D0E88F95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AD278E-8D0E-6C4F-989B-E1FFAA0D9C20}"/>
              </a:ext>
            </a:extLst>
          </p:cNvPr>
          <p:cNvSpPr txBox="1"/>
          <p:nvPr/>
        </p:nvSpPr>
        <p:spPr>
          <a:xfrm>
            <a:off x="785429" y="5162093"/>
            <a:ext cx="3800426" cy="132343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God is our refuge and our strength, an ever present help in times of trouble- Psalm 46: 1-3</a:t>
            </a:r>
          </a:p>
        </p:txBody>
      </p:sp>
    </p:spTree>
    <p:extLst>
      <p:ext uri="{BB962C8B-B14F-4D97-AF65-F5344CB8AC3E}">
        <p14:creationId xmlns:p14="http://schemas.microsoft.com/office/powerpoint/2010/main" val="79480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7A295F6-13CB-0D48-9808-B06198F1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The Bible as a Source of Encouragement and Comfort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D1D723-61DF-0E45-879D-052322C06726}"/>
              </a:ext>
            </a:extLst>
          </p:cNvPr>
          <p:cNvSpPr txBox="1">
            <a:spLocks/>
          </p:cNvSpPr>
          <p:nvPr/>
        </p:nvSpPr>
        <p:spPr>
          <a:xfrm>
            <a:off x="4585855" y="597284"/>
            <a:ext cx="7315201" cy="4370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Suffering: </a:t>
            </a:r>
          </a:p>
          <a:p>
            <a:r>
              <a:rPr lang="en-US" sz="2200" dirty="0"/>
              <a:t>Suffering, when handled joyfully, can be a testimony to the character of Jesus. It can help people to maintain a spirit of humility, to learn to empathize, to rely on God’s promises. It can be a test of loyalty. </a:t>
            </a:r>
          </a:p>
          <a:p>
            <a:r>
              <a:rPr lang="en-US" sz="2200" dirty="0"/>
              <a:t>On fear of death: </a:t>
            </a:r>
          </a:p>
          <a:p>
            <a:r>
              <a:rPr lang="en-US" sz="2200" dirty="0"/>
              <a:t>It teaches that Jesus conquered death, so human beings may share in this. </a:t>
            </a:r>
          </a:p>
          <a:p>
            <a:endParaRPr lang="en-US" sz="2200" dirty="0"/>
          </a:p>
          <a:p>
            <a:r>
              <a:rPr lang="en-US" sz="2200" dirty="0"/>
              <a:t>These teachings can be a comfort to Christians.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6D13E6-5F70-3E4D-99D7-1EA2B612F52D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3237A6-796E-DC41-A489-95DF11306126}"/>
              </a:ext>
            </a:extLst>
          </p:cNvPr>
          <p:cNvSpPr txBox="1"/>
          <p:nvPr/>
        </p:nvSpPr>
        <p:spPr>
          <a:xfrm>
            <a:off x="653810" y="5458746"/>
            <a:ext cx="7467600" cy="1015663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Therefore I tell you, do not worry about your life, what you will eat or drink; or about your body, what you will wear. Is not life more than food, and the body more than clothes?- </a:t>
            </a:r>
            <a:r>
              <a:rPr lang="en-US" sz="2000" b="1" dirty="0"/>
              <a:t>Matt 6:25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199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639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The Bible as a Guide to Everyday Living</vt:lpstr>
      <vt:lpstr>The Bible as a Guide to Everyday Living</vt:lpstr>
      <vt:lpstr>The Bible as a Guide to Everyday Living</vt:lpstr>
      <vt:lpstr>The Bible as a Source of Encouragement and Comfort</vt:lpstr>
      <vt:lpstr>The Bible as a Source of Encouragement and Comfort</vt:lpstr>
      <vt:lpstr>The Bible as a Source of Encouragement and Comfort</vt:lpstr>
    </vt:vector>
  </TitlesOfParts>
  <Company>Thomas Tallis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 as a Guide to Everyday Living</dc:title>
  <dc:creator>Rahima Choudhury</dc:creator>
  <cp:lastModifiedBy>Rahima Choudhury</cp:lastModifiedBy>
  <cp:revision>1</cp:revision>
  <dcterms:created xsi:type="dcterms:W3CDTF">2019-07-17T09:25:45Z</dcterms:created>
  <dcterms:modified xsi:type="dcterms:W3CDTF">2019-07-17T09:26:01Z</dcterms:modified>
</cp:coreProperties>
</file>