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6" r:id="rId2"/>
    <p:sldId id="287"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 id="312" r:id="rId28"/>
    <p:sldId id="313" r:id="rId29"/>
    <p:sldId id="314" r:id="rId30"/>
    <p:sldId id="31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2"/>
    <p:restoredTop sz="94698"/>
  </p:normalViewPr>
  <p:slideViewPr>
    <p:cSldViewPr snapToGrid="0" snapToObjects="1">
      <p:cViewPr varScale="1">
        <p:scale>
          <a:sx n="69" d="100"/>
          <a:sy n="69" d="100"/>
        </p:scale>
        <p:origin x="5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7/17/2019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7/17/2019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7/17/2019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7/17/2019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7/17/2019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7/17/2019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7/17/2019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7/17/2019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0F57B0B-B451-454D-8CDA-E316D1501A48}"/>
              </a:ext>
            </a:extLst>
          </p:cNvPr>
          <p:cNvSpPr>
            <a:spLocks noGrp="1"/>
          </p:cNvSpPr>
          <p:nvPr>
            <p:ph type="title"/>
          </p:nvPr>
        </p:nvSpPr>
        <p:spPr>
          <a:xfrm>
            <a:off x="888631" y="2349925"/>
            <a:ext cx="3498979" cy="2456442"/>
          </a:xfrm>
        </p:spPr>
        <p:txBody>
          <a:bodyPr>
            <a:normAutofit/>
          </a:bodyPr>
          <a:lstStyle/>
          <a:p>
            <a:r>
              <a:rPr lang="en-US" dirty="0"/>
              <a:t>How were the decisions made? </a:t>
            </a:r>
          </a:p>
        </p:txBody>
      </p:sp>
      <p:sp>
        <p:nvSpPr>
          <p:cNvPr id="5" name="Content Placeholder 2">
            <a:extLst>
              <a:ext uri="{FF2B5EF4-FFF2-40B4-BE49-F238E27FC236}">
                <a16:creationId xmlns:a16="http://schemas.microsoft.com/office/drawing/2014/main" id="{67D4FD59-745F-EF4C-89D5-BEAF2896BD56}"/>
              </a:ext>
            </a:extLst>
          </p:cNvPr>
          <p:cNvSpPr>
            <a:spLocks noGrp="1"/>
          </p:cNvSpPr>
          <p:nvPr>
            <p:ph idx="1"/>
          </p:nvPr>
        </p:nvSpPr>
        <p:spPr>
          <a:xfrm>
            <a:off x="4572000" y="466501"/>
            <a:ext cx="7315201" cy="5740335"/>
          </a:xfrm>
        </p:spPr>
        <p:txBody>
          <a:bodyPr>
            <a:normAutofit/>
          </a:bodyPr>
          <a:lstStyle/>
          <a:p>
            <a:r>
              <a:rPr lang="en-US" sz="2400" dirty="0"/>
              <a:t>On what basis did Jews accept or reject books that did make it into the canon? </a:t>
            </a:r>
          </a:p>
          <a:p>
            <a:r>
              <a:rPr lang="en-US" sz="2400" dirty="0"/>
              <a:t>There were several factors at work: </a:t>
            </a:r>
          </a:p>
          <a:p>
            <a:r>
              <a:rPr lang="en-US" sz="2400" dirty="0"/>
              <a:t>(</a:t>
            </a:r>
            <a:r>
              <a:rPr lang="en-US" sz="2400" dirty="0" err="1"/>
              <a:t>i</a:t>
            </a:r>
            <a:r>
              <a:rPr lang="en-US" sz="2400" dirty="0"/>
              <a:t>) firstly, the book had to survive (there are books mentioned that we have never heard of (Joshua 10:13)that therefore didn’t survive)</a:t>
            </a:r>
          </a:p>
          <a:p>
            <a:r>
              <a:rPr lang="en-US" sz="2400" dirty="0"/>
              <a:t>(ii) books must be seen as supporting the Torah (canon with the canon)</a:t>
            </a:r>
          </a:p>
          <a:p>
            <a:r>
              <a:rPr lang="en-US" sz="2400" dirty="0"/>
              <a:t>(iii) The books that form todays’ Jewish Bible were recognized by a wide variety of Jews in diverse locations. </a:t>
            </a:r>
          </a:p>
        </p:txBody>
      </p:sp>
      <p:sp>
        <p:nvSpPr>
          <p:cNvPr id="6" name="TextBox 5">
            <a:extLst>
              <a:ext uri="{FF2B5EF4-FFF2-40B4-BE49-F238E27FC236}">
                <a16:creationId xmlns:a16="http://schemas.microsoft.com/office/drawing/2014/main" id="{0FA56695-06D8-5C45-95E8-46C3D5A37973}"/>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7" name="TextBox 6">
            <a:extLst>
              <a:ext uri="{FF2B5EF4-FFF2-40B4-BE49-F238E27FC236}">
                <a16:creationId xmlns:a16="http://schemas.microsoft.com/office/drawing/2014/main" id="{B6006179-E474-F84A-9123-D84A40F03130}"/>
              </a:ext>
            </a:extLst>
          </p:cNvPr>
          <p:cNvSpPr txBox="1"/>
          <p:nvPr/>
        </p:nvSpPr>
        <p:spPr>
          <a:xfrm>
            <a:off x="0" y="5344776"/>
            <a:ext cx="4387611" cy="1323439"/>
          </a:xfrm>
          <a:prstGeom prst="rect">
            <a:avLst/>
          </a:prstGeom>
          <a:noFill/>
          <a:ln w="50800">
            <a:solidFill>
              <a:schemeClr val="tx1"/>
            </a:solidFill>
          </a:ln>
        </p:spPr>
        <p:txBody>
          <a:bodyPr wrap="square" rtlCol="0">
            <a:spAutoFit/>
          </a:bodyPr>
          <a:lstStyle/>
          <a:p>
            <a:r>
              <a:rPr lang="en-US" sz="2000" b="1" dirty="0"/>
              <a:t>Canon within canon</a:t>
            </a:r>
            <a:r>
              <a:rPr lang="en-US" sz="2000" dirty="0"/>
              <a:t>: the idea that within the canon that are central themes that strongly influenced which writings were chosen</a:t>
            </a:r>
          </a:p>
        </p:txBody>
      </p:sp>
    </p:spTree>
    <p:extLst>
      <p:ext uri="{BB962C8B-B14F-4D97-AF65-F5344CB8AC3E}">
        <p14:creationId xmlns:p14="http://schemas.microsoft.com/office/powerpoint/2010/main" val="81701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B02C42C-3729-9447-B571-783309ADE571}"/>
              </a:ext>
            </a:extLst>
          </p:cNvPr>
          <p:cNvSpPr>
            <a:spLocks noGrp="1"/>
          </p:cNvSpPr>
          <p:nvPr>
            <p:ph type="title"/>
          </p:nvPr>
        </p:nvSpPr>
        <p:spPr>
          <a:xfrm>
            <a:off x="888631" y="2349925"/>
            <a:ext cx="3498979" cy="2456442"/>
          </a:xfrm>
        </p:spPr>
        <p:txBody>
          <a:bodyPr>
            <a:normAutofit/>
          </a:bodyPr>
          <a:lstStyle/>
          <a:p>
            <a:r>
              <a:rPr lang="en-US" dirty="0"/>
              <a:t>Disagreements about the NT</a:t>
            </a:r>
          </a:p>
        </p:txBody>
      </p:sp>
      <p:sp>
        <p:nvSpPr>
          <p:cNvPr id="5" name="TextBox 4">
            <a:extLst>
              <a:ext uri="{FF2B5EF4-FFF2-40B4-BE49-F238E27FC236}">
                <a16:creationId xmlns:a16="http://schemas.microsoft.com/office/drawing/2014/main" id="{42F78874-E83C-C042-BE66-BDE39804AE39}"/>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323E3FFE-D465-1143-A3A0-E6AD1D2CC018}"/>
              </a:ext>
            </a:extLst>
          </p:cNvPr>
          <p:cNvSpPr>
            <a:spLocks noGrp="1"/>
          </p:cNvSpPr>
          <p:nvPr>
            <p:ph idx="1"/>
          </p:nvPr>
        </p:nvSpPr>
        <p:spPr>
          <a:xfrm>
            <a:off x="4558143" y="423333"/>
            <a:ext cx="7315201" cy="5852776"/>
          </a:xfrm>
        </p:spPr>
        <p:txBody>
          <a:bodyPr>
            <a:normAutofit/>
          </a:bodyPr>
          <a:lstStyle/>
          <a:p>
            <a:r>
              <a:rPr lang="en-US" sz="2400" dirty="0"/>
              <a:t>He believed that the God of Jesus Christ was completely different to the God of the Hebrew Bible, so attempted to remove all references to Judaism. </a:t>
            </a:r>
          </a:p>
          <a:p>
            <a:r>
              <a:rPr lang="en-US" sz="2400" dirty="0"/>
              <a:t>The Apostolic Fathers rejected </a:t>
            </a:r>
            <a:r>
              <a:rPr lang="en-US" sz="2400" dirty="0" err="1"/>
              <a:t>Marcion’s</a:t>
            </a:r>
            <a:r>
              <a:rPr lang="en-US" sz="2400" dirty="0"/>
              <a:t> ideas.</a:t>
            </a:r>
          </a:p>
          <a:p>
            <a:r>
              <a:rPr lang="en-US" sz="2400" dirty="0"/>
              <a:t>The writings of the Apostolic Fathers gives a clear idea of what was universally accepted and which were being debated. </a:t>
            </a:r>
          </a:p>
        </p:txBody>
      </p:sp>
    </p:spTree>
    <p:extLst>
      <p:ext uri="{BB962C8B-B14F-4D97-AF65-F5344CB8AC3E}">
        <p14:creationId xmlns:p14="http://schemas.microsoft.com/office/powerpoint/2010/main" val="2671108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B51E2B-3439-EB4C-AE9B-11202D686735}"/>
              </a:ext>
            </a:extLst>
          </p:cNvPr>
          <p:cNvSpPr>
            <a:spLocks noGrp="1"/>
          </p:cNvSpPr>
          <p:nvPr>
            <p:ph type="title"/>
          </p:nvPr>
        </p:nvSpPr>
        <p:spPr>
          <a:xfrm>
            <a:off x="888631" y="2349925"/>
            <a:ext cx="3498979" cy="2456442"/>
          </a:xfrm>
        </p:spPr>
        <p:txBody>
          <a:bodyPr>
            <a:normAutofit/>
          </a:bodyPr>
          <a:lstStyle/>
          <a:p>
            <a:r>
              <a:rPr lang="en-US" dirty="0"/>
              <a:t>Disagreements about the NT</a:t>
            </a:r>
          </a:p>
        </p:txBody>
      </p:sp>
      <p:sp>
        <p:nvSpPr>
          <p:cNvPr id="5" name="TextBox 4">
            <a:extLst>
              <a:ext uri="{FF2B5EF4-FFF2-40B4-BE49-F238E27FC236}">
                <a16:creationId xmlns:a16="http://schemas.microsoft.com/office/drawing/2014/main" id="{7966722D-66E2-8F4C-9C64-A8D7E18396E1}"/>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B785BF34-0C5B-BB4C-9992-18E4E95C3D50}"/>
              </a:ext>
            </a:extLst>
          </p:cNvPr>
          <p:cNvSpPr>
            <a:spLocks noGrp="1"/>
          </p:cNvSpPr>
          <p:nvPr>
            <p:ph idx="1"/>
          </p:nvPr>
        </p:nvSpPr>
        <p:spPr>
          <a:xfrm>
            <a:off x="4558143" y="423333"/>
            <a:ext cx="7315201" cy="5852776"/>
          </a:xfrm>
        </p:spPr>
        <p:txBody>
          <a:bodyPr>
            <a:normAutofit lnSpcReduction="10000"/>
          </a:bodyPr>
          <a:lstStyle/>
          <a:p>
            <a:r>
              <a:rPr lang="en-US" sz="2400" dirty="0"/>
              <a:t>Debate about Hebrews &amp; Revelation- lack of clarity as to the author, some heretical groups </a:t>
            </a:r>
            <a:r>
              <a:rPr lang="en-US" sz="2400" dirty="0" err="1"/>
              <a:t>favoured</a:t>
            </a:r>
            <a:r>
              <a:rPr lang="en-US" sz="2400" dirty="0"/>
              <a:t> these.</a:t>
            </a:r>
          </a:p>
          <a:p>
            <a:r>
              <a:rPr lang="en-US" sz="2400" dirty="0"/>
              <a:t>Eventually agreed that the books had apostolic origins so were accepted. </a:t>
            </a:r>
          </a:p>
          <a:p>
            <a:r>
              <a:rPr lang="en-US" sz="2400" dirty="0"/>
              <a:t>Didache and Simon of </a:t>
            </a:r>
            <a:r>
              <a:rPr lang="en-US" sz="2400" dirty="0" err="1"/>
              <a:t>Hermas</a:t>
            </a:r>
            <a:r>
              <a:rPr lang="en-US" sz="2400" dirty="0"/>
              <a:t> were included originally (seen to be helpful) and then rejected- only because they were written later than apostolic writings. </a:t>
            </a:r>
          </a:p>
          <a:p>
            <a:endParaRPr lang="en-US" sz="2400" dirty="0"/>
          </a:p>
          <a:p>
            <a:r>
              <a:rPr lang="en-US" sz="2400" dirty="0"/>
              <a:t>An actual decision that these 27 were canon did not occur until 4</a:t>
            </a:r>
            <a:r>
              <a:rPr lang="en-US" sz="2400" baseline="30000" dirty="0"/>
              <a:t>th</a:t>
            </a:r>
            <a:r>
              <a:rPr lang="en-US" sz="2400" dirty="0"/>
              <a:t> century, and beginning of 5</a:t>
            </a:r>
            <a:r>
              <a:rPr lang="en-US" sz="2400" baseline="30000" dirty="0"/>
              <a:t>th</a:t>
            </a:r>
            <a:r>
              <a:rPr lang="en-US" sz="2400" dirty="0"/>
              <a:t> century for western churches. </a:t>
            </a:r>
          </a:p>
        </p:txBody>
      </p:sp>
    </p:spTree>
    <p:extLst>
      <p:ext uri="{BB962C8B-B14F-4D97-AF65-F5344CB8AC3E}">
        <p14:creationId xmlns:p14="http://schemas.microsoft.com/office/powerpoint/2010/main" val="402262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circle(in)">
                                      <p:cBhvr>
                                        <p:cTn id="22"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CB5DF5-1031-FF45-9448-EC92FCFD6104}"/>
              </a:ext>
            </a:extLst>
          </p:cNvPr>
          <p:cNvSpPr>
            <a:spLocks noGrp="1"/>
          </p:cNvSpPr>
          <p:nvPr>
            <p:ph type="title"/>
          </p:nvPr>
        </p:nvSpPr>
        <p:spPr>
          <a:xfrm>
            <a:off x="888631" y="2349925"/>
            <a:ext cx="3498979" cy="2456442"/>
          </a:xfrm>
        </p:spPr>
        <p:txBody>
          <a:bodyPr>
            <a:normAutofit/>
          </a:bodyPr>
          <a:lstStyle/>
          <a:p>
            <a:r>
              <a:rPr lang="en-US" dirty="0"/>
              <a:t>Why is order important? </a:t>
            </a:r>
          </a:p>
        </p:txBody>
      </p:sp>
      <p:sp>
        <p:nvSpPr>
          <p:cNvPr id="5" name="TextBox 4">
            <a:extLst>
              <a:ext uri="{FF2B5EF4-FFF2-40B4-BE49-F238E27FC236}">
                <a16:creationId xmlns:a16="http://schemas.microsoft.com/office/drawing/2014/main" id="{6949433F-F640-8A44-BAD6-5CD87C1D04D2}"/>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3E0543F8-BDF4-EB47-A3B7-2230CA31CEEC}"/>
              </a:ext>
            </a:extLst>
          </p:cNvPr>
          <p:cNvSpPr>
            <a:spLocks noGrp="1"/>
          </p:cNvSpPr>
          <p:nvPr>
            <p:ph idx="1"/>
          </p:nvPr>
        </p:nvSpPr>
        <p:spPr>
          <a:xfrm>
            <a:off x="4558143" y="423333"/>
            <a:ext cx="7315201" cy="5852776"/>
          </a:xfrm>
        </p:spPr>
        <p:txBody>
          <a:bodyPr>
            <a:normAutofit/>
          </a:bodyPr>
          <a:lstStyle/>
          <a:p>
            <a:r>
              <a:rPr lang="en-US" sz="2400" dirty="0"/>
              <a:t>The Bible does not follow chronological order</a:t>
            </a:r>
          </a:p>
          <a:p>
            <a:r>
              <a:rPr lang="en-US" sz="2400" dirty="0"/>
              <a:t>For example, Ruth follows Songs of Solomon even though it refers to events long before Solomon’s reign</a:t>
            </a:r>
          </a:p>
          <a:p>
            <a:r>
              <a:rPr lang="en-US" sz="2400" dirty="0"/>
              <a:t>In the NT, Thessalonians is the earliest book written, but is placed after the Gospels</a:t>
            </a:r>
          </a:p>
        </p:txBody>
      </p:sp>
    </p:spTree>
    <p:extLst>
      <p:ext uri="{BB962C8B-B14F-4D97-AF65-F5344CB8AC3E}">
        <p14:creationId xmlns:p14="http://schemas.microsoft.com/office/powerpoint/2010/main" val="113777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92B14DA-BDC9-3E46-9651-41D5BCE8192E}"/>
              </a:ext>
            </a:extLst>
          </p:cNvPr>
          <p:cNvSpPr>
            <a:spLocks noGrp="1"/>
          </p:cNvSpPr>
          <p:nvPr>
            <p:ph type="title"/>
          </p:nvPr>
        </p:nvSpPr>
        <p:spPr>
          <a:xfrm>
            <a:off x="888631" y="2349925"/>
            <a:ext cx="3498979" cy="2456442"/>
          </a:xfrm>
        </p:spPr>
        <p:txBody>
          <a:bodyPr>
            <a:normAutofit/>
          </a:bodyPr>
          <a:lstStyle/>
          <a:p>
            <a:r>
              <a:rPr lang="en-US" dirty="0"/>
              <a:t>The Order of the Hebrew Bible/ OT</a:t>
            </a:r>
          </a:p>
        </p:txBody>
      </p:sp>
      <p:sp>
        <p:nvSpPr>
          <p:cNvPr id="5" name="TextBox 4">
            <a:extLst>
              <a:ext uri="{FF2B5EF4-FFF2-40B4-BE49-F238E27FC236}">
                <a16:creationId xmlns:a16="http://schemas.microsoft.com/office/drawing/2014/main" id="{4C6C45E1-2AD4-154C-B5B3-1C85A54FDC32}"/>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59E0E990-0F4F-6941-9935-B7EFE1F870AC}"/>
              </a:ext>
            </a:extLst>
          </p:cNvPr>
          <p:cNvSpPr>
            <a:spLocks noGrp="1"/>
          </p:cNvSpPr>
          <p:nvPr>
            <p:ph idx="1"/>
          </p:nvPr>
        </p:nvSpPr>
        <p:spPr>
          <a:xfrm>
            <a:off x="4558143" y="423333"/>
            <a:ext cx="7315201" cy="6212994"/>
          </a:xfrm>
        </p:spPr>
        <p:txBody>
          <a:bodyPr>
            <a:normAutofit fontScale="92500" lnSpcReduction="10000"/>
          </a:bodyPr>
          <a:lstStyle/>
          <a:p>
            <a:r>
              <a:rPr lang="en-US" sz="2400" dirty="0"/>
              <a:t>Order often reflects importance</a:t>
            </a:r>
          </a:p>
          <a:p>
            <a:r>
              <a:rPr lang="en-US" sz="2400" dirty="0"/>
              <a:t>Begins with the Torah- history of God establishing his covenant with this Jewish people</a:t>
            </a:r>
          </a:p>
          <a:p>
            <a:r>
              <a:rPr lang="en-US" sz="2400" dirty="0"/>
              <a:t>At the heart of the Hebrew Bible is the Torah, supported by 3 types of literature: legal, prophetic, poetic. </a:t>
            </a:r>
          </a:p>
          <a:p>
            <a:r>
              <a:rPr lang="en-US" sz="2400" dirty="0"/>
              <a:t>One difference between the Hebrew Bible and the OT is the order. The minor prophets end the OT- looking ahead for their Messiah. This also matches the Greek version. </a:t>
            </a:r>
          </a:p>
          <a:p>
            <a:r>
              <a:rPr lang="en-US" sz="2400" dirty="0"/>
              <a:t>The Hebrew Bible ends with Ezra/Nehemiah &amp; Chronicles because:</a:t>
            </a:r>
          </a:p>
          <a:p>
            <a:pPr lvl="1"/>
            <a:r>
              <a:rPr lang="en-US" sz="2200" dirty="0"/>
              <a:t>They were the last ones written</a:t>
            </a:r>
          </a:p>
          <a:p>
            <a:pPr lvl="1"/>
            <a:r>
              <a:rPr lang="en-US" sz="2200" dirty="0"/>
              <a:t>They tell of the Jews returning from exile and rebuilding the temple. </a:t>
            </a:r>
            <a:endParaRPr lang="en-US" sz="2400" dirty="0"/>
          </a:p>
          <a:p>
            <a:endParaRPr lang="en-US" sz="2400" dirty="0"/>
          </a:p>
        </p:txBody>
      </p:sp>
    </p:spTree>
    <p:extLst>
      <p:ext uri="{BB962C8B-B14F-4D97-AF65-F5344CB8AC3E}">
        <p14:creationId xmlns:p14="http://schemas.microsoft.com/office/powerpoint/2010/main" val="1135595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ircle(in)">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circle(in)">
                                      <p:cBhvr>
                                        <p:cTn id="32" dur="2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circle(in)">
                                      <p:cBhvr>
                                        <p:cTn id="37"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00BC581-9ECF-7D47-8B64-F72F28DA3ABA}"/>
              </a:ext>
            </a:extLst>
          </p:cNvPr>
          <p:cNvSpPr>
            <a:spLocks noGrp="1"/>
          </p:cNvSpPr>
          <p:nvPr>
            <p:ph type="title"/>
          </p:nvPr>
        </p:nvSpPr>
        <p:spPr>
          <a:xfrm>
            <a:off x="888631" y="2349925"/>
            <a:ext cx="3498979" cy="2456442"/>
          </a:xfrm>
        </p:spPr>
        <p:txBody>
          <a:bodyPr>
            <a:normAutofit/>
          </a:bodyPr>
          <a:lstStyle/>
          <a:p>
            <a:r>
              <a:rPr lang="en-US" dirty="0"/>
              <a:t>The Order of the NT</a:t>
            </a:r>
          </a:p>
        </p:txBody>
      </p:sp>
      <p:sp>
        <p:nvSpPr>
          <p:cNvPr id="5" name="TextBox 4">
            <a:extLst>
              <a:ext uri="{FF2B5EF4-FFF2-40B4-BE49-F238E27FC236}">
                <a16:creationId xmlns:a16="http://schemas.microsoft.com/office/drawing/2014/main" id="{1173BF66-A737-4246-801C-E26A1BE0BE74}"/>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BC5E6313-81A8-2846-833B-E84A0459044A}"/>
              </a:ext>
            </a:extLst>
          </p:cNvPr>
          <p:cNvSpPr>
            <a:spLocks noGrp="1"/>
          </p:cNvSpPr>
          <p:nvPr>
            <p:ph idx="1"/>
          </p:nvPr>
        </p:nvSpPr>
        <p:spPr>
          <a:xfrm>
            <a:off x="4558143" y="423333"/>
            <a:ext cx="7315201" cy="6212994"/>
          </a:xfrm>
        </p:spPr>
        <p:txBody>
          <a:bodyPr>
            <a:normAutofit/>
          </a:bodyPr>
          <a:lstStyle/>
          <a:p>
            <a:r>
              <a:rPr lang="en-US" sz="2400" dirty="0"/>
              <a:t>The life, death and resurrection of Jesus is the canon within the canon so it is placed first. </a:t>
            </a:r>
          </a:p>
          <a:p>
            <a:r>
              <a:rPr lang="en-US" sz="2400" dirty="0"/>
              <a:t>It is followed by the birth of the Church (Acts) and the letters of Paul (to the church and to individuals).</a:t>
            </a:r>
          </a:p>
          <a:p>
            <a:r>
              <a:rPr lang="en-US" sz="2400" dirty="0"/>
              <a:t>They are followed by letters not attributed to Paul.</a:t>
            </a:r>
          </a:p>
          <a:p>
            <a:r>
              <a:rPr lang="en-US" sz="2400" dirty="0"/>
              <a:t>The NT ends with the only piece of apocalyptic literature: Revelation. </a:t>
            </a:r>
          </a:p>
        </p:txBody>
      </p:sp>
      <p:sp>
        <p:nvSpPr>
          <p:cNvPr id="7" name="TextBox 6">
            <a:extLst>
              <a:ext uri="{FF2B5EF4-FFF2-40B4-BE49-F238E27FC236}">
                <a16:creationId xmlns:a16="http://schemas.microsoft.com/office/drawing/2014/main" id="{8644F762-384C-DE48-B91F-F82931AF5F24}"/>
              </a:ext>
            </a:extLst>
          </p:cNvPr>
          <p:cNvSpPr txBox="1"/>
          <p:nvPr/>
        </p:nvSpPr>
        <p:spPr>
          <a:xfrm>
            <a:off x="0" y="5344776"/>
            <a:ext cx="4387611" cy="1323439"/>
          </a:xfrm>
          <a:prstGeom prst="rect">
            <a:avLst/>
          </a:prstGeom>
          <a:solidFill>
            <a:schemeClr val="accent1">
              <a:alpha val="50000"/>
            </a:schemeClr>
          </a:solidFill>
          <a:ln w="50800">
            <a:solidFill>
              <a:schemeClr val="tx1"/>
            </a:solidFill>
          </a:ln>
        </p:spPr>
        <p:txBody>
          <a:bodyPr wrap="square" rtlCol="0">
            <a:spAutoFit/>
          </a:bodyPr>
          <a:lstStyle/>
          <a:p>
            <a:r>
              <a:rPr lang="en-US" sz="2000" b="1" dirty="0"/>
              <a:t>Canon within canon</a:t>
            </a:r>
            <a:r>
              <a:rPr lang="en-US" sz="2000" dirty="0"/>
              <a:t>: the idea that within the canon that are central themes that strongly influenced which writings were chosen</a:t>
            </a:r>
          </a:p>
        </p:txBody>
      </p:sp>
    </p:spTree>
    <p:extLst>
      <p:ext uri="{BB962C8B-B14F-4D97-AF65-F5344CB8AC3E}">
        <p14:creationId xmlns:p14="http://schemas.microsoft.com/office/powerpoint/2010/main" val="56691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959710D-4011-AF48-900F-B4205813DCDB}"/>
              </a:ext>
            </a:extLst>
          </p:cNvPr>
          <p:cNvSpPr>
            <a:spLocks noGrp="1"/>
          </p:cNvSpPr>
          <p:nvPr>
            <p:ph type="title"/>
          </p:nvPr>
        </p:nvSpPr>
        <p:spPr>
          <a:xfrm>
            <a:off x="888631" y="2349925"/>
            <a:ext cx="3498979" cy="2456442"/>
          </a:xfrm>
        </p:spPr>
        <p:txBody>
          <a:bodyPr>
            <a:normAutofit/>
          </a:bodyPr>
          <a:lstStyle/>
          <a:p>
            <a:r>
              <a:rPr lang="en-US" dirty="0"/>
              <a:t>The Order of the NT</a:t>
            </a:r>
          </a:p>
        </p:txBody>
      </p:sp>
      <p:sp>
        <p:nvSpPr>
          <p:cNvPr id="5" name="TextBox 4">
            <a:extLst>
              <a:ext uri="{FF2B5EF4-FFF2-40B4-BE49-F238E27FC236}">
                <a16:creationId xmlns:a16="http://schemas.microsoft.com/office/drawing/2014/main" id="{0F117BA6-B776-2D4D-AB98-299E40325A8D}"/>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B167A3DD-B600-4C48-AB20-3867510B7103}"/>
              </a:ext>
            </a:extLst>
          </p:cNvPr>
          <p:cNvSpPr>
            <a:spLocks noGrp="1"/>
          </p:cNvSpPr>
          <p:nvPr>
            <p:ph idx="1"/>
          </p:nvPr>
        </p:nvSpPr>
        <p:spPr>
          <a:xfrm>
            <a:off x="4558143" y="423333"/>
            <a:ext cx="7315201" cy="6212994"/>
          </a:xfrm>
        </p:spPr>
        <p:txBody>
          <a:bodyPr>
            <a:normAutofit/>
          </a:bodyPr>
          <a:lstStyle/>
          <a:p>
            <a:r>
              <a:rPr lang="en-US" sz="2400" dirty="0"/>
              <a:t>Books thought to have the same author have been placed together.</a:t>
            </a:r>
          </a:p>
          <a:p>
            <a:r>
              <a:rPr lang="en-US" sz="2400" dirty="0"/>
              <a:t>For example: Jeremiah- Lamentations in the Septuagint and Luke-Acts in the NT</a:t>
            </a:r>
          </a:p>
          <a:p>
            <a:r>
              <a:rPr lang="en-US" sz="2400" dirty="0"/>
              <a:t>Storyline is also a factor: Joshua- Kings is one successive account. </a:t>
            </a:r>
          </a:p>
          <a:p>
            <a:r>
              <a:rPr lang="en-US" sz="2400" dirty="0"/>
              <a:t>Sometimes organised by their genre: prophetic books, or wisdom books in the OT and the gospels in the NT</a:t>
            </a:r>
          </a:p>
        </p:txBody>
      </p:sp>
      <p:sp>
        <p:nvSpPr>
          <p:cNvPr id="7" name="TextBox 6">
            <a:extLst>
              <a:ext uri="{FF2B5EF4-FFF2-40B4-BE49-F238E27FC236}">
                <a16:creationId xmlns:a16="http://schemas.microsoft.com/office/drawing/2014/main" id="{4B0DE548-CB60-D54D-BC3C-A1E1746CB2E6}"/>
              </a:ext>
            </a:extLst>
          </p:cNvPr>
          <p:cNvSpPr txBox="1"/>
          <p:nvPr/>
        </p:nvSpPr>
        <p:spPr>
          <a:xfrm>
            <a:off x="0" y="5344776"/>
            <a:ext cx="4387611" cy="1323439"/>
          </a:xfrm>
          <a:prstGeom prst="rect">
            <a:avLst/>
          </a:prstGeom>
          <a:solidFill>
            <a:schemeClr val="accent1">
              <a:alpha val="50000"/>
            </a:schemeClr>
          </a:solidFill>
          <a:ln w="50800">
            <a:solidFill>
              <a:schemeClr val="tx1"/>
            </a:solidFill>
          </a:ln>
        </p:spPr>
        <p:txBody>
          <a:bodyPr wrap="square" rtlCol="0">
            <a:spAutoFit/>
          </a:bodyPr>
          <a:lstStyle/>
          <a:p>
            <a:r>
              <a:rPr lang="en-US" sz="2000" b="1" dirty="0"/>
              <a:t>Canon within canon</a:t>
            </a:r>
            <a:r>
              <a:rPr lang="en-US" sz="2000" dirty="0"/>
              <a:t>: the idea that within the canon that are central themes that strongly influenced which writings were chosen</a:t>
            </a:r>
          </a:p>
        </p:txBody>
      </p:sp>
    </p:spTree>
    <p:extLst>
      <p:ext uri="{BB962C8B-B14F-4D97-AF65-F5344CB8AC3E}">
        <p14:creationId xmlns:p14="http://schemas.microsoft.com/office/powerpoint/2010/main" val="251575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870F3D-29CB-BC49-BBD8-A395C38FCF91}"/>
              </a:ext>
            </a:extLst>
          </p:cNvPr>
          <p:cNvSpPr>
            <a:spLocks noGrp="1"/>
          </p:cNvSpPr>
          <p:nvPr>
            <p:ph type="title"/>
          </p:nvPr>
        </p:nvSpPr>
        <p:spPr>
          <a:xfrm>
            <a:off x="888631" y="2349925"/>
            <a:ext cx="3498979" cy="2456442"/>
          </a:xfrm>
        </p:spPr>
        <p:txBody>
          <a:bodyPr>
            <a:normAutofit fontScale="90000"/>
          </a:bodyPr>
          <a:lstStyle/>
          <a:p>
            <a:r>
              <a:rPr lang="en-US" dirty="0"/>
              <a:t>Diverse Views on the Bible as the Word of God</a:t>
            </a:r>
          </a:p>
        </p:txBody>
      </p:sp>
      <p:sp>
        <p:nvSpPr>
          <p:cNvPr id="5" name="TextBox 4">
            <a:extLst>
              <a:ext uri="{FF2B5EF4-FFF2-40B4-BE49-F238E27FC236}">
                <a16:creationId xmlns:a16="http://schemas.microsoft.com/office/drawing/2014/main" id="{038B8715-3C72-AB4D-AB4D-7340DE4454C0}"/>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37F44B4C-5CE4-0E4F-AC14-1285D260B0C2}"/>
              </a:ext>
            </a:extLst>
          </p:cNvPr>
          <p:cNvSpPr>
            <a:spLocks noGrp="1"/>
          </p:cNvSpPr>
          <p:nvPr>
            <p:ph idx="1"/>
          </p:nvPr>
        </p:nvSpPr>
        <p:spPr>
          <a:xfrm>
            <a:off x="4558143" y="423333"/>
            <a:ext cx="7315201" cy="6212994"/>
          </a:xfrm>
        </p:spPr>
        <p:txBody>
          <a:bodyPr>
            <a:normAutofit/>
          </a:bodyPr>
          <a:lstStyle/>
          <a:p>
            <a:r>
              <a:rPr lang="en-US" sz="2400" dirty="0"/>
              <a:t>Occasionally we have an experience that leaves us feeling inspired and can make us think or act differently</a:t>
            </a:r>
          </a:p>
          <a:p>
            <a:r>
              <a:rPr lang="en-US" sz="2400" dirty="0"/>
              <a:t>Christians believe that the Bible is inspired by God.</a:t>
            </a:r>
          </a:p>
          <a:p>
            <a:r>
              <a:rPr lang="en-US" sz="2400" dirty="0"/>
              <a:t>The word inspire comes from the Greek verb meaning ”to breathe on”</a:t>
            </a:r>
          </a:p>
          <a:p>
            <a:r>
              <a:rPr lang="en-US" sz="2400" dirty="0"/>
              <a:t>Believing the Bible is the word of God comes with questions: </a:t>
            </a:r>
          </a:p>
        </p:txBody>
      </p:sp>
      <p:sp>
        <p:nvSpPr>
          <p:cNvPr id="7" name="TextBox 6">
            <a:extLst>
              <a:ext uri="{FF2B5EF4-FFF2-40B4-BE49-F238E27FC236}">
                <a16:creationId xmlns:a16="http://schemas.microsoft.com/office/drawing/2014/main" id="{22C0FCD3-ADC8-1B4E-B9EF-169A168FAA42}"/>
              </a:ext>
            </a:extLst>
          </p:cNvPr>
          <p:cNvSpPr txBox="1"/>
          <p:nvPr/>
        </p:nvSpPr>
        <p:spPr>
          <a:xfrm>
            <a:off x="0" y="5344776"/>
            <a:ext cx="4387611" cy="1015663"/>
          </a:xfrm>
          <a:prstGeom prst="rect">
            <a:avLst/>
          </a:prstGeom>
          <a:noFill/>
          <a:ln w="50800">
            <a:solidFill>
              <a:schemeClr val="tx1"/>
            </a:solidFill>
          </a:ln>
        </p:spPr>
        <p:txBody>
          <a:bodyPr wrap="square" rtlCol="0">
            <a:spAutoFit/>
          </a:bodyPr>
          <a:lstStyle/>
          <a:p>
            <a:r>
              <a:rPr lang="en-US" sz="2000" b="1" i="1" dirty="0" err="1"/>
              <a:t>Theopneustos</a:t>
            </a:r>
            <a:r>
              <a:rPr lang="en-US" sz="2000" b="1" i="1" dirty="0"/>
              <a:t>: </a:t>
            </a:r>
            <a:r>
              <a:rPr lang="en-US" sz="2000" dirty="0"/>
              <a:t>the Greek term uses in 2 Timothy 3:6, meaning ‘God breathed’</a:t>
            </a:r>
          </a:p>
        </p:txBody>
      </p:sp>
    </p:spTree>
    <p:extLst>
      <p:ext uri="{BB962C8B-B14F-4D97-AF65-F5344CB8AC3E}">
        <p14:creationId xmlns:p14="http://schemas.microsoft.com/office/powerpoint/2010/main" val="381883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B60AB4D-97AB-E644-867F-609FF98A2BDE}"/>
              </a:ext>
            </a:extLst>
          </p:cNvPr>
          <p:cNvSpPr>
            <a:spLocks noGrp="1"/>
          </p:cNvSpPr>
          <p:nvPr>
            <p:ph type="title"/>
          </p:nvPr>
        </p:nvSpPr>
        <p:spPr>
          <a:xfrm>
            <a:off x="888631" y="2349925"/>
            <a:ext cx="3498979" cy="2456442"/>
          </a:xfrm>
        </p:spPr>
        <p:txBody>
          <a:bodyPr>
            <a:normAutofit fontScale="90000"/>
          </a:bodyPr>
          <a:lstStyle/>
          <a:p>
            <a:r>
              <a:rPr lang="en-US" dirty="0"/>
              <a:t>Diverse Views on the Bible as the Word of God</a:t>
            </a:r>
          </a:p>
        </p:txBody>
      </p:sp>
      <p:sp>
        <p:nvSpPr>
          <p:cNvPr id="5" name="TextBox 4">
            <a:extLst>
              <a:ext uri="{FF2B5EF4-FFF2-40B4-BE49-F238E27FC236}">
                <a16:creationId xmlns:a16="http://schemas.microsoft.com/office/drawing/2014/main" id="{29D1DDA8-83FE-BE47-B746-B470BE373263}"/>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614D4957-F5AC-E144-A299-70CCC7547941}"/>
              </a:ext>
            </a:extLst>
          </p:cNvPr>
          <p:cNvSpPr>
            <a:spLocks noGrp="1"/>
          </p:cNvSpPr>
          <p:nvPr>
            <p:ph idx="1"/>
          </p:nvPr>
        </p:nvSpPr>
        <p:spPr>
          <a:xfrm>
            <a:off x="4558143" y="423333"/>
            <a:ext cx="7315201" cy="6212994"/>
          </a:xfrm>
        </p:spPr>
        <p:txBody>
          <a:bodyPr>
            <a:normAutofit/>
          </a:bodyPr>
          <a:lstStyle/>
          <a:p>
            <a:r>
              <a:rPr lang="en-US" sz="2400" dirty="0"/>
              <a:t>What was the human role in this book?</a:t>
            </a:r>
          </a:p>
          <a:p>
            <a:r>
              <a:rPr lang="en-US" sz="2400" dirty="0"/>
              <a:t>Is the Bible partly human and partly divine?</a:t>
            </a:r>
          </a:p>
          <a:p>
            <a:r>
              <a:rPr lang="en-US" sz="2400" dirty="0"/>
              <a:t>Did the human authors have access to ideas that were not their own or were they simply an unconscious tool in the ‘hands of God’?</a:t>
            </a:r>
          </a:p>
          <a:p>
            <a:r>
              <a:rPr lang="en-US" sz="2400" dirty="0"/>
              <a:t>What about passages in the Bible that we now see as historically or scientifically incorrect? </a:t>
            </a:r>
          </a:p>
          <a:p>
            <a:r>
              <a:rPr lang="en-US" sz="2400" dirty="0"/>
              <a:t>Can something be called ‘God-breathed’ if it contains errors? </a:t>
            </a:r>
          </a:p>
        </p:txBody>
      </p:sp>
      <p:sp>
        <p:nvSpPr>
          <p:cNvPr id="7" name="TextBox 6">
            <a:extLst>
              <a:ext uri="{FF2B5EF4-FFF2-40B4-BE49-F238E27FC236}">
                <a16:creationId xmlns:a16="http://schemas.microsoft.com/office/drawing/2014/main" id="{B1A1461C-8602-8240-866C-0202F4755D8C}"/>
              </a:ext>
            </a:extLst>
          </p:cNvPr>
          <p:cNvSpPr txBox="1"/>
          <p:nvPr/>
        </p:nvSpPr>
        <p:spPr>
          <a:xfrm>
            <a:off x="0" y="5344776"/>
            <a:ext cx="4387611" cy="1015663"/>
          </a:xfrm>
          <a:prstGeom prst="rect">
            <a:avLst/>
          </a:prstGeom>
          <a:solidFill>
            <a:schemeClr val="accent1">
              <a:alpha val="50000"/>
            </a:schemeClr>
          </a:solidFill>
          <a:ln w="50800">
            <a:solidFill>
              <a:schemeClr val="tx1"/>
            </a:solidFill>
          </a:ln>
        </p:spPr>
        <p:txBody>
          <a:bodyPr wrap="square" rtlCol="0">
            <a:spAutoFit/>
          </a:bodyPr>
          <a:lstStyle/>
          <a:p>
            <a:r>
              <a:rPr lang="en-US" sz="2000" b="1" i="1" dirty="0" err="1"/>
              <a:t>Theopneustos</a:t>
            </a:r>
            <a:r>
              <a:rPr lang="en-US" sz="2000" b="1" i="1" dirty="0"/>
              <a:t>: </a:t>
            </a:r>
            <a:r>
              <a:rPr lang="en-US" sz="2000" dirty="0"/>
              <a:t>the Greek term uses in 2 Timothy 3:6, meaning ‘God breathed’</a:t>
            </a:r>
          </a:p>
        </p:txBody>
      </p:sp>
    </p:spTree>
    <p:extLst>
      <p:ext uri="{BB962C8B-B14F-4D97-AF65-F5344CB8AC3E}">
        <p14:creationId xmlns:p14="http://schemas.microsoft.com/office/powerpoint/2010/main" val="340653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ircle(in)">
                                      <p:cBhvr>
                                        <p:cTn id="27"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D8E3C9E-CF80-3A48-8F14-97639F3D0720}"/>
              </a:ext>
            </a:extLst>
          </p:cNvPr>
          <p:cNvSpPr>
            <a:spLocks noGrp="1"/>
          </p:cNvSpPr>
          <p:nvPr>
            <p:ph type="title"/>
          </p:nvPr>
        </p:nvSpPr>
        <p:spPr>
          <a:xfrm>
            <a:off x="888631" y="2349925"/>
            <a:ext cx="3498979" cy="2456442"/>
          </a:xfrm>
        </p:spPr>
        <p:txBody>
          <a:bodyPr>
            <a:normAutofit/>
          </a:bodyPr>
          <a:lstStyle/>
          <a:p>
            <a:r>
              <a:rPr lang="en-US" dirty="0"/>
              <a:t>Different understandings of inspiration</a:t>
            </a:r>
          </a:p>
        </p:txBody>
      </p:sp>
      <p:sp>
        <p:nvSpPr>
          <p:cNvPr id="5" name="TextBox 4">
            <a:extLst>
              <a:ext uri="{FF2B5EF4-FFF2-40B4-BE49-F238E27FC236}">
                <a16:creationId xmlns:a16="http://schemas.microsoft.com/office/drawing/2014/main" id="{EDD9475C-D45A-2342-8487-331DA3122241}"/>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5C777DE1-D761-C742-ACCA-D49B214BA160}"/>
              </a:ext>
            </a:extLst>
          </p:cNvPr>
          <p:cNvSpPr>
            <a:spLocks noGrp="1"/>
          </p:cNvSpPr>
          <p:nvPr>
            <p:ph idx="1"/>
          </p:nvPr>
        </p:nvSpPr>
        <p:spPr>
          <a:xfrm>
            <a:off x="4558143" y="423333"/>
            <a:ext cx="7315201" cy="6212994"/>
          </a:xfrm>
        </p:spPr>
        <p:txBody>
          <a:bodyPr>
            <a:normAutofit/>
          </a:bodyPr>
          <a:lstStyle/>
          <a:p>
            <a:r>
              <a:rPr lang="en-US" sz="2400" dirty="0"/>
              <a:t>Broadly speaking, the answers to these questions move between two positions:</a:t>
            </a:r>
          </a:p>
          <a:p>
            <a:r>
              <a:rPr lang="en-US" sz="2400" dirty="0"/>
              <a:t>Either emphasizing the objective ‘God-side’ of inspiration</a:t>
            </a:r>
          </a:p>
          <a:p>
            <a:r>
              <a:rPr lang="en-US" sz="2400" dirty="0"/>
              <a:t>Or emphasizing the subjective ‘human-side’ of inspiration </a:t>
            </a:r>
          </a:p>
          <a:p>
            <a:r>
              <a:rPr lang="en-US" sz="2400" dirty="0"/>
              <a:t>At the most extreme objective, the biblical writers were nothing more than transcribers, dutifully writing down the spoken word of God</a:t>
            </a:r>
          </a:p>
        </p:txBody>
      </p:sp>
      <p:sp>
        <p:nvSpPr>
          <p:cNvPr id="7" name="TextBox 6">
            <a:extLst>
              <a:ext uri="{FF2B5EF4-FFF2-40B4-BE49-F238E27FC236}">
                <a16:creationId xmlns:a16="http://schemas.microsoft.com/office/drawing/2014/main" id="{5116697F-14B4-064B-93BD-1797F7214D99}"/>
              </a:ext>
            </a:extLst>
          </p:cNvPr>
          <p:cNvSpPr txBox="1"/>
          <p:nvPr/>
        </p:nvSpPr>
        <p:spPr>
          <a:xfrm>
            <a:off x="0" y="5344776"/>
            <a:ext cx="4387611" cy="1015663"/>
          </a:xfrm>
          <a:prstGeom prst="rect">
            <a:avLst/>
          </a:prstGeom>
          <a:solidFill>
            <a:schemeClr val="accent1">
              <a:alpha val="50000"/>
            </a:schemeClr>
          </a:solidFill>
          <a:ln w="50800">
            <a:solidFill>
              <a:schemeClr val="tx1"/>
            </a:solidFill>
          </a:ln>
        </p:spPr>
        <p:txBody>
          <a:bodyPr wrap="square" rtlCol="0">
            <a:spAutoFit/>
          </a:bodyPr>
          <a:lstStyle/>
          <a:p>
            <a:r>
              <a:rPr lang="en-US" sz="2000" b="1" i="1" dirty="0" err="1"/>
              <a:t>Theopneustos</a:t>
            </a:r>
            <a:r>
              <a:rPr lang="en-US" sz="2000" b="1" i="1" dirty="0"/>
              <a:t>: </a:t>
            </a:r>
            <a:r>
              <a:rPr lang="en-US" sz="2000" dirty="0"/>
              <a:t>the Greek term uses in 2 Timothy 3:6, meaning ‘God breathed’</a:t>
            </a:r>
          </a:p>
        </p:txBody>
      </p:sp>
    </p:spTree>
    <p:extLst>
      <p:ext uri="{BB962C8B-B14F-4D97-AF65-F5344CB8AC3E}">
        <p14:creationId xmlns:p14="http://schemas.microsoft.com/office/powerpoint/2010/main" val="200861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62F813D-76FE-6E4E-92B6-64E2EBB9D6B0}"/>
              </a:ext>
            </a:extLst>
          </p:cNvPr>
          <p:cNvSpPr>
            <a:spLocks noGrp="1"/>
          </p:cNvSpPr>
          <p:nvPr>
            <p:ph type="title"/>
          </p:nvPr>
        </p:nvSpPr>
        <p:spPr>
          <a:xfrm>
            <a:off x="888631" y="2349925"/>
            <a:ext cx="3498979" cy="2456442"/>
          </a:xfrm>
        </p:spPr>
        <p:txBody>
          <a:bodyPr>
            <a:normAutofit/>
          </a:bodyPr>
          <a:lstStyle/>
          <a:p>
            <a:r>
              <a:rPr lang="en-US" dirty="0"/>
              <a:t>Different understandings of inspiration</a:t>
            </a:r>
          </a:p>
        </p:txBody>
      </p:sp>
      <p:sp>
        <p:nvSpPr>
          <p:cNvPr id="5" name="TextBox 4">
            <a:extLst>
              <a:ext uri="{FF2B5EF4-FFF2-40B4-BE49-F238E27FC236}">
                <a16:creationId xmlns:a16="http://schemas.microsoft.com/office/drawing/2014/main" id="{38499902-B355-CF49-9120-840764F89AB4}"/>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69920E02-8C02-AE4C-95AD-C72F94A5012F}"/>
              </a:ext>
            </a:extLst>
          </p:cNvPr>
          <p:cNvSpPr>
            <a:spLocks noGrp="1"/>
          </p:cNvSpPr>
          <p:nvPr>
            <p:ph idx="1"/>
          </p:nvPr>
        </p:nvSpPr>
        <p:spPr>
          <a:xfrm>
            <a:off x="4558143" y="423333"/>
            <a:ext cx="7315201" cy="6212994"/>
          </a:xfrm>
        </p:spPr>
        <p:txBody>
          <a:bodyPr>
            <a:normAutofit/>
          </a:bodyPr>
          <a:lstStyle/>
          <a:p>
            <a:r>
              <a:rPr lang="en-US" sz="2400" dirty="0"/>
              <a:t>Most theologians accept the human side to the inspiration and therefore accept the subjective nature, since each book has it’s own character and tone based on the author. </a:t>
            </a:r>
          </a:p>
          <a:p>
            <a:r>
              <a:rPr lang="en-US" sz="2400" dirty="0"/>
              <a:t>At the extreme end of the subjective position is the view that it’s not the words that are inspired but the authors through their encounters with Jesus and the Church.</a:t>
            </a:r>
          </a:p>
          <a:p>
            <a:r>
              <a:rPr lang="en-US" sz="2400" dirty="0"/>
              <a:t>In other words, God did not act in a special way to write the Bible. </a:t>
            </a:r>
          </a:p>
          <a:p>
            <a:r>
              <a:rPr lang="en-US" sz="2400" dirty="0"/>
              <a:t>Between these two extremes, there are a wide variety of views.</a:t>
            </a:r>
          </a:p>
        </p:txBody>
      </p:sp>
    </p:spTree>
    <p:extLst>
      <p:ext uri="{BB962C8B-B14F-4D97-AF65-F5344CB8AC3E}">
        <p14:creationId xmlns:p14="http://schemas.microsoft.com/office/powerpoint/2010/main" val="106370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DB56628-496E-F04A-8F58-85C8AB458EB3}"/>
              </a:ext>
            </a:extLst>
          </p:cNvPr>
          <p:cNvSpPr>
            <a:spLocks noGrp="1"/>
          </p:cNvSpPr>
          <p:nvPr>
            <p:ph type="title"/>
          </p:nvPr>
        </p:nvSpPr>
        <p:spPr>
          <a:xfrm>
            <a:off x="888631" y="2349925"/>
            <a:ext cx="3498979" cy="2456442"/>
          </a:xfrm>
        </p:spPr>
        <p:txBody>
          <a:bodyPr>
            <a:normAutofit/>
          </a:bodyPr>
          <a:lstStyle/>
          <a:p>
            <a:r>
              <a:rPr lang="en-US" dirty="0"/>
              <a:t>Different Christian Old Testaments</a:t>
            </a:r>
          </a:p>
        </p:txBody>
      </p:sp>
      <p:sp>
        <p:nvSpPr>
          <p:cNvPr id="5" name="Content Placeholder 2">
            <a:extLst>
              <a:ext uri="{FF2B5EF4-FFF2-40B4-BE49-F238E27FC236}">
                <a16:creationId xmlns:a16="http://schemas.microsoft.com/office/drawing/2014/main" id="{6AF42E51-283E-5F4E-991A-DC65CFFF2C90}"/>
              </a:ext>
            </a:extLst>
          </p:cNvPr>
          <p:cNvSpPr>
            <a:spLocks noGrp="1"/>
          </p:cNvSpPr>
          <p:nvPr>
            <p:ph idx="1"/>
          </p:nvPr>
        </p:nvSpPr>
        <p:spPr>
          <a:xfrm>
            <a:off x="4572000" y="466501"/>
            <a:ext cx="7315201" cy="5740335"/>
          </a:xfrm>
        </p:spPr>
        <p:txBody>
          <a:bodyPr>
            <a:normAutofit/>
          </a:bodyPr>
          <a:lstStyle/>
          <a:p>
            <a:r>
              <a:rPr lang="en-US" sz="2400" dirty="0"/>
              <a:t>There are different OTs between Catholics and Protestants because the Jewish canon was not closed at the time of the NT</a:t>
            </a:r>
          </a:p>
          <a:p>
            <a:r>
              <a:rPr lang="en-US" sz="2400" dirty="0"/>
              <a:t>NT writers used the Greek version of the Hebrew Bible (The Septuagint). </a:t>
            </a:r>
          </a:p>
          <a:p>
            <a:r>
              <a:rPr lang="en-US" sz="2400" dirty="0"/>
              <a:t>This included some Jewish writings written only in Greek and later excluded from canon. </a:t>
            </a:r>
          </a:p>
          <a:p>
            <a:r>
              <a:rPr lang="en-US" sz="2400" dirty="0"/>
              <a:t>Some early church fathers rejected these works, while others, like Augustine accepted them. </a:t>
            </a:r>
          </a:p>
          <a:p>
            <a:r>
              <a:rPr lang="en-US" sz="2400" dirty="0"/>
              <a:t>Catholic Christians included these in the Latin translations of the Bible. </a:t>
            </a:r>
          </a:p>
          <a:p>
            <a:endParaRPr lang="en-US" sz="2400" dirty="0"/>
          </a:p>
        </p:txBody>
      </p:sp>
      <p:sp>
        <p:nvSpPr>
          <p:cNvPr id="6" name="TextBox 5">
            <a:extLst>
              <a:ext uri="{FF2B5EF4-FFF2-40B4-BE49-F238E27FC236}">
                <a16:creationId xmlns:a16="http://schemas.microsoft.com/office/drawing/2014/main" id="{794730CA-C3FB-A94F-A860-71BA56B1A655}"/>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7" name="TextBox 6">
            <a:extLst>
              <a:ext uri="{FF2B5EF4-FFF2-40B4-BE49-F238E27FC236}">
                <a16:creationId xmlns:a16="http://schemas.microsoft.com/office/drawing/2014/main" id="{C512CF41-FD87-3940-BEBF-55BAA43FB243}"/>
              </a:ext>
            </a:extLst>
          </p:cNvPr>
          <p:cNvSpPr txBox="1"/>
          <p:nvPr/>
        </p:nvSpPr>
        <p:spPr>
          <a:xfrm>
            <a:off x="0" y="5344776"/>
            <a:ext cx="4387611" cy="1015663"/>
          </a:xfrm>
          <a:prstGeom prst="rect">
            <a:avLst/>
          </a:prstGeom>
          <a:noFill/>
          <a:ln w="50800">
            <a:solidFill>
              <a:schemeClr val="tx1"/>
            </a:solidFill>
          </a:ln>
        </p:spPr>
        <p:txBody>
          <a:bodyPr wrap="square" rtlCol="0">
            <a:spAutoFit/>
          </a:bodyPr>
          <a:lstStyle/>
          <a:p>
            <a:r>
              <a:rPr lang="en-US" sz="2000" b="1" dirty="0"/>
              <a:t>The Septuagint: </a:t>
            </a:r>
            <a:r>
              <a:rPr lang="en-US" sz="2000" dirty="0"/>
              <a:t>the Greek translation of the Hebrew Bible in the 2</a:t>
            </a:r>
            <a:r>
              <a:rPr lang="en-US" sz="2000" baseline="30000" dirty="0"/>
              <a:t>nd</a:t>
            </a:r>
            <a:r>
              <a:rPr lang="en-US" sz="2000" dirty="0"/>
              <a:t> &amp; 3</a:t>
            </a:r>
            <a:r>
              <a:rPr lang="en-US" sz="2000" baseline="30000" dirty="0"/>
              <a:t>rd</a:t>
            </a:r>
            <a:r>
              <a:rPr lang="en-US" sz="2000" dirty="0"/>
              <a:t> centuries BCE</a:t>
            </a:r>
          </a:p>
        </p:txBody>
      </p:sp>
    </p:spTree>
    <p:extLst>
      <p:ext uri="{BB962C8B-B14F-4D97-AF65-F5344CB8AC3E}">
        <p14:creationId xmlns:p14="http://schemas.microsoft.com/office/powerpoint/2010/main" val="396410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B6EF4D-499E-DF48-9405-45B10AF95C18}"/>
              </a:ext>
            </a:extLst>
          </p:cNvPr>
          <p:cNvSpPr>
            <a:spLocks noGrp="1"/>
          </p:cNvSpPr>
          <p:nvPr>
            <p:ph type="title"/>
          </p:nvPr>
        </p:nvSpPr>
        <p:spPr>
          <a:xfrm>
            <a:off x="888631" y="2349925"/>
            <a:ext cx="3498979" cy="2456442"/>
          </a:xfrm>
        </p:spPr>
        <p:txBody>
          <a:bodyPr>
            <a:normAutofit/>
          </a:bodyPr>
          <a:lstStyle/>
          <a:p>
            <a:r>
              <a:rPr lang="en-US" dirty="0"/>
              <a:t>Objective Views of Inspiration</a:t>
            </a:r>
          </a:p>
        </p:txBody>
      </p:sp>
      <p:sp>
        <p:nvSpPr>
          <p:cNvPr id="5" name="TextBox 4">
            <a:extLst>
              <a:ext uri="{FF2B5EF4-FFF2-40B4-BE49-F238E27FC236}">
                <a16:creationId xmlns:a16="http://schemas.microsoft.com/office/drawing/2014/main" id="{80644C43-D7A2-CE44-B7EA-85F90CF8C3F5}"/>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7759615E-0C97-BC4F-9059-E7885225289D}"/>
              </a:ext>
            </a:extLst>
          </p:cNvPr>
          <p:cNvSpPr>
            <a:spLocks noGrp="1"/>
          </p:cNvSpPr>
          <p:nvPr>
            <p:ph idx="1"/>
          </p:nvPr>
        </p:nvSpPr>
        <p:spPr>
          <a:xfrm>
            <a:off x="4558143" y="423333"/>
            <a:ext cx="7315201" cy="6212994"/>
          </a:xfrm>
        </p:spPr>
        <p:txBody>
          <a:bodyPr>
            <a:normAutofit/>
          </a:bodyPr>
          <a:lstStyle/>
          <a:p>
            <a:r>
              <a:rPr lang="en-US" sz="2400" dirty="0"/>
              <a:t>Many of the early church fathers emphasized the objective side of inspiration: God directly moved the biblical writers to write certain texts.</a:t>
            </a:r>
          </a:p>
          <a:p>
            <a:r>
              <a:rPr lang="en-US" sz="2400" dirty="0"/>
              <a:t>There are many passages that present God as speaking directly to or through a prophet. </a:t>
            </a:r>
          </a:p>
          <a:p>
            <a:r>
              <a:rPr lang="en-US" sz="2400" dirty="0"/>
              <a:t>2</a:t>
            </a:r>
            <a:r>
              <a:rPr lang="en-US" sz="2400" baseline="30000" dirty="0"/>
              <a:t>nd</a:t>
            </a:r>
            <a:r>
              <a:rPr lang="en-US" sz="2400" dirty="0"/>
              <a:t> century theologian </a:t>
            </a:r>
            <a:r>
              <a:rPr lang="en-US" sz="2400" dirty="0" err="1"/>
              <a:t>Athenagorus</a:t>
            </a:r>
            <a:r>
              <a:rPr lang="en-US" sz="2400" dirty="0"/>
              <a:t>: it is like a flautist. </a:t>
            </a:r>
          </a:p>
          <a:p>
            <a:r>
              <a:rPr lang="en-US" sz="2400" dirty="0"/>
              <a:t>Inspiration is like divine dictation. </a:t>
            </a:r>
          </a:p>
        </p:txBody>
      </p:sp>
      <p:sp>
        <p:nvSpPr>
          <p:cNvPr id="7" name="TextBox 6">
            <a:extLst>
              <a:ext uri="{FF2B5EF4-FFF2-40B4-BE49-F238E27FC236}">
                <a16:creationId xmlns:a16="http://schemas.microsoft.com/office/drawing/2014/main" id="{2B6BB632-C06A-A44D-A7C1-1DF3A41DC14E}"/>
              </a:ext>
            </a:extLst>
          </p:cNvPr>
          <p:cNvSpPr txBox="1"/>
          <p:nvPr/>
        </p:nvSpPr>
        <p:spPr>
          <a:xfrm>
            <a:off x="152400" y="5928441"/>
            <a:ext cx="10651067" cy="400110"/>
          </a:xfrm>
          <a:prstGeom prst="rect">
            <a:avLst/>
          </a:prstGeom>
          <a:noFill/>
          <a:ln w="50800">
            <a:solidFill>
              <a:schemeClr val="tx1"/>
            </a:solidFill>
          </a:ln>
        </p:spPr>
        <p:txBody>
          <a:bodyPr wrap="square" rtlCol="0">
            <a:spAutoFit/>
          </a:bodyPr>
          <a:lstStyle/>
          <a:p>
            <a:r>
              <a:rPr lang="en-US" sz="2000" i="1" dirty="0"/>
              <a:t>“It is wicked to doubt that the writings of the Apostles are free from all error.”- </a:t>
            </a:r>
            <a:r>
              <a:rPr lang="en-US" sz="2000" dirty="0" err="1"/>
              <a:t>Ausgustine</a:t>
            </a:r>
            <a:endParaRPr lang="en-US" sz="2000" i="1" dirty="0"/>
          </a:p>
        </p:txBody>
      </p:sp>
    </p:spTree>
    <p:extLst>
      <p:ext uri="{BB962C8B-B14F-4D97-AF65-F5344CB8AC3E}">
        <p14:creationId xmlns:p14="http://schemas.microsoft.com/office/powerpoint/2010/main" val="351772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EFBDDE8-B4C5-4140-9A88-271A33F6265D}"/>
              </a:ext>
            </a:extLst>
          </p:cNvPr>
          <p:cNvSpPr>
            <a:spLocks noGrp="1"/>
          </p:cNvSpPr>
          <p:nvPr>
            <p:ph type="title"/>
          </p:nvPr>
        </p:nvSpPr>
        <p:spPr>
          <a:xfrm>
            <a:off x="888631" y="2349925"/>
            <a:ext cx="3498979" cy="2456442"/>
          </a:xfrm>
        </p:spPr>
        <p:txBody>
          <a:bodyPr>
            <a:normAutofit/>
          </a:bodyPr>
          <a:lstStyle/>
          <a:p>
            <a:r>
              <a:rPr lang="en-US" dirty="0"/>
              <a:t>Objective Views of Inspiration</a:t>
            </a:r>
          </a:p>
        </p:txBody>
      </p:sp>
      <p:sp>
        <p:nvSpPr>
          <p:cNvPr id="5" name="TextBox 4">
            <a:extLst>
              <a:ext uri="{FF2B5EF4-FFF2-40B4-BE49-F238E27FC236}">
                <a16:creationId xmlns:a16="http://schemas.microsoft.com/office/drawing/2014/main" id="{49D191EC-10BF-6140-89CF-918F9E2A9190}"/>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43849974-5BCE-7A46-88A1-2EF9E4D23463}"/>
              </a:ext>
            </a:extLst>
          </p:cNvPr>
          <p:cNvSpPr>
            <a:spLocks noGrp="1"/>
          </p:cNvSpPr>
          <p:nvPr>
            <p:ph idx="1"/>
          </p:nvPr>
        </p:nvSpPr>
        <p:spPr>
          <a:xfrm>
            <a:off x="4558143" y="423333"/>
            <a:ext cx="7315201" cy="6212994"/>
          </a:xfrm>
        </p:spPr>
        <p:txBody>
          <a:bodyPr>
            <a:normAutofit/>
          </a:bodyPr>
          <a:lstStyle/>
          <a:p>
            <a:r>
              <a:rPr lang="en-US" sz="2400" dirty="0"/>
              <a:t>Some early church fathers disagreed with this. </a:t>
            </a:r>
          </a:p>
          <a:p>
            <a:r>
              <a:rPr lang="en-US" sz="2400" dirty="0"/>
              <a:t>Origen (2</a:t>
            </a:r>
            <a:r>
              <a:rPr lang="en-US" sz="2400" baseline="30000" dirty="0"/>
              <a:t>nd</a:t>
            </a:r>
            <a:r>
              <a:rPr lang="en-US" sz="2400" dirty="0"/>
              <a:t>-3</a:t>
            </a:r>
            <a:r>
              <a:rPr lang="en-US" sz="2400" baseline="30000" dirty="0"/>
              <a:t>rd</a:t>
            </a:r>
            <a:r>
              <a:rPr lang="en-US" sz="2400" dirty="0"/>
              <a:t> century) believed that the writers were fully conscious in this process and were able to express opinions. </a:t>
            </a:r>
          </a:p>
          <a:p>
            <a:r>
              <a:rPr lang="en-US" sz="2400" dirty="0"/>
              <a:t>Thomas Aquinas- humans can play an instrumental role in shaping divine revelation. </a:t>
            </a:r>
          </a:p>
          <a:p>
            <a:r>
              <a:rPr lang="en-US" sz="2400" dirty="0"/>
              <a:t>Therefore God is like the producer, rather than a </a:t>
            </a:r>
            <a:r>
              <a:rPr lang="en-US" sz="2400"/>
              <a:t>literal author. </a:t>
            </a:r>
            <a:endParaRPr lang="en-US" sz="2400" dirty="0"/>
          </a:p>
        </p:txBody>
      </p:sp>
    </p:spTree>
    <p:extLst>
      <p:ext uri="{BB962C8B-B14F-4D97-AF65-F5344CB8AC3E}">
        <p14:creationId xmlns:p14="http://schemas.microsoft.com/office/powerpoint/2010/main" val="230062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568E6E-AA40-AB43-B307-EB1A1F8E0360}"/>
              </a:ext>
            </a:extLst>
          </p:cNvPr>
          <p:cNvSpPr>
            <a:spLocks noGrp="1"/>
          </p:cNvSpPr>
          <p:nvPr>
            <p:ph type="title"/>
          </p:nvPr>
        </p:nvSpPr>
        <p:spPr>
          <a:xfrm>
            <a:off x="888631" y="2349925"/>
            <a:ext cx="3498979" cy="2456442"/>
          </a:xfrm>
        </p:spPr>
        <p:txBody>
          <a:bodyPr>
            <a:normAutofit/>
          </a:bodyPr>
          <a:lstStyle/>
          <a:p>
            <a:r>
              <a:rPr lang="en-US" dirty="0"/>
              <a:t>Subjective Views of Inspiration</a:t>
            </a:r>
          </a:p>
        </p:txBody>
      </p:sp>
      <p:sp>
        <p:nvSpPr>
          <p:cNvPr id="5" name="TextBox 4">
            <a:extLst>
              <a:ext uri="{FF2B5EF4-FFF2-40B4-BE49-F238E27FC236}">
                <a16:creationId xmlns:a16="http://schemas.microsoft.com/office/drawing/2014/main" id="{AFD4C643-EC90-A247-A1C7-4626FE1F8FC5}"/>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D7BF53D2-A3AE-D743-A78A-4DACA4BF0DC8}"/>
              </a:ext>
            </a:extLst>
          </p:cNvPr>
          <p:cNvSpPr>
            <a:spLocks noGrp="1"/>
          </p:cNvSpPr>
          <p:nvPr>
            <p:ph idx="1"/>
          </p:nvPr>
        </p:nvSpPr>
        <p:spPr>
          <a:xfrm>
            <a:off x="4558143" y="423333"/>
            <a:ext cx="7315201" cy="6212994"/>
          </a:xfrm>
        </p:spPr>
        <p:txBody>
          <a:bodyPr>
            <a:normAutofit/>
          </a:bodyPr>
          <a:lstStyle/>
          <a:p>
            <a:r>
              <a:rPr lang="en-US" sz="2400" dirty="0"/>
              <a:t>European enlightenment put an emphasis on human knowledge and understanding; traditional beliefs in god, miracles and the Bible as God’s word were questioned.</a:t>
            </a:r>
          </a:p>
          <a:p>
            <a:r>
              <a:rPr lang="en-US" sz="2400" dirty="0"/>
              <a:t>Some thinkers viewed inspiration as a human activity, rather than a divine one. </a:t>
            </a:r>
          </a:p>
          <a:p>
            <a:r>
              <a:rPr lang="en-US" sz="2400" dirty="0"/>
              <a:t>There is a link between the Bible and God, not through the words of the Bible but through the experience of the writers. </a:t>
            </a:r>
          </a:p>
          <a:p>
            <a:endParaRPr lang="en-US" sz="2400" dirty="0"/>
          </a:p>
        </p:txBody>
      </p:sp>
    </p:spTree>
    <p:extLst>
      <p:ext uri="{BB962C8B-B14F-4D97-AF65-F5344CB8AC3E}">
        <p14:creationId xmlns:p14="http://schemas.microsoft.com/office/powerpoint/2010/main" val="345910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442F2A-BD66-124E-ADFA-C8F0E653C474}"/>
              </a:ext>
            </a:extLst>
          </p:cNvPr>
          <p:cNvSpPr>
            <a:spLocks noGrp="1"/>
          </p:cNvSpPr>
          <p:nvPr>
            <p:ph type="title"/>
          </p:nvPr>
        </p:nvSpPr>
        <p:spPr>
          <a:xfrm>
            <a:off x="888631" y="2349925"/>
            <a:ext cx="3498979" cy="2456442"/>
          </a:xfrm>
        </p:spPr>
        <p:txBody>
          <a:bodyPr>
            <a:normAutofit fontScale="90000"/>
          </a:bodyPr>
          <a:lstStyle/>
          <a:p>
            <a:r>
              <a:rPr lang="en-US" dirty="0"/>
              <a:t>Subjective Views of Inspiration: inerrancy and plenary verbal inspiration</a:t>
            </a:r>
          </a:p>
        </p:txBody>
      </p:sp>
      <p:sp>
        <p:nvSpPr>
          <p:cNvPr id="5" name="TextBox 4">
            <a:extLst>
              <a:ext uri="{FF2B5EF4-FFF2-40B4-BE49-F238E27FC236}">
                <a16:creationId xmlns:a16="http://schemas.microsoft.com/office/drawing/2014/main" id="{C9B860C9-A6CC-1F41-BFF7-91415814A451}"/>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4952110B-ED3E-4E47-B987-18CC298E61CE}"/>
              </a:ext>
            </a:extLst>
          </p:cNvPr>
          <p:cNvSpPr>
            <a:spLocks noGrp="1"/>
          </p:cNvSpPr>
          <p:nvPr>
            <p:ph idx="1"/>
          </p:nvPr>
        </p:nvSpPr>
        <p:spPr>
          <a:xfrm>
            <a:off x="4558143" y="423333"/>
            <a:ext cx="7315201" cy="6212994"/>
          </a:xfrm>
        </p:spPr>
        <p:txBody>
          <a:bodyPr>
            <a:normAutofit/>
          </a:bodyPr>
          <a:lstStyle/>
          <a:p>
            <a:r>
              <a:rPr lang="en-US" sz="2400" dirty="0"/>
              <a:t>Late 19</a:t>
            </a:r>
            <a:r>
              <a:rPr lang="en-US" sz="2400" baseline="30000" dirty="0"/>
              <a:t>th</a:t>
            </a:r>
            <a:r>
              <a:rPr lang="en-US" sz="2400" dirty="0"/>
              <a:t> and 20</a:t>
            </a:r>
            <a:r>
              <a:rPr lang="en-US" sz="2400" baseline="30000" dirty="0"/>
              <a:t>th</a:t>
            </a:r>
            <a:r>
              <a:rPr lang="en-US" sz="2400" dirty="0"/>
              <a:t> century, fundamentalist Christians reacted to enlightenment focusses on human wisdom. </a:t>
            </a:r>
          </a:p>
          <a:p>
            <a:r>
              <a:rPr lang="en-US" sz="2400" dirty="0"/>
              <a:t>They asserted that scientific claims would never be at the cost of key Christian doctrines, like creation of the world in 7 24-hour days, or belief in miracles. </a:t>
            </a:r>
          </a:p>
          <a:p>
            <a:r>
              <a:rPr lang="en-US" sz="2400" dirty="0"/>
              <a:t>At the heart of this, is an objective view of the Bible. Each word was given by God to the writer and therefore has no error, contradiction or falsehood. </a:t>
            </a:r>
          </a:p>
        </p:txBody>
      </p:sp>
      <p:sp>
        <p:nvSpPr>
          <p:cNvPr id="7" name="TextBox 6">
            <a:extLst>
              <a:ext uri="{FF2B5EF4-FFF2-40B4-BE49-F238E27FC236}">
                <a16:creationId xmlns:a16="http://schemas.microsoft.com/office/drawing/2014/main" id="{E0EE7684-B2D8-FC4C-A189-311E2B9EFFF5}"/>
              </a:ext>
            </a:extLst>
          </p:cNvPr>
          <p:cNvSpPr txBox="1"/>
          <p:nvPr/>
        </p:nvSpPr>
        <p:spPr>
          <a:xfrm>
            <a:off x="175828" y="5005111"/>
            <a:ext cx="4382315" cy="1631216"/>
          </a:xfrm>
          <a:prstGeom prst="rect">
            <a:avLst/>
          </a:prstGeom>
          <a:noFill/>
          <a:ln w="50800">
            <a:solidFill>
              <a:schemeClr val="tx1"/>
            </a:solidFill>
          </a:ln>
        </p:spPr>
        <p:txBody>
          <a:bodyPr wrap="square" rtlCol="0">
            <a:spAutoFit/>
          </a:bodyPr>
          <a:lstStyle/>
          <a:p>
            <a:r>
              <a:rPr lang="en-US" sz="2000" b="1" dirty="0"/>
              <a:t>Plenary verbal inspiration/inerrancy: </a:t>
            </a:r>
            <a:r>
              <a:rPr lang="en-US" sz="2000" dirty="0"/>
              <a:t>the belief that the words of the Bible were given directly by God to the human writers- therefore fully inspired. </a:t>
            </a:r>
          </a:p>
        </p:txBody>
      </p:sp>
    </p:spTree>
    <p:extLst>
      <p:ext uri="{BB962C8B-B14F-4D97-AF65-F5344CB8AC3E}">
        <p14:creationId xmlns:p14="http://schemas.microsoft.com/office/powerpoint/2010/main" val="157314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91883C1-2DBE-6B47-ADF8-347F5AF01039}"/>
              </a:ext>
            </a:extLst>
          </p:cNvPr>
          <p:cNvSpPr>
            <a:spLocks noGrp="1"/>
          </p:cNvSpPr>
          <p:nvPr>
            <p:ph type="title"/>
          </p:nvPr>
        </p:nvSpPr>
        <p:spPr>
          <a:xfrm>
            <a:off x="888631" y="2349925"/>
            <a:ext cx="3498979" cy="2456442"/>
          </a:xfrm>
        </p:spPr>
        <p:txBody>
          <a:bodyPr>
            <a:normAutofit fontScale="90000"/>
          </a:bodyPr>
          <a:lstStyle/>
          <a:p>
            <a:r>
              <a:rPr lang="en-US" dirty="0"/>
              <a:t>Subjective Views of Inspiration: inerrancy and plenary verbal inspiration</a:t>
            </a:r>
          </a:p>
        </p:txBody>
      </p:sp>
      <p:sp>
        <p:nvSpPr>
          <p:cNvPr id="5" name="TextBox 4">
            <a:extLst>
              <a:ext uri="{FF2B5EF4-FFF2-40B4-BE49-F238E27FC236}">
                <a16:creationId xmlns:a16="http://schemas.microsoft.com/office/drawing/2014/main" id="{E3293960-DA73-7649-8C34-8BB908820657}"/>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D5E09BC6-5079-D747-89B9-27C0F8201140}"/>
              </a:ext>
            </a:extLst>
          </p:cNvPr>
          <p:cNvSpPr>
            <a:spLocks noGrp="1"/>
          </p:cNvSpPr>
          <p:nvPr>
            <p:ph idx="1"/>
          </p:nvPr>
        </p:nvSpPr>
        <p:spPr>
          <a:xfrm>
            <a:off x="4558143" y="423333"/>
            <a:ext cx="7315201" cy="6212994"/>
          </a:xfrm>
        </p:spPr>
        <p:txBody>
          <a:bodyPr>
            <a:normAutofit/>
          </a:bodyPr>
          <a:lstStyle/>
          <a:p>
            <a:r>
              <a:rPr lang="en-US" sz="2400" dirty="0"/>
              <a:t>The logic behind this view is simple: </a:t>
            </a:r>
          </a:p>
          <a:p>
            <a:pPr lvl="1"/>
            <a:r>
              <a:rPr lang="en-US" sz="2200" dirty="0"/>
              <a:t>God is not associated with falsehood or error</a:t>
            </a:r>
          </a:p>
          <a:p>
            <a:pPr lvl="1"/>
            <a:r>
              <a:rPr lang="en-US" sz="2200" dirty="0"/>
              <a:t>God has inspired the Bible</a:t>
            </a:r>
          </a:p>
          <a:p>
            <a:r>
              <a:rPr lang="en-US" sz="2400" dirty="0"/>
              <a:t>Therefore, there are no falsehoods, contradictions, or errors in the Bible. </a:t>
            </a:r>
          </a:p>
          <a:p>
            <a:r>
              <a:rPr lang="en-US" sz="2400" dirty="0"/>
              <a:t>Some distinguish between the original texts and the later translations. </a:t>
            </a:r>
          </a:p>
        </p:txBody>
      </p:sp>
      <p:sp>
        <p:nvSpPr>
          <p:cNvPr id="7" name="TextBox 6">
            <a:extLst>
              <a:ext uri="{FF2B5EF4-FFF2-40B4-BE49-F238E27FC236}">
                <a16:creationId xmlns:a16="http://schemas.microsoft.com/office/drawing/2014/main" id="{9553B54D-ECC1-BA46-8D5E-832B095D1112}"/>
              </a:ext>
            </a:extLst>
          </p:cNvPr>
          <p:cNvSpPr txBox="1"/>
          <p:nvPr/>
        </p:nvSpPr>
        <p:spPr>
          <a:xfrm>
            <a:off x="175828" y="5005111"/>
            <a:ext cx="4382315" cy="1631216"/>
          </a:xfrm>
          <a:prstGeom prst="rect">
            <a:avLst/>
          </a:prstGeom>
          <a:solidFill>
            <a:schemeClr val="accent1">
              <a:alpha val="50000"/>
            </a:schemeClr>
          </a:solidFill>
          <a:ln w="50800">
            <a:solidFill>
              <a:schemeClr val="tx1"/>
            </a:solidFill>
          </a:ln>
        </p:spPr>
        <p:txBody>
          <a:bodyPr wrap="square" rtlCol="0">
            <a:spAutoFit/>
          </a:bodyPr>
          <a:lstStyle/>
          <a:p>
            <a:r>
              <a:rPr lang="en-US" sz="2000" b="1" dirty="0"/>
              <a:t>Plenary verbal inspiration/inerrancy: </a:t>
            </a:r>
            <a:r>
              <a:rPr lang="en-US" sz="2000" dirty="0"/>
              <a:t>the belief that the words of the Bible were given directly by God to the human writers- therefore fully inspired. </a:t>
            </a:r>
          </a:p>
        </p:txBody>
      </p:sp>
    </p:spTree>
    <p:extLst>
      <p:ext uri="{BB962C8B-B14F-4D97-AF65-F5344CB8AC3E}">
        <p14:creationId xmlns:p14="http://schemas.microsoft.com/office/powerpoint/2010/main" val="320275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ircle(in)">
                                      <p:cBhvr>
                                        <p:cTn id="27"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2681D2A-79B6-C549-8376-7F627FFECE80}"/>
              </a:ext>
            </a:extLst>
          </p:cNvPr>
          <p:cNvSpPr>
            <a:spLocks noGrp="1"/>
          </p:cNvSpPr>
          <p:nvPr>
            <p:ph type="title"/>
          </p:nvPr>
        </p:nvSpPr>
        <p:spPr>
          <a:xfrm>
            <a:off x="888631" y="2349925"/>
            <a:ext cx="3498979" cy="2456442"/>
          </a:xfrm>
        </p:spPr>
        <p:txBody>
          <a:bodyPr>
            <a:normAutofit fontScale="90000"/>
          </a:bodyPr>
          <a:lstStyle/>
          <a:p>
            <a:r>
              <a:rPr lang="en-US" dirty="0"/>
              <a:t>Subjective Views of Inspiration: inerrancy and plenary verbal inspiration</a:t>
            </a:r>
          </a:p>
        </p:txBody>
      </p:sp>
      <p:sp>
        <p:nvSpPr>
          <p:cNvPr id="5" name="TextBox 4">
            <a:extLst>
              <a:ext uri="{FF2B5EF4-FFF2-40B4-BE49-F238E27FC236}">
                <a16:creationId xmlns:a16="http://schemas.microsoft.com/office/drawing/2014/main" id="{FF06334F-CE3D-004F-AF0F-13D2F462A5B0}"/>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776841AF-C059-D54C-8819-9973B33F0E80}"/>
              </a:ext>
            </a:extLst>
          </p:cNvPr>
          <p:cNvSpPr>
            <a:spLocks noGrp="1"/>
          </p:cNvSpPr>
          <p:nvPr>
            <p:ph idx="1"/>
          </p:nvPr>
        </p:nvSpPr>
        <p:spPr>
          <a:xfrm>
            <a:off x="4558143" y="423333"/>
            <a:ext cx="7315201" cy="6212994"/>
          </a:xfrm>
        </p:spPr>
        <p:txBody>
          <a:bodyPr>
            <a:normAutofit/>
          </a:bodyPr>
          <a:lstStyle/>
          <a:p>
            <a:r>
              <a:rPr lang="en-US" sz="2400" dirty="0"/>
              <a:t>The difference between fundamentalists and other objective thinkers is that fundamentalists make everything a propositional truths which can be labelled ‘true’ or ‘false.’</a:t>
            </a:r>
          </a:p>
          <a:p>
            <a:r>
              <a:rPr lang="en-US" sz="2400" dirty="0"/>
              <a:t>What about poems?</a:t>
            </a:r>
          </a:p>
          <a:p>
            <a:r>
              <a:rPr lang="en-US" sz="2400" dirty="0"/>
              <a:t>Did each writer receive a verbal message? </a:t>
            </a:r>
          </a:p>
          <a:p>
            <a:r>
              <a:rPr lang="en-US" sz="2400" dirty="0"/>
              <a:t>What about the Gospels that used multiple sources?</a:t>
            </a:r>
          </a:p>
          <a:p>
            <a:pPr marL="0" indent="0">
              <a:buNone/>
            </a:pPr>
            <a:r>
              <a:rPr lang="en-US" sz="2400" dirty="0"/>
              <a:t> </a:t>
            </a:r>
          </a:p>
        </p:txBody>
      </p:sp>
      <p:sp>
        <p:nvSpPr>
          <p:cNvPr id="7" name="TextBox 6">
            <a:extLst>
              <a:ext uri="{FF2B5EF4-FFF2-40B4-BE49-F238E27FC236}">
                <a16:creationId xmlns:a16="http://schemas.microsoft.com/office/drawing/2014/main" id="{BA0CADF7-5DF1-E747-B679-DB1FA73D9EF3}"/>
              </a:ext>
            </a:extLst>
          </p:cNvPr>
          <p:cNvSpPr txBox="1"/>
          <p:nvPr/>
        </p:nvSpPr>
        <p:spPr>
          <a:xfrm>
            <a:off x="175828" y="5005111"/>
            <a:ext cx="4382315" cy="1631216"/>
          </a:xfrm>
          <a:prstGeom prst="rect">
            <a:avLst/>
          </a:prstGeom>
          <a:solidFill>
            <a:schemeClr val="accent1">
              <a:alpha val="50000"/>
            </a:schemeClr>
          </a:solidFill>
          <a:ln w="50800">
            <a:solidFill>
              <a:schemeClr val="tx1"/>
            </a:solidFill>
          </a:ln>
        </p:spPr>
        <p:txBody>
          <a:bodyPr wrap="square" rtlCol="0">
            <a:spAutoFit/>
          </a:bodyPr>
          <a:lstStyle/>
          <a:p>
            <a:r>
              <a:rPr lang="en-US" sz="2000" b="1" dirty="0"/>
              <a:t>Plenary verbal inspiration/inerrancy: </a:t>
            </a:r>
            <a:r>
              <a:rPr lang="en-US" sz="2000" dirty="0"/>
              <a:t>the belief that the words of the Bible were given directly by God to the human writers- therefore fully inspired. </a:t>
            </a:r>
          </a:p>
        </p:txBody>
      </p:sp>
    </p:spTree>
    <p:extLst>
      <p:ext uri="{BB962C8B-B14F-4D97-AF65-F5344CB8AC3E}">
        <p14:creationId xmlns:p14="http://schemas.microsoft.com/office/powerpoint/2010/main" val="213840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ircle(in)">
                                      <p:cBhvr>
                                        <p:cTn id="27"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F72BAF0-497C-7945-8D0E-118E7C578EE0}"/>
              </a:ext>
            </a:extLst>
          </p:cNvPr>
          <p:cNvSpPr>
            <a:spLocks noGrp="1"/>
          </p:cNvSpPr>
          <p:nvPr>
            <p:ph type="title"/>
          </p:nvPr>
        </p:nvSpPr>
        <p:spPr>
          <a:xfrm>
            <a:off x="888631" y="2349925"/>
            <a:ext cx="3498979" cy="2456442"/>
          </a:xfrm>
        </p:spPr>
        <p:txBody>
          <a:bodyPr>
            <a:normAutofit/>
          </a:bodyPr>
          <a:lstStyle/>
          <a:p>
            <a:r>
              <a:rPr lang="en-US" dirty="0"/>
              <a:t>More Subjective Theories of Inspiration</a:t>
            </a:r>
          </a:p>
        </p:txBody>
      </p:sp>
      <p:sp>
        <p:nvSpPr>
          <p:cNvPr id="5" name="TextBox 4">
            <a:extLst>
              <a:ext uri="{FF2B5EF4-FFF2-40B4-BE49-F238E27FC236}">
                <a16:creationId xmlns:a16="http://schemas.microsoft.com/office/drawing/2014/main" id="{839C178B-A814-D643-BF70-34B2EF7C2BE4}"/>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5BDF88C4-570C-344F-AD7D-F8702BA57C87}"/>
              </a:ext>
            </a:extLst>
          </p:cNvPr>
          <p:cNvSpPr>
            <a:spLocks noGrp="1"/>
          </p:cNvSpPr>
          <p:nvPr>
            <p:ph idx="1"/>
          </p:nvPr>
        </p:nvSpPr>
        <p:spPr>
          <a:xfrm>
            <a:off x="4558143" y="423333"/>
            <a:ext cx="7315201" cy="6212994"/>
          </a:xfrm>
        </p:spPr>
        <p:txBody>
          <a:bodyPr>
            <a:normAutofit/>
          </a:bodyPr>
          <a:lstStyle/>
          <a:p>
            <a:r>
              <a:rPr lang="en-US" sz="2400" dirty="0"/>
              <a:t>Karl Barth’s view that Jesus (and not the Bible) is the word of God. </a:t>
            </a:r>
          </a:p>
          <a:p>
            <a:r>
              <a:rPr lang="en-US" sz="2400" dirty="0"/>
              <a:t>Inspiration is not the quality of the text, but the reader’s experience with the text when read with humility. </a:t>
            </a:r>
          </a:p>
          <a:p>
            <a:r>
              <a:rPr lang="en-US" sz="2400" dirty="0"/>
              <a:t>This led to viewing the Bible as a product of an entire faith community being impacted by God, and passing that impact onto the author. </a:t>
            </a:r>
          </a:p>
        </p:txBody>
      </p:sp>
    </p:spTree>
    <p:extLst>
      <p:ext uri="{BB962C8B-B14F-4D97-AF65-F5344CB8AC3E}">
        <p14:creationId xmlns:p14="http://schemas.microsoft.com/office/powerpoint/2010/main" val="235942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0557F01-9B93-9645-B608-A43A70531364}"/>
              </a:ext>
            </a:extLst>
          </p:cNvPr>
          <p:cNvSpPr>
            <a:spLocks noGrp="1"/>
          </p:cNvSpPr>
          <p:nvPr>
            <p:ph type="title"/>
          </p:nvPr>
        </p:nvSpPr>
        <p:spPr>
          <a:xfrm>
            <a:off x="888631" y="2349925"/>
            <a:ext cx="3498979" cy="2456442"/>
          </a:xfrm>
        </p:spPr>
        <p:txBody>
          <a:bodyPr>
            <a:normAutofit/>
          </a:bodyPr>
          <a:lstStyle/>
          <a:p>
            <a:r>
              <a:rPr lang="en-US" dirty="0"/>
              <a:t>Balancing Subjective and Objective Views</a:t>
            </a:r>
          </a:p>
        </p:txBody>
      </p:sp>
      <p:sp>
        <p:nvSpPr>
          <p:cNvPr id="5" name="TextBox 4">
            <a:extLst>
              <a:ext uri="{FF2B5EF4-FFF2-40B4-BE49-F238E27FC236}">
                <a16:creationId xmlns:a16="http://schemas.microsoft.com/office/drawing/2014/main" id="{39FD5B2D-DDA0-BA4D-BACC-F6778B59A3EF}"/>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18BD279D-3F4F-0A48-9F9F-9A57BCC4C8F4}"/>
              </a:ext>
            </a:extLst>
          </p:cNvPr>
          <p:cNvSpPr>
            <a:spLocks noGrp="1"/>
          </p:cNvSpPr>
          <p:nvPr>
            <p:ph idx="1"/>
          </p:nvPr>
        </p:nvSpPr>
        <p:spPr>
          <a:xfrm>
            <a:off x="4558143" y="423333"/>
            <a:ext cx="7315201" cy="6212994"/>
          </a:xfrm>
        </p:spPr>
        <p:txBody>
          <a:bodyPr>
            <a:normAutofit/>
          </a:bodyPr>
          <a:lstStyle/>
          <a:p>
            <a:r>
              <a:rPr lang="en-US" sz="2400" dirty="0"/>
              <a:t>Many theologians try to balance the two perspectives:</a:t>
            </a:r>
          </a:p>
          <a:p>
            <a:r>
              <a:rPr lang="en-US" sz="2400" dirty="0"/>
              <a:t>The do assert that God is the author of the Bible</a:t>
            </a:r>
          </a:p>
          <a:p>
            <a:r>
              <a:rPr lang="en-US" sz="2400" dirty="0"/>
              <a:t>They accept that God was at work through individuals and their different styles.</a:t>
            </a:r>
          </a:p>
          <a:p>
            <a:r>
              <a:rPr lang="en-US" sz="2400" dirty="0"/>
              <a:t>What is important is that the Bible is true when it comes to matters of salvation and faith. </a:t>
            </a:r>
          </a:p>
          <a:p>
            <a:r>
              <a:rPr lang="en-US" sz="2400" dirty="0"/>
              <a:t>2 Timothy 3:16 “</a:t>
            </a:r>
            <a:r>
              <a:rPr lang="en-US" sz="2400" i="1" dirty="0"/>
              <a:t>all scripture is God breathed and useful for teaching, rebuking, correcting and training in righteousness.” </a:t>
            </a:r>
          </a:p>
        </p:txBody>
      </p:sp>
    </p:spTree>
    <p:extLst>
      <p:ext uri="{BB962C8B-B14F-4D97-AF65-F5344CB8AC3E}">
        <p14:creationId xmlns:p14="http://schemas.microsoft.com/office/powerpoint/2010/main" val="128862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ircle(in)">
                                      <p:cBhvr>
                                        <p:cTn id="27"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7BDA180-EDFF-3D4B-BE3C-6137C6CACBED}"/>
              </a:ext>
            </a:extLst>
          </p:cNvPr>
          <p:cNvSpPr>
            <a:spLocks noGrp="1"/>
          </p:cNvSpPr>
          <p:nvPr>
            <p:ph type="title"/>
          </p:nvPr>
        </p:nvSpPr>
        <p:spPr>
          <a:xfrm>
            <a:off x="888631" y="2349925"/>
            <a:ext cx="3498979" cy="2456442"/>
          </a:xfrm>
        </p:spPr>
        <p:txBody>
          <a:bodyPr>
            <a:normAutofit/>
          </a:bodyPr>
          <a:lstStyle/>
          <a:p>
            <a:r>
              <a:rPr lang="en-US" sz="3600" dirty="0"/>
              <a:t>Accommodation</a:t>
            </a:r>
          </a:p>
        </p:txBody>
      </p:sp>
      <p:sp>
        <p:nvSpPr>
          <p:cNvPr id="5" name="TextBox 4">
            <a:extLst>
              <a:ext uri="{FF2B5EF4-FFF2-40B4-BE49-F238E27FC236}">
                <a16:creationId xmlns:a16="http://schemas.microsoft.com/office/drawing/2014/main" id="{2DA6959D-5C47-0B42-A2F3-E9039BB1FAF7}"/>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F7D5A1F6-D693-D849-94B9-193FD8E348D5}"/>
              </a:ext>
            </a:extLst>
          </p:cNvPr>
          <p:cNvSpPr>
            <a:spLocks noGrp="1"/>
          </p:cNvSpPr>
          <p:nvPr>
            <p:ph idx="1"/>
          </p:nvPr>
        </p:nvSpPr>
        <p:spPr>
          <a:xfrm>
            <a:off x="4558143" y="423333"/>
            <a:ext cx="7315201" cy="6212994"/>
          </a:xfrm>
        </p:spPr>
        <p:txBody>
          <a:bodyPr>
            <a:normAutofit/>
          </a:bodyPr>
          <a:lstStyle/>
          <a:p>
            <a:r>
              <a:rPr lang="en-US" sz="2400" dirty="0"/>
              <a:t>One of the ways theologians have explained how God’s authorship of the Bible can co-exist with historical or scientific errors is by using accommodation. </a:t>
            </a:r>
          </a:p>
          <a:p>
            <a:r>
              <a:rPr lang="en-US" sz="2400" dirty="0"/>
              <a:t>There is a gap between God’s reality and our reality. </a:t>
            </a:r>
          </a:p>
          <a:p>
            <a:r>
              <a:rPr lang="en-US" sz="2400" dirty="0"/>
              <a:t>Therefore expressions about history and science in the Bible were God’s way of accommodating those who were writing and reading the Bible- made at a level they could understand. </a:t>
            </a:r>
          </a:p>
        </p:txBody>
      </p:sp>
      <p:sp>
        <p:nvSpPr>
          <p:cNvPr id="7" name="TextBox 6">
            <a:extLst>
              <a:ext uri="{FF2B5EF4-FFF2-40B4-BE49-F238E27FC236}">
                <a16:creationId xmlns:a16="http://schemas.microsoft.com/office/drawing/2014/main" id="{9BDC2E6A-E357-C04E-B381-D4D818655D30}"/>
              </a:ext>
            </a:extLst>
          </p:cNvPr>
          <p:cNvSpPr txBox="1"/>
          <p:nvPr/>
        </p:nvSpPr>
        <p:spPr>
          <a:xfrm>
            <a:off x="175828" y="5005111"/>
            <a:ext cx="4382315" cy="1015663"/>
          </a:xfrm>
          <a:prstGeom prst="rect">
            <a:avLst/>
          </a:prstGeom>
          <a:noFill/>
          <a:ln w="50800">
            <a:solidFill>
              <a:schemeClr val="tx1"/>
            </a:solidFill>
          </a:ln>
        </p:spPr>
        <p:txBody>
          <a:bodyPr wrap="square" rtlCol="0">
            <a:spAutoFit/>
          </a:bodyPr>
          <a:lstStyle/>
          <a:p>
            <a:r>
              <a:rPr lang="en-US" sz="2000" b="1" dirty="0"/>
              <a:t>Accommodation: </a:t>
            </a:r>
            <a:r>
              <a:rPr lang="en-US" sz="2000" dirty="0"/>
              <a:t>to adapt, to fit, to adjust (as in God accommodating himself to speak to humans)</a:t>
            </a:r>
          </a:p>
        </p:txBody>
      </p:sp>
    </p:spTree>
    <p:extLst>
      <p:ext uri="{BB962C8B-B14F-4D97-AF65-F5344CB8AC3E}">
        <p14:creationId xmlns:p14="http://schemas.microsoft.com/office/powerpoint/2010/main" val="345454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2741D-9520-6447-A7CE-719E49272C6D}"/>
              </a:ext>
            </a:extLst>
          </p:cNvPr>
          <p:cNvSpPr>
            <a:spLocks noGrp="1"/>
          </p:cNvSpPr>
          <p:nvPr>
            <p:ph type="title"/>
          </p:nvPr>
        </p:nvSpPr>
        <p:spPr>
          <a:xfrm>
            <a:off x="888631" y="2349925"/>
            <a:ext cx="3498979" cy="2456442"/>
          </a:xfrm>
        </p:spPr>
        <p:txBody>
          <a:bodyPr>
            <a:normAutofit/>
          </a:bodyPr>
          <a:lstStyle/>
          <a:p>
            <a:r>
              <a:rPr lang="en-US" sz="3600" dirty="0"/>
              <a:t>John Calvin’s use of Accommodation</a:t>
            </a:r>
          </a:p>
        </p:txBody>
      </p:sp>
      <p:sp>
        <p:nvSpPr>
          <p:cNvPr id="5" name="TextBox 4">
            <a:extLst>
              <a:ext uri="{FF2B5EF4-FFF2-40B4-BE49-F238E27FC236}">
                <a16:creationId xmlns:a16="http://schemas.microsoft.com/office/drawing/2014/main" id="{A8DBFFD4-53B0-3E42-9469-E4A8C6760E56}"/>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CF3D9377-EE2F-654D-B937-3C8A5B10EE47}"/>
              </a:ext>
            </a:extLst>
          </p:cNvPr>
          <p:cNvSpPr>
            <a:spLocks noGrp="1"/>
          </p:cNvSpPr>
          <p:nvPr>
            <p:ph idx="1"/>
          </p:nvPr>
        </p:nvSpPr>
        <p:spPr>
          <a:xfrm>
            <a:off x="4558143" y="423333"/>
            <a:ext cx="7315201" cy="6212994"/>
          </a:xfrm>
        </p:spPr>
        <p:txBody>
          <a:bodyPr>
            <a:normAutofit/>
          </a:bodyPr>
          <a:lstStyle/>
          <a:p>
            <a:r>
              <a:rPr lang="en-US" sz="2400" dirty="0"/>
              <a:t>16</a:t>
            </a:r>
            <a:r>
              <a:rPr lang="en-US" sz="2400" baseline="30000" dirty="0"/>
              <a:t>th</a:t>
            </a:r>
            <a:r>
              <a:rPr lang="en-US" sz="2400" dirty="0"/>
              <a:t> century, French reformer, established Protestantism in Geneva. </a:t>
            </a:r>
          </a:p>
          <a:p>
            <a:r>
              <a:rPr lang="en-US" sz="2400" i="1" dirty="0"/>
              <a:t>“We must never forget that God is above and beyond our language.”</a:t>
            </a:r>
          </a:p>
          <a:p>
            <a:r>
              <a:rPr lang="en-US" sz="2400" dirty="0"/>
              <a:t>God chooses to lower himself to become known by us. (baby language)</a:t>
            </a:r>
          </a:p>
          <a:p>
            <a:r>
              <a:rPr lang="en-US" sz="2400" dirty="0"/>
              <a:t>Authors also chose to speak in a way that was understandable to the readers. </a:t>
            </a:r>
          </a:p>
          <a:p>
            <a:r>
              <a:rPr lang="en-US" sz="2400" dirty="0"/>
              <a:t>Even when writers are accommodating their language for the common reader, the scriptures are wholly true. </a:t>
            </a:r>
          </a:p>
        </p:txBody>
      </p:sp>
      <p:sp>
        <p:nvSpPr>
          <p:cNvPr id="7" name="TextBox 6">
            <a:extLst>
              <a:ext uri="{FF2B5EF4-FFF2-40B4-BE49-F238E27FC236}">
                <a16:creationId xmlns:a16="http://schemas.microsoft.com/office/drawing/2014/main" id="{587DA2EA-5CE6-A945-97C7-ED614E11B1B3}"/>
              </a:ext>
            </a:extLst>
          </p:cNvPr>
          <p:cNvSpPr txBox="1"/>
          <p:nvPr/>
        </p:nvSpPr>
        <p:spPr>
          <a:xfrm>
            <a:off x="175828" y="5005111"/>
            <a:ext cx="4382315" cy="1015663"/>
          </a:xfrm>
          <a:prstGeom prst="rect">
            <a:avLst/>
          </a:prstGeom>
          <a:solidFill>
            <a:schemeClr val="accent1">
              <a:alpha val="50000"/>
            </a:schemeClr>
          </a:solidFill>
          <a:ln w="50800">
            <a:solidFill>
              <a:schemeClr val="tx1"/>
            </a:solidFill>
          </a:ln>
        </p:spPr>
        <p:txBody>
          <a:bodyPr wrap="square" rtlCol="0">
            <a:spAutoFit/>
          </a:bodyPr>
          <a:lstStyle/>
          <a:p>
            <a:r>
              <a:rPr lang="en-US" sz="2000" b="1" dirty="0"/>
              <a:t>Accommodation: </a:t>
            </a:r>
            <a:r>
              <a:rPr lang="en-US" sz="2000" dirty="0"/>
              <a:t>to adapt, to fit, to adjust (as in God accommodating himself to speak to humans)</a:t>
            </a:r>
          </a:p>
        </p:txBody>
      </p:sp>
    </p:spTree>
    <p:extLst>
      <p:ext uri="{BB962C8B-B14F-4D97-AF65-F5344CB8AC3E}">
        <p14:creationId xmlns:p14="http://schemas.microsoft.com/office/powerpoint/2010/main" val="283718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ircle(in)">
                                      <p:cBhvr>
                                        <p:cTn id="27"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3E999A-3880-FB48-9399-7DB22F434CA3}"/>
              </a:ext>
            </a:extLst>
          </p:cNvPr>
          <p:cNvSpPr>
            <a:spLocks noGrp="1"/>
          </p:cNvSpPr>
          <p:nvPr>
            <p:ph type="title"/>
          </p:nvPr>
        </p:nvSpPr>
        <p:spPr>
          <a:xfrm>
            <a:off x="888631" y="2349925"/>
            <a:ext cx="3498979" cy="2456442"/>
          </a:xfrm>
        </p:spPr>
        <p:txBody>
          <a:bodyPr>
            <a:normAutofit/>
          </a:bodyPr>
          <a:lstStyle/>
          <a:p>
            <a:r>
              <a:rPr lang="en-US" dirty="0"/>
              <a:t>Protestant Bibles</a:t>
            </a:r>
          </a:p>
        </p:txBody>
      </p:sp>
      <p:sp>
        <p:nvSpPr>
          <p:cNvPr id="6" name="TextBox 5">
            <a:extLst>
              <a:ext uri="{FF2B5EF4-FFF2-40B4-BE49-F238E27FC236}">
                <a16:creationId xmlns:a16="http://schemas.microsoft.com/office/drawing/2014/main" id="{84538399-1F33-C046-AADC-B159B5FC0807}"/>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7" name="TextBox 6">
            <a:extLst>
              <a:ext uri="{FF2B5EF4-FFF2-40B4-BE49-F238E27FC236}">
                <a16:creationId xmlns:a16="http://schemas.microsoft.com/office/drawing/2014/main" id="{B3E4F7DF-CDF6-8948-B8E0-849B31C1E38B}"/>
              </a:ext>
            </a:extLst>
          </p:cNvPr>
          <p:cNvSpPr txBox="1"/>
          <p:nvPr/>
        </p:nvSpPr>
        <p:spPr>
          <a:xfrm>
            <a:off x="4668982" y="392546"/>
            <a:ext cx="7204363" cy="3477875"/>
          </a:xfrm>
          <a:prstGeom prst="rect">
            <a:avLst/>
          </a:prstGeom>
          <a:noFill/>
          <a:ln w="50800">
            <a:solidFill>
              <a:schemeClr val="tx1"/>
            </a:solidFill>
          </a:ln>
        </p:spPr>
        <p:txBody>
          <a:bodyPr wrap="square" rtlCol="0">
            <a:spAutoFit/>
          </a:bodyPr>
          <a:lstStyle/>
          <a:p>
            <a:r>
              <a:rPr lang="en-US" sz="2000" b="1" dirty="0"/>
              <a:t>Apocrypha: </a:t>
            </a:r>
            <a:r>
              <a:rPr lang="en-US" sz="2000" dirty="0"/>
              <a:t>the Greek word, meaning ‘hidden’, applied positively to books that were thought of as containing hidden wisdom, or negatively to books of unknown origin and considered to be of questionable value. </a:t>
            </a:r>
          </a:p>
          <a:p>
            <a:endParaRPr lang="en-US" sz="2000" dirty="0"/>
          </a:p>
          <a:p>
            <a:r>
              <a:rPr lang="en-US" sz="2000" b="1" dirty="0" err="1"/>
              <a:t>Duetero</a:t>
            </a:r>
            <a:r>
              <a:rPr lang="en-US" sz="2000" b="1" dirty="0"/>
              <a:t>-canonical: </a:t>
            </a:r>
            <a:r>
              <a:rPr lang="en-US" sz="2000" dirty="0"/>
              <a:t>from the secondary canon, later than the first but of equal value</a:t>
            </a:r>
          </a:p>
          <a:p>
            <a:endParaRPr lang="en-US" sz="2000" b="1" dirty="0"/>
          </a:p>
          <a:p>
            <a:r>
              <a:rPr lang="en-US" sz="2000" b="1" dirty="0"/>
              <a:t>Intertestamental literature: </a:t>
            </a:r>
            <a:r>
              <a:rPr lang="en-US" sz="2000" dirty="0"/>
              <a:t>works written between the date of the final book of the Hebrew Bible and beginning of the New Testament</a:t>
            </a:r>
            <a:endParaRPr lang="en-US" sz="2000" b="1" dirty="0"/>
          </a:p>
        </p:txBody>
      </p:sp>
      <p:sp>
        <p:nvSpPr>
          <p:cNvPr id="8" name="Content Placeholder 2">
            <a:extLst>
              <a:ext uri="{FF2B5EF4-FFF2-40B4-BE49-F238E27FC236}">
                <a16:creationId xmlns:a16="http://schemas.microsoft.com/office/drawing/2014/main" id="{DF42A4F0-F6C9-9249-AA16-0D9FC28860A8}"/>
              </a:ext>
            </a:extLst>
          </p:cNvPr>
          <p:cNvSpPr>
            <a:spLocks noGrp="1"/>
          </p:cNvSpPr>
          <p:nvPr>
            <p:ph idx="1"/>
          </p:nvPr>
        </p:nvSpPr>
        <p:spPr>
          <a:xfrm>
            <a:off x="4558144" y="4007453"/>
            <a:ext cx="7315201" cy="2462619"/>
          </a:xfrm>
        </p:spPr>
        <p:txBody>
          <a:bodyPr>
            <a:normAutofit/>
          </a:bodyPr>
          <a:lstStyle/>
          <a:p>
            <a:r>
              <a:rPr lang="en-US" sz="2400" dirty="0"/>
              <a:t>Protestants use the word ‘Apocrypha’ to refer to this collection of books. </a:t>
            </a:r>
          </a:p>
          <a:p>
            <a:r>
              <a:rPr lang="en-US" sz="2400" dirty="0"/>
              <a:t>Can be used positively (to imply hidden meaning in texts) or negatively (false teachings)</a:t>
            </a:r>
          </a:p>
        </p:txBody>
      </p:sp>
    </p:spTree>
    <p:extLst>
      <p:ext uri="{BB962C8B-B14F-4D97-AF65-F5344CB8AC3E}">
        <p14:creationId xmlns:p14="http://schemas.microsoft.com/office/powerpoint/2010/main" val="1086296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circle(in)">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circle(in)">
                                      <p:cBhvr>
                                        <p:cTn id="12"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775AE2C-09BF-7A41-9F99-66672F4ABA5A}"/>
              </a:ext>
            </a:extLst>
          </p:cNvPr>
          <p:cNvSpPr>
            <a:spLocks noGrp="1"/>
          </p:cNvSpPr>
          <p:nvPr>
            <p:ph type="title"/>
          </p:nvPr>
        </p:nvSpPr>
        <p:spPr>
          <a:xfrm>
            <a:off x="888631" y="2349925"/>
            <a:ext cx="3498979" cy="2456442"/>
          </a:xfrm>
        </p:spPr>
        <p:txBody>
          <a:bodyPr>
            <a:normAutofit/>
          </a:bodyPr>
          <a:lstStyle/>
          <a:p>
            <a:r>
              <a:rPr lang="en-US" sz="3600" dirty="0"/>
              <a:t>John Calvin’s use of Accommodation</a:t>
            </a:r>
          </a:p>
        </p:txBody>
      </p:sp>
      <p:sp>
        <p:nvSpPr>
          <p:cNvPr id="5" name="TextBox 4">
            <a:extLst>
              <a:ext uri="{FF2B5EF4-FFF2-40B4-BE49-F238E27FC236}">
                <a16:creationId xmlns:a16="http://schemas.microsoft.com/office/drawing/2014/main" id="{F45F2CC8-728E-A54C-9D8F-9F68695CEBFF}"/>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CD56249A-9BFA-FE4C-B61C-1929B2AEA9BE}"/>
              </a:ext>
            </a:extLst>
          </p:cNvPr>
          <p:cNvSpPr>
            <a:spLocks noGrp="1"/>
          </p:cNvSpPr>
          <p:nvPr>
            <p:ph idx="1"/>
          </p:nvPr>
        </p:nvSpPr>
        <p:spPr>
          <a:xfrm>
            <a:off x="4558143" y="423333"/>
            <a:ext cx="7315201" cy="6212994"/>
          </a:xfrm>
        </p:spPr>
        <p:txBody>
          <a:bodyPr>
            <a:normAutofit/>
          </a:bodyPr>
          <a:lstStyle/>
          <a:p>
            <a:r>
              <a:rPr lang="en-US" sz="2400" dirty="0"/>
              <a:t>Accommodation also used by modern theologians who believe that there are errors in the Bible</a:t>
            </a:r>
          </a:p>
          <a:p>
            <a:r>
              <a:rPr lang="en-US" sz="2400" dirty="0"/>
              <a:t>Writers had scientific, cultural and historical assumptions that are, by today’s standards, simply incorrect. </a:t>
            </a:r>
          </a:p>
          <a:p>
            <a:r>
              <a:rPr lang="en-US" sz="2400" dirty="0"/>
              <a:t>However, the main message is still relevant- the errors don’t take away from the overall message of salvation through Jesus. </a:t>
            </a:r>
          </a:p>
        </p:txBody>
      </p:sp>
      <p:sp>
        <p:nvSpPr>
          <p:cNvPr id="7" name="TextBox 6">
            <a:extLst>
              <a:ext uri="{FF2B5EF4-FFF2-40B4-BE49-F238E27FC236}">
                <a16:creationId xmlns:a16="http://schemas.microsoft.com/office/drawing/2014/main" id="{55086D33-4C55-1049-B934-D38BE5D15D6C}"/>
              </a:ext>
            </a:extLst>
          </p:cNvPr>
          <p:cNvSpPr txBox="1"/>
          <p:nvPr/>
        </p:nvSpPr>
        <p:spPr>
          <a:xfrm>
            <a:off x="175828" y="5005111"/>
            <a:ext cx="4382315" cy="1015663"/>
          </a:xfrm>
          <a:prstGeom prst="rect">
            <a:avLst/>
          </a:prstGeom>
          <a:solidFill>
            <a:schemeClr val="accent1">
              <a:alpha val="50000"/>
            </a:schemeClr>
          </a:solidFill>
          <a:ln w="50800">
            <a:solidFill>
              <a:schemeClr val="tx1"/>
            </a:solidFill>
          </a:ln>
        </p:spPr>
        <p:txBody>
          <a:bodyPr wrap="square" rtlCol="0">
            <a:spAutoFit/>
          </a:bodyPr>
          <a:lstStyle/>
          <a:p>
            <a:r>
              <a:rPr lang="en-US" sz="2000" b="1" dirty="0"/>
              <a:t>Accommodation: </a:t>
            </a:r>
            <a:r>
              <a:rPr lang="en-US" sz="2000" dirty="0"/>
              <a:t>to adapt, to fit, to adjust (as in God accommodating himself to speak to humans)</a:t>
            </a:r>
          </a:p>
        </p:txBody>
      </p:sp>
    </p:spTree>
    <p:extLst>
      <p:ext uri="{BB962C8B-B14F-4D97-AF65-F5344CB8AC3E}">
        <p14:creationId xmlns:p14="http://schemas.microsoft.com/office/powerpoint/2010/main" val="138362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BD347BF-2124-C844-B9FB-8F4FD70CBD01}"/>
              </a:ext>
            </a:extLst>
          </p:cNvPr>
          <p:cNvSpPr>
            <a:spLocks noGrp="1"/>
          </p:cNvSpPr>
          <p:nvPr>
            <p:ph type="title"/>
          </p:nvPr>
        </p:nvSpPr>
        <p:spPr>
          <a:xfrm>
            <a:off x="888631" y="2349925"/>
            <a:ext cx="3498979" cy="2456442"/>
          </a:xfrm>
        </p:spPr>
        <p:txBody>
          <a:bodyPr>
            <a:normAutofit/>
          </a:bodyPr>
          <a:lstStyle/>
          <a:p>
            <a:r>
              <a:rPr lang="en-US" dirty="0"/>
              <a:t>Protestant Bibles</a:t>
            </a:r>
          </a:p>
        </p:txBody>
      </p:sp>
      <p:sp>
        <p:nvSpPr>
          <p:cNvPr id="5" name="TextBox 4">
            <a:extLst>
              <a:ext uri="{FF2B5EF4-FFF2-40B4-BE49-F238E27FC236}">
                <a16:creationId xmlns:a16="http://schemas.microsoft.com/office/drawing/2014/main" id="{2FB5B964-348A-CA4C-80A0-CA2C09A0CF11}"/>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7" name="Content Placeholder 2">
            <a:extLst>
              <a:ext uri="{FF2B5EF4-FFF2-40B4-BE49-F238E27FC236}">
                <a16:creationId xmlns:a16="http://schemas.microsoft.com/office/drawing/2014/main" id="{037F2836-9418-AB42-B16F-4C0BC48E9545}"/>
              </a:ext>
            </a:extLst>
          </p:cNvPr>
          <p:cNvSpPr>
            <a:spLocks noGrp="1"/>
          </p:cNvSpPr>
          <p:nvPr>
            <p:ph idx="1"/>
          </p:nvPr>
        </p:nvSpPr>
        <p:spPr>
          <a:xfrm>
            <a:off x="4572000" y="466501"/>
            <a:ext cx="7315201" cy="5740335"/>
          </a:xfrm>
        </p:spPr>
        <p:txBody>
          <a:bodyPr>
            <a:normAutofit fontScale="92500"/>
          </a:bodyPr>
          <a:lstStyle/>
          <a:p>
            <a:r>
              <a:rPr lang="en-US" sz="2400" dirty="0"/>
              <a:t>Martin Luther raised doubts about their inclusion. </a:t>
            </a:r>
          </a:p>
          <a:p>
            <a:r>
              <a:rPr lang="en-US" sz="2400" dirty="0"/>
              <a:t>2 Maccabees arguably give support to the belief in purgatory.</a:t>
            </a:r>
          </a:p>
          <a:p>
            <a:r>
              <a:rPr lang="en-US" sz="2400" dirty="0"/>
              <a:t>Protestant Bibles began to put the Apocrypha in a separate section and then removed it completely.  </a:t>
            </a:r>
          </a:p>
          <a:p>
            <a:r>
              <a:rPr lang="en-US" sz="2400" dirty="0"/>
              <a:t>This collection is called intertestamental literature since these books were written between the closing of the Hebrew Bible and the start of NT. </a:t>
            </a:r>
          </a:p>
          <a:p>
            <a:r>
              <a:rPr lang="en-US" sz="2400" dirty="0"/>
              <a:t>There is no disagreement about the order or number of book in the NT amongst Christian churches. </a:t>
            </a:r>
          </a:p>
        </p:txBody>
      </p:sp>
    </p:spTree>
    <p:extLst>
      <p:ext uri="{BB962C8B-B14F-4D97-AF65-F5344CB8AC3E}">
        <p14:creationId xmlns:p14="http://schemas.microsoft.com/office/powerpoint/2010/main" val="409674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ircle(in)">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circle(in)">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circle(in)">
                                      <p:cBhvr>
                                        <p:cTn id="22" dur="2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circle(in)">
                                      <p:cBhvr>
                                        <p:cTn id="27" dur="2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D698E0-D589-C348-A8B8-680A2E9ED51D}"/>
              </a:ext>
            </a:extLst>
          </p:cNvPr>
          <p:cNvSpPr>
            <a:spLocks noGrp="1"/>
          </p:cNvSpPr>
          <p:nvPr>
            <p:ph type="title"/>
          </p:nvPr>
        </p:nvSpPr>
        <p:spPr>
          <a:xfrm>
            <a:off x="888631" y="2349925"/>
            <a:ext cx="3498979" cy="2456442"/>
          </a:xfrm>
        </p:spPr>
        <p:txBody>
          <a:bodyPr>
            <a:normAutofit/>
          </a:bodyPr>
          <a:lstStyle/>
          <a:p>
            <a:r>
              <a:rPr lang="en-US" dirty="0"/>
              <a:t>The NT Canon</a:t>
            </a:r>
          </a:p>
        </p:txBody>
      </p:sp>
      <p:sp>
        <p:nvSpPr>
          <p:cNvPr id="5" name="TextBox 4">
            <a:extLst>
              <a:ext uri="{FF2B5EF4-FFF2-40B4-BE49-F238E27FC236}">
                <a16:creationId xmlns:a16="http://schemas.microsoft.com/office/drawing/2014/main" id="{69EF5065-32B7-FA49-AD0A-986FEA93E016}"/>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22E1D8A5-B07E-B040-8807-51C99DC7C610}"/>
              </a:ext>
            </a:extLst>
          </p:cNvPr>
          <p:cNvSpPr>
            <a:spLocks noGrp="1"/>
          </p:cNvSpPr>
          <p:nvPr>
            <p:ph idx="1"/>
          </p:nvPr>
        </p:nvSpPr>
        <p:spPr>
          <a:xfrm>
            <a:off x="4572000" y="466501"/>
            <a:ext cx="7315201" cy="5740335"/>
          </a:xfrm>
        </p:spPr>
        <p:txBody>
          <a:bodyPr>
            <a:normAutofit/>
          </a:bodyPr>
          <a:lstStyle/>
          <a:p>
            <a:r>
              <a:rPr lang="en-US" sz="2400" dirty="0"/>
              <a:t>There was a short period in Christianity where the only canon they had were the Jewish writings.</a:t>
            </a:r>
          </a:p>
          <a:p>
            <a:r>
              <a:rPr lang="en-US" sz="2400" dirty="0"/>
              <a:t>Most of the key Christian messages were shared orally by the Apostles’ teaching. </a:t>
            </a:r>
          </a:p>
          <a:p>
            <a:r>
              <a:rPr lang="en-US" sz="2400" dirty="0"/>
              <a:t>The next phase in the development were the letters of Paul, beginning in the 6</a:t>
            </a:r>
            <a:r>
              <a:rPr lang="en-US" sz="2400" baseline="30000" dirty="0"/>
              <a:t>th</a:t>
            </a:r>
            <a:r>
              <a:rPr lang="en-US" sz="2400" dirty="0"/>
              <a:t> century CE.</a:t>
            </a:r>
          </a:p>
          <a:p>
            <a:r>
              <a:rPr lang="en-US" sz="2400" dirty="0"/>
              <a:t>They were copied and circulated amongst the churches. </a:t>
            </a:r>
          </a:p>
          <a:p>
            <a:r>
              <a:rPr lang="en-US" sz="2400" dirty="0"/>
              <a:t>These were followed by the Gospels (70-100ce) as well as other letters, and </a:t>
            </a:r>
            <a:r>
              <a:rPr lang="en-US" sz="2400" i="1" dirty="0"/>
              <a:t>Revelation</a:t>
            </a:r>
            <a:r>
              <a:rPr lang="en-US" sz="2400" dirty="0"/>
              <a:t>. </a:t>
            </a:r>
          </a:p>
        </p:txBody>
      </p:sp>
    </p:spTree>
    <p:extLst>
      <p:ext uri="{BB962C8B-B14F-4D97-AF65-F5344CB8AC3E}">
        <p14:creationId xmlns:p14="http://schemas.microsoft.com/office/powerpoint/2010/main" val="3970887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ircle(in)">
                                      <p:cBhvr>
                                        <p:cTn id="27"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BB7408B-FD79-6946-8F63-D69C67C441E5}"/>
              </a:ext>
            </a:extLst>
          </p:cNvPr>
          <p:cNvSpPr>
            <a:spLocks noGrp="1"/>
          </p:cNvSpPr>
          <p:nvPr>
            <p:ph type="title"/>
          </p:nvPr>
        </p:nvSpPr>
        <p:spPr>
          <a:xfrm>
            <a:off x="888631" y="2349925"/>
            <a:ext cx="3498979" cy="2456442"/>
          </a:xfrm>
        </p:spPr>
        <p:txBody>
          <a:bodyPr>
            <a:normAutofit/>
          </a:bodyPr>
          <a:lstStyle/>
          <a:p>
            <a:r>
              <a:rPr lang="en-US" dirty="0"/>
              <a:t>The NT Canon</a:t>
            </a:r>
          </a:p>
        </p:txBody>
      </p:sp>
      <p:sp>
        <p:nvSpPr>
          <p:cNvPr id="5" name="TextBox 4">
            <a:extLst>
              <a:ext uri="{FF2B5EF4-FFF2-40B4-BE49-F238E27FC236}">
                <a16:creationId xmlns:a16="http://schemas.microsoft.com/office/drawing/2014/main" id="{1B411F95-5D9E-D744-B8F7-FC7FBEA8AC94}"/>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BEB538BF-58F1-2249-A18E-79FC8C0B8394}"/>
              </a:ext>
            </a:extLst>
          </p:cNvPr>
          <p:cNvSpPr>
            <a:spLocks noGrp="1"/>
          </p:cNvSpPr>
          <p:nvPr>
            <p:ph idx="1"/>
          </p:nvPr>
        </p:nvSpPr>
        <p:spPr>
          <a:xfrm>
            <a:off x="4572000" y="466501"/>
            <a:ext cx="7315201" cy="5740335"/>
          </a:xfrm>
        </p:spPr>
        <p:txBody>
          <a:bodyPr>
            <a:normAutofit/>
          </a:bodyPr>
          <a:lstStyle/>
          <a:p>
            <a:r>
              <a:rPr lang="en-US" sz="2400" dirty="0"/>
              <a:t>In the 2</a:t>
            </a:r>
            <a:r>
              <a:rPr lang="en-US" sz="2400" baseline="30000" dirty="0"/>
              <a:t>nd</a:t>
            </a:r>
            <a:r>
              <a:rPr lang="en-US" sz="2400" dirty="0"/>
              <a:t> century there were many collections of Christian writings. </a:t>
            </a:r>
          </a:p>
          <a:p>
            <a:r>
              <a:rPr lang="en-US" sz="2400" dirty="0"/>
              <a:t>Most of these contained the four Gospels as well as many letters of Paul. </a:t>
            </a:r>
          </a:p>
          <a:p>
            <a:r>
              <a:rPr lang="en-US" sz="2400" dirty="0"/>
              <a:t>There was a growing recognition that these writings were scripture, just as important as the Hebrew Bible.</a:t>
            </a:r>
          </a:p>
          <a:p>
            <a:endParaRPr lang="en-US" sz="2400" dirty="0"/>
          </a:p>
        </p:txBody>
      </p:sp>
    </p:spTree>
    <p:extLst>
      <p:ext uri="{BB962C8B-B14F-4D97-AF65-F5344CB8AC3E}">
        <p14:creationId xmlns:p14="http://schemas.microsoft.com/office/powerpoint/2010/main" val="23094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139B368-E627-7548-B3C8-B63F25C700DD}"/>
              </a:ext>
            </a:extLst>
          </p:cNvPr>
          <p:cNvSpPr>
            <a:spLocks noGrp="1"/>
          </p:cNvSpPr>
          <p:nvPr>
            <p:ph type="title"/>
          </p:nvPr>
        </p:nvSpPr>
        <p:spPr>
          <a:xfrm>
            <a:off x="888631" y="2349925"/>
            <a:ext cx="3498979" cy="2456442"/>
          </a:xfrm>
        </p:spPr>
        <p:txBody>
          <a:bodyPr>
            <a:normAutofit/>
          </a:bodyPr>
          <a:lstStyle/>
          <a:p>
            <a:r>
              <a:rPr lang="en-US" dirty="0"/>
              <a:t>The NT Canon</a:t>
            </a:r>
          </a:p>
        </p:txBody>
      </p:sp>
      <p:sp>
        <p:nvSpPr>
          <p:cNvPr id="5" name="TextBox 4">
            <a:extLst>
              <a:ext uri="{FF2B5EF4-FFF2-40B4-BE49-F238E27FC236}">
                <a16:creationId xmlns:a16="http://schemas.microsoft.com/office/drawing/2014/main" id="{E35A7641-B2D2-774E-BB8F-EAE8679CF6CB}"/>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C65C7DBD-C330-A248-8C1A-070255EDD7AF}"/>
              </a:ext>
            </a:extLst>
          </p:cNvPr>
          <p:cNvSpPr>
            <a:spLocks noGrp="1"/>
          </p:cNvSpPr>
          <p:nvPr>
            <p:ph idx="1"/>
          </p:nvPr>
        </p:nvSpPr>
        <p:spPr>
          <a:xfrm>
            <a:off x="4613562" y="2673928"/>
            <a:ext cx="7315201" cy="3006436"/>
          </a:xfrm>
        </p:spPr>
        <p:txBody>
          <a:bodyPr>
            <a:normAutofit/>
          </a:bodyPr>
          <a:lstStyle/>
          <a:p>
            <a:pPr marL="0" indent="0">
              <a:buNone/>
            </a:pPr>
            <a:r>
              <a:rPr lang="en-US" sz="2400" dirty="0"/>
              <a:t>The Muratorian Canon also mentions books that should not be included because they were forgeries. </a:t>
            </a:r>
          </a:p>
          <a:p>
            <a:pPr marL="0" indent="0">
              <a:buNone/>
            </a:pPr>
            <a:r>
              <a:rPr lang="en-US" sz="2400" dirty="0"/>
              <a:t>This shows that early Christians were careful about the selection process. </a:t>
            </a:r>
          </a:p>
          <a:p>
            <a:endParaRPr lang="en-US" sz="2400" dirty="0"/>
          </a:p>
        </p:txBody>
      </p:sp>
      <p:sp>
        <p:nvSpPr>
          <p:cNvPr id="7" name="TextBox 6">
            <a:extLst>
              <a:ext uri="{FF2B5EF4-FFF2-40B4-BE49-F238E27FC236}">
                <a16:creationId xmlns:a16="http://schemas.microsoft.com/office/drawing/2014/main" id="{C5F25EBF-B72E-AF4E-8A6F-03DF8977F132}"/>
              </a:ext>
            </a:extLst>
          </p:cNvPr>
          <p:cNvSpPr txBox="1"/>
          <p:nvPr/>
        </p:nvSpPr>
        <p:spPr>
          <a:xfrm>
            <a:off x="4668982" y="392546"/>
            <a:ext cx="7204363" cy="1938992"/>
          </a:xfrm>
          <a:prstGeom prst="rect">
            <a:avLst/>
          </a:prstGeom>
          <a:noFill/>
          <a:ln w="50800">
            <a:solidFill>
              <a:schemeClr val="tx1"/>
            </a:solidFill>
          </a:ln>
        </p:spPr>
        <p:txBody>
          <a:bodyPr wrap="square" rtlCol="0">
            <a:spAutoFit/>
          </a:bodyPr>
          <a:lstStyle/>
          <a:p>
            <a:r>
              <a:rPr lang="en-US" sz="2000" b="1" dirty="0" err="1"/>
              <a:t>Diastessaron</a:t>
            </a:r>
            <a:r>
              <a:rPr lang="en-US" sz="2000" b="1" dirty="0"/>
              <a:t>: </a:t>
            </a:r>
            <a:r>
              <a:rPr lang="en-US" sz="2000" dirty="0"/>
              <a:t>a harmony of the four Gospels written in the 2</a:t>
            </a:r>
            <a:r>
              <a:rPr lang="en-US" sz="2000" baseline="30000" dirty="0"/>
              <a:t>nd</a:t>
            </a:r>
            <a:r>
              <a:rPr lang="en-US" sz="2000" dirty="0"/>
              <a:t> century,  popular in some Syrian churches for up to 2 centuries</a:t>
            </a:r>
          </a:p>
          <a:p>
            <a:endParaRPr lang="en-US" sz="2000" dirty="0"/>
          </a:p>
          <a:p>
            <a:r>
              <a:rPr lang="en-US" sz="2000" b="1" dirty="0"/>
              <a:t>Muratorian Canon: </a:t>
            </a:r>
            <a:r>
              <a:rPr lang="en-US" sz="2000" dirty="0"/>
              <a:t>perhaps the oldest known list of books of the NT, possibly dating back to 170CE.  </a:t>
            </a:r>
            <a:endParaRPr lang="en-US" sz="2000" b="1" dirty="0"/>
          </a:p>
        </p:txBody>
      </p:sp>
    </p:spTree>
    <p:extLst>
      <p:ext uri="{BB962C8B-B14F-4D97-AF65-F5344CB8AC3E}">
        <p14:creationId xmlns:p14="http://schemas.microsoft.com/office/powerpoint/2010/main" val="370142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CA0EC76-FA3B-0B40-934D-80F2239BE29B}"/>
              </a:ext>
            </a:extLst>
          </p:cNvPr>
          <p:cNvSpPr>
            <a:spLocks noGrp="1"/>
          </p:cNvSpPr>
          <p:nvPr>
            <p:ph type="title"/>
          </p:nvPr>
        </p:nvSpPr>
        <p:spPr>
          <a:xfrm>
            <a:off x="888631" y="2349925"/>
            <a:ext cx="3498979" cy="2456442"/>
          </a:xfrm>
        </p:spPr>
        <p:txBody>
          <a:bodyPr>
            <a:normAutofit/>
          </a:bodyPr>
          <a:lstStyle/>
          <a:p>
            <a:r>
              <a:rPr lang="en-US" dirty="0"/>
              <a:t>How NT books were chosen</a:t>
            </a:r>
          </a:p>
        </p:txBody>
      </p:sp>
      <p:sp>
        <p:nvSpPr>
          <p:cNvPr id="5" name="TextBox 4">
            <a:extLst>
              <a:ext uri="{FF2B5EF4-FFF2-40B4-BE49-F238E27FC236}">
                <a16:creationId xmlns:a16="http://schemas.microsoft.com/office/drawing/2014/main" id="{A5F42AFC-DBF9-9643-B3D3-67611FBD3255}"/>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9428FDDB-A899-3045-BC61-796D5E480655}"/>
              </a:ext>
            </a:extLst>
          </p:cNvPr>
          <p:cNvSpPr>
            <a:spLocks noGrp="1"/>
          </p:cNvSpPr>
          <p:nvPr>
            <p:ph idx="1"/>
          </p:nvPr>
        </p:nvSpPr>
        <p:spPr>
          <a:xfrm>
            <a:off x="4627417" y="423332"/>
            <a:ext cx="7315201" cy="5825067"/>
          </a:xfrm>
        </p:spPr>
        <p:txBody>
          <a:bodyPr>
            <a:normAutofit lnSpcReduction="10000"/>
          </a:bodyPr>
          <a:lstStyle/>
          <a:p>
            <a:r>
              <a:rPr lang="en-US" sz="2400" dirty="0"/>
              <a:t>Three factors that clearly guided the early church:</a:t>
            </a:r>
          </a:p>
          <a:p>
            <a:pPr marL="514350" indent="-514350">
              <a:buAutoNum type="romanLcParenBoth"/>
            </a:pPr>
            <a:r>
              <a:rPr lang="en-US" sz="2400" dirty="0"/>
              <a:t>Books considered scripture had to have a connection to the Apostles</a:t>
            </a:r>
          </a:p>
          <a:p>
            <a:pPr marL="514350" indent="-514350">
              <a:buAutoNum type="romanLcParenBoth"/>
            </a:pPr>
            <a:r>
              <a:rPr lang="en-US" sz="2400" dirty="0"/>
              <a:t>Had to have a connection with the churches, recognized as supporting faith and practice in diverse places</a:t>
            </a:r>
          </a:p>
          <a:p>
            <a:pPr marL="514350" indent="-514350">
              <a:buAutoNum type="romanLcParenBoth"/>
            </a:pPr>
            <a:r>
              <a:rPr lang="en-US" sz="2400" dirty="0"/>
              <a:t>The books had to confirm the faith of Christianity. </a:t>
            </a:r>
          </a:p>
          <a:p>
            <a:r>
              <a:rPr lang="en-US" sz="2400" dirty="0"/>
              <a:t>Any books not seen to support the coming of Jesus, his death and resurrection were naturally rejected. </a:t>
            </a:r>
          </a:p>
        </p:txBody>
      </p:sp>
    </p:spTree>
    <p:extLst>
      <p:ext uri="{BB962C8B-B14F-4D97-AF65-F5344CB8AC3E}">
        <p14:creationId xmlns:p14="http://schemas.microsoft.com/office/powerpoint/2010/main" val="326767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ircle(in)">
                                      <p:cBhvr>
                                        <p:cTn id="27"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9AB2689-C9FE-3B4C-AA40-1049346579A8}"/>
              </a:ext>
            </a:extLst>
          </p:cNvPr>
          <p:cNvSpPr>
            <a:spLocks noGrp="1"/>
          </p:cNvSpPr>
          <p:nvPr>
            <p:ph type="title"/>
          </p:nvPr>
        </p:nvSpPr>
        <p:spPr>
          <a:xfrm>
            <a:off x="888631" y="2349925"/>
            <a:ext cx="3498979" cy="2456442"/>
          </a:xfrm>
        </p:spPr>
        <p:txBody>
          <a:bodyPr>
            <a:normAutofit/>
          </a:bodyPr>
          <a:lstStyle/>
          <a:p>
            <a:r>
              <a:rPr lang="en-US" dirty="0"/>
              <a:t>Disagreements about the NT</a:t>
            </a:r>
          </a:p>
        </p:txBody>
      </p:sp>
      <p:sp>
        <p:nvSpPr>
          <p:cNvPr id="5" name="TextBox 4">
            <a:extLst>
              <a:ext uri="{FF2B5EF4-FFF2-40B4-BE49-F238E27FC236}">
                <a16:creationId xmlns:a16="http://schemas.microsoft.com/office/drawing/2014/main" id="{7C8E3F53-D430-E54B-9308-ABF67B6CAE66}"/>
              </a:ext>
            </a:extLst>
          </p:cNvPr>
          <p:cNvSpPr txBox="1"/>
          <p:nvPr/>
        </p:nvSpPr>
        <p:spPr>
          <a:xfrm>
            <a:off x="152400" y="223278"/>
            <a:ext cx="609600" cy="400110"/>
          </a:xfrm>
          <a:prstGeom prst="rect">
            <a:avLst/>
          </a:prstGeom>
          <a:solidFill>
            <a:schemeClr val="accent1">
              <a:alpha val="50000"/>
            </a:schemeClr>
          </a:solidFill>
          <a:ln w="50800">
            <a:solidFill>
              <a:schemeClr val="tx1"/>
            </a:solidFill>
          </a:ln>
        </p:spPr>
        <p:txBody>
          <a:bodyPr wrap="square" rtlCol="0">
            <a:spAutoFit/>
          </a:bodyPr>
          <a:lstStyle/>
          <a:p>
            <a:pPr algn="r"/>
            <a:r>
              <a:rPr lang="en-US" sz="2000" i="1" dirty="0"/>
              <a:t>1D</a:t>
            </a:r>
          </a:p>
        </p:txBody>
      </p:sp>
      <p:sp>
        <p:nvSpPr>
          <p:cNvPr id="6" name="Content Placeholder 2">
            <a:extLst>
              <a:ext uri="{FF2B5EF4-FFF2-40B4-BE49-F238E27FC236}">
                <a16:creationId xmlns:a16="http://schemas.microsoft.com/office/drawing/2014/main" id="{DA376E21-408F-2B4E-B4E6-2574E7C9E651}"/>
              </a:ext>
            </a:extLst>
          </p:cNvPr>
          <p:cNvSpPr>
            <a:spLocks noGrp="1"/>
          </p:cNvSpPr>
          <p:nvPr>
            <p:ph idx="1"/>
          </p:nvPr>
        </p:nvSpPr>
        <p:spPr>
          <a:xfrm>
            <a:off x="4627415" y="3851564"/>
            <a:ext cx="7315201" cy="2119744"/>
          </a:xfrm>
        </p:spPr>
        <p:txBody>
          <a:bodyPr>
            <a:normAutofit fontScale="85000" lnSpcReduction="10000"/>
          </a:bodyPr>
          <a:lstStyle/>
          <a:p>
            <a:r>
              <a:rPr lang="en-US" sz="2400" dirty="0"/>
              <a:t>There were disagreements in 2</a:t>
            </a:r>
            <a:r>
              <a:rPr lang="en-US" sz="2400" baseline="30000" dirty="0"/>
              <a:t>nd</a:t>
            </a:r>
            <a:r>
              <a:rPr lang="en-US" sz="2400" dirty="0"/>
              <a:t> century despite generally wide consensus on the books to be included in the NT</a:t>
            </a:r>
          </a:p>
          <a:p>
            <a:r>
              <a:rPr lang="en-US" sz="2400" dirty="0"/>
              <a:t>2</a:t>
            </a:r>
            <a:r>
              <a:rPr lang="en-US" sz="2400" baseline="30000" dirty="0"/>
              <a:t>nd</a:t>
            </a:r>
            <a:r>
              <a:rPr lang="en-US" sz="2400" dirty="0"/>
              <a:t> century: </a:t>
            </a:r>
            <a:r>
              <a:rPr lang="en-US" sz="2400" dirty="0" err="1"/>
              <a:t>Marcion</a:t>
            </a:r>
            <a:r>
              <a:rPr lang="en-US" sz="2400" dirty="0"/>
              <a:t> created a Bible compiled of only the Gospel of Luke (no birth narrative) and Paul’s letters.</a:t>
            </a:r>
          </a:p>
        </p:txBody>
      </p:sp>
      <p:sp>
        <p:nvSpPr>
          <p:cNvPr id="7" name="TextBox 6">
            <a:extLst>
              <a:ext uri="{FF2B5EF4-FFF2-40B4-BE49-F238E27FC236}">
                <a16:creationId xmlns:a16="http://schemas.microsoft.com/office/drawing/2014/main" id="{9425EA43-83C7-434F-AD60-008DCFCF88CB}"/>
              </a:ext>
            </a:extLst>
          </p:cNvPr>
          <p:cNvSpPr txBox="1"/>
          <p:nvPr/>
        </p:nvSpPr>
        <p:spPr>
          <a:xfrm>
            <a:off x="4682835" y="223278"/>
            <a:ext cx="7204363" cy="3477875"/>
          </a:xfrm>
          <a:prstGeom prst="rect">
            <a:avLst/>
          </a:prstGeom>
          <a:noFill/>
          <a:ln w="50800">
            <a:solidFill>
              <a:schemeClr val="tx1"/>
            </a:solidFill>
          </a:ln>
        </p:spPr>
        <p:txBody>
          <a:bodyPr wrap="square" rtlCol="0">
            <a:spAutoFit/>
          </a:bodyPr>
          <a:lstStyle/>
          <a:p>
            <a:r>
              <a:rPr lang="en-US" sz="2000" b="1" dirty="0"/>
              <a:t>Apostolic Fathers: </a:t>
            </a:r>
            <a:r>
              <a:rPr lang="en-US" sz="2000" dirty="0"/>
              <a:t>Christian theologians of the first two centuries CE who were taught by the 12 Apostles, or at least were significantly influenced by their writings</a:t>
            </a:r>
          </a:p>
          <a:p>
            <a:endParaRPr lang="en-US" sz="2000" b="1" dirty="0"/>
          </a:p>
          <a:p>
            <a:r>
              <a:rPr lang="en-US" sz="2000" b="1" dirty="0"/>
              <a:t>Didache: </a:t>
            </a:r>
            <a:r>
              <a:rPr lang="en-US" sz="2000" dirty="0"/>
              <a:t>Greek for teaching, an ancient Christian book of instruction from the 1</a:t>
            </a:r>
            <a:r>
              <a:rPr lang="en-US" sz="2000" baseline="30000" dirty="0"/>
              <a:t>st</a:t>
            </a:r>
            <a:r>
              <a:rPr lang="en-US" sz="2000" dirty="0"/>
              <a:t> century CE, some early version of the NT were included in this book</a:t>
            </a:r>
          </a:p>
          <a:p>
            <a:endParaRPr lang="en-US" sz="2000" b="1" dirty="0"/>
          </a:p>
          <a:p>
            <a:r>
              <a:rPr lang="en-US" sz="2000" b="1" dirty="0"/>
              <a:t>Shepherd of </a:t>
            </a:r>
            <a:r>
              <a:rPr lang="en-US" sz="2000" b="1" dirty="0" err="1"/>
              <a:t>Hermas</a:t>
            </a:r>
            <a:r>
              <a:rPr lang="en-US" sz="2000" b="1" dirty="0"/>
              <a:t>: </a:t>
            </a:r>
            <a:r>
              <a:rPr lang="en-US" sz="2000" dirty="0"/>
              <a:t>an early Christian book containing visions and parables dated from the 1</a:t>
            </a:r>
            <a:r>
              <a:rPr lang="en-US" sz="2000" baseline="30000" dirty="0"/>
              <a:t>st</a:t>
            </a:r>
            <a:r>
              <a:rPr lang="en-US" sz="2000" dirty="0"/>
              <a:t> &amp; 2</a:t>
            </a:r>
            <a:r>
              <a:rPr lang="en-US" sz="2000" baseline="30000" dirty="0"/>
              <a:t>nd</a:t>
            </a:r>
            <a:r>
              <a:rPr lang="en-US" sz="2000" dirty="0"/>
              <a:t> century, some early versions of the NT were included in this book</a:t>
            </a:r>
            <a:endParaRPr lang="en-US" sz="2000" b="1" dirty="0"/>
          </a:p>
        </p:txBody>
      </p:sp>
    </p:spTree>
    <p:extLst>
      <p:ext uri="{BB962C8B-B14F-4D97-AF65-F5344CB8AC3E}">
        <p14:creationId xmlns:p14="http://schemas.microsoft.com/office/powerpoint/2010/main" val="142667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13102</TotalTime>
  <Words>2590</Words>
  <Application>Microsoft Office PowerPoint</Application>
  <PresentationFormat>Widescreen</PresentationFormat>
  <Paragraphs>207</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Calibri Light</vt:lpstr>
      <vt:lpstr>Rockwell</vt:lpstr>
      <vt:lpstr>Wingdings</vt:lpstr>
      <vt:lpstr>Atlas</vt:lpstr>
      <vt:lpstr>How were the decisions made? </vt:lpstr>
      <vt:lpstr>Different Christian Old Testaments</vt:lpstr>
      <vt:lpstr>Protestant Bibles</vt:lpstr>
      <vt:lpstr>Protestant Bibles</vt:lpstr>
      <vt:lpstr>The NT Canon</vt:lpstr>
      <vt:lpstr>The NT Canon</vt:lpstr>
      <vt:lpstr>The NT Canon</vt:lpstr>
      <vt:lpstr>How NT books were chosen</vt:lpstr>
      <vt:lpstr>Disagreements about the NT</vt:lpstr>
      <vt:lpstr>Disagreements about the NT</vt:lpstr>
      <vt:lpstr>Disagreements about the NT</vt:lpstr>
      <vt:lpstr>Why is order important? </vt:lpstr>
      <vt:lpstr>The Order of the Hebrew Bible/ OT</vt:lpstr>
      <vt:lpstr>The Order of the NT</vt:lpstr>
      <vt:lpstr>The Order of the NT</vt:lpstr>
      <vt:lpstr>Diverse Views on the Bible as the Word of God</vt:lpstr>
      <vt:lpstr>Diverse Views on the Bible as the Word of God</vt:lpstr>
      <vt:lpstr>Different understandings of inspiration</vt:lpstr>
      <vt:lpstr>Different understandings of inspiration</vt:lpstr>
      <vt:lpstr>Objective Views of Inspiration</vt:lpstr>
      <vt:lpstr>Objective Views of Inspiration</vt:lpstr>
      <vt:lpstr>Subjective Views of Inspiration</vt:lpstr>
      <vt:lpstr>Subjective Views of Inspiration: inerrancy and plenary verbal inspiration</vt:lpstr>
      <vt:lpstr>Subjective Views of Inspiration: inerrancy and plenary verbal inspiration</vt:lpstr>
      <vt:lpstr>Subjective Views of Inspiration: inerrancy and plenary verbal inspiration</vt:lpstr>
      <vt:lpstr>More Subjective Theories of Inspiration</vt:lpstr>
      <vt:lpstr>Balancing Subjective and Objective Views</vt:lpstr>
      <vt:lpstr>Accommodation</vt:lpstr>
      <vt:lpstr>John Calvin’s use of Accommodation</vt:lpstr>
      <vt:lpstr>John Calvin’s use of Accommodation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Rahima Choudhury</cp:lastModifiedBy>
  <cp:revision>74</cp:revision>
  <dcterms:created xsi:type="dcterms:W3CDTF">2018-11-12T08:05:56Z</dcterms:created>
  <dcterms:modified xsi:type="dcterms:W3CDTF">2019-07-17T09:27:54Z</dcterms:modified>
</cp:coreProperties>
</file>