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4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8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3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4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60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30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1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1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D5F3-B10C-4956-A0F7-46EFD395579B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2682-ACF4-4B2F-8824-828786DAF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4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gGNBYhzwg" TargetMode="External"/><Relationship Id="rId2" Type="http://schemas.openxmlformats.org/officeDocument/2006/relationships/hyperlink" Target="https://www.youtube.com/watch?v=oO8fvJOJbm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Theme 4: Religious Experience A 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4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5400" dirty="0">
                <a:latin typeface="Arial Rounded MT Bold" panose="020F0704030504030204" pitchFamily="34" charset="0"/>
              </a:rPr>
              <a:t>All religious experiences have the same value for communicating or evidencing religious belief and specific teachings but it depends upon the type of experience.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9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499840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6600" dirty="0" smtClean="0">
                <a:latin typeface="Arial Rounded MT Bold" panose="020F0704030504030204" pitchFamily="34" charset="0"/>
              </a:rPr>
              <a:t>All religious experiences have the same value for communicating or evidencing religious belief and specific teachings 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5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5400" dirty="0">
                <a:latin typeface="Arial Rounded MT Bold" panose="020F0704030504030204" pitchFamily="34" charset="0"/>
              </a:rPr>
              <a:t>Religious experiences are not intended to have the same value for communicating or evidencing religious belief and specific teachings.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0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5400" dirty="0">
                <a:latin typeface="Arial Rounded MT Bold" panose="020F0704030504030204" pitchFamily="34" charset="0"/>
              </a:rPr>
              <a:t>Some religious experiences are better at communicating or evidencing religious belief and specific teachings</a:t>
            </a:r>
            <a:r>
              <a:rPr lang="en-GB" dirty="0">
                <a:latin typeface="Arial Rounded MT Bold" panose="020F0704030504030204" pitchFamily="34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00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4080"/>
            <a:ext cx="10515600" cy="528288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Not all religious experiences can communicate or evidence religious belief and specific teachings.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19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A: The nature of religious Experience 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91" y="1844098"/>
            <a:ext cx="11822545" cy="49169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A </a:t>
            </a:r>
            <a:r>
              <a:rPr lang="en-GB" sz="3200" b="1" dirty="0" smtClean="0">
                <a:latin typeface="Arial Rounded MT Bold" panose="020F0704030504030204" pitchFamily="34" charset="0"/>
              </a:rPr>
              <a:t>vision </a:t>
            </a:r>
            <a:r>
              <a:rPr lang="en-GB" sz="3200" dirty="0" smtClean="0">
                <a:latin typeface="Arial Rounded MT Bold" panose="020F0704030504030204" pitchFamily="34" charset="0"/>
              </a:rPr>
              <a:t>is the </a:t>
            </a:r>
            <a:r>
              <a:rPr lang="en-GB" sz="3200" u="sng" dirty="0" smtClean="0">
                <a:latin typeface="Arial Rounded MT Bold" panose="020F0704030504030204" pitchFamily="34" charset="0"/>
              </a:rPr>
              <a:t>ability to see something beyond normal experiences </a:t>
            </a:r>
            <a:r>
              <a:rPr lang="en-GB" sz="3200" dirty="0" smtClean="0">
                <a:latin typeface="Arial Rounded MT Bold" panose="020F0704030504030204" pitchFamily="34" charset="0"/>
              </a:rPr>
              <a:t>i.e. a supernatural or prophetic sight.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A vision which has a </a:t>
            </a:r>
            <a:r>
              <a:rPr lang="en-GB" sz="3200" b="1" u="sng" dirty="0" smtClean="0">
                <a:latin typeface="Arial Rounded MT Bold" panose="020F0704030504030204" pitchFamily="34" charset="0"/>
              </a:rPr>
              <a:t>sensory characteristic </a:t>
            </a:r>
            <a:r>
              <a:rPr lang="en-GB" sz="3200" dirty="0" smtClean="0">
                <a:latin typeface="Arial Rounded MT Bold" panose="020F0704030504030204" pitchFamily="34" charset="0"/>
              </a:rPr>
              <a:t>is with sense characteristic, where </a:t>
            </a:r>
            <a:r>
              <a:rPr lang="en-GB" sz="3200" b="1" u="sng" dirty="0" smtClean="0">
                <a:latin typeface="Arial Rounded MT Bold" panose="020F0704030504030204" pitchFamily="34" charset="0"/>
              </a:rPr>
              <a:t>external objects, sounds or figures appear before the recipient</a:t>
            </a:r>
            <a:r>
              <a:rPr lang="en-GB" sz="3200" dirty="0" smtClean="0">
                <a:latin typeface="Arial Rounded MT Bold" panose="020F0704030504030204" pitchFamily="34" charset="0"/>
              </a:rPr>
              <a:t>. A </a:t>
            </a:r>
            <a:r>
              <a:rPr lang="en-GB" sz="3200" b="1" dirty="0" smtClean="0">
                <a:latin typeface="Arial Rounded MT Bold" panose="020F0704030504030204" pitchFamily="34" charset="0"/>
              </a:rPr>
              <a:t>vision</a:t>
            </a:r>
            <a:r>
              <a:rPr lang="en-GB" sz="3200" dirty="0" smtClean="0">
                <a:latin typeface="Arial Rounded MT Bold" panose="020F0704030504030204" pitchFamily="34" charset="0"/>
              </a:rPr>
              <a:t> can have </a:t>
            </a:r>
            <a:r>
              <a:rPr lang="en-GB" sz="3200" b="1" dirty="0" smtClean="0">
                <a:latin typeface="Arial Rounded MT Bold" panose="020F0704030504030204" pitchFamily="34" charset="0"/>
              </a:rPr>
              <a:t>intellectual quality if the vision brings the recipient inspiration</a:t>
            </a:r>
            <a:r>
              <a:rPr lang="en-GB" sz="3200" dirty="0" smtClean="0">
                <a:latin typeface="Arial Rounded MT Bold" panose="020F0704030504030204" pitchFamily="34" charset="0"/>
              </a:rPr>
              <a:t>. </a:t>
            </a:r>
          </a:p>
          <a:p>
            <a:r>
              <a:rPr lang="en-GB" sz="3200" b="1" dirty="0" smtClean="0">
                <a:latin typeface="Arial Rounded MT Bold" panose="020F0704030504030204" pitchFamily="34" charset="0"/>
              </a:rPr>
              <a:t>Dreams</a:t>
            </a:r>
            <a:r>
              <a:rPr lang="en-GB" sz="3200" dirty="0" smtClean="0">
                <a:latin typeface="Arial Rounded MT Bold" panose="020F0704030504030204" pitchFamily="34" charset="0"/>
              </a:rPr>
              <a:t> can involve visions, </a:t>
            </a:r>
            <a:r>
              <a:rPr lang="en-GB" sz="3200" u="sng" dirty="0" smtClean="0">
                <a:latin typeface="Arial Rounded MT Bold" panose="020F0704030504030204" pitchFamily="34" charset="0"/>
              </a:rPr>
              <a:t>unconscious state where knowledge and understanding is gained through images or a dream narrative. </a:t>
            </a:r>
            <a:endParaRPr lang="en-GB" sz="3200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6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6" y="64655"/>
            <a:ext cx="11141364" cy="160756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Arial Rounded MT Bold" panose="020F0704030504030204" pitchFamily="34" charset="0"/>
              </a:rPr>
              <a:t>The nature of religious experience with particular reference to conversion- individual , communal, sudden, gradual 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81224"/>
            <a:ext cx="118872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Conversion : </a:t>
            </a:r>
            <a:r>
              <a:rPr lang="en-GB" dirty="0" smtClean="0">
                <a:latin typeface="Arial Rounded MT Bold" panose="020F0704030504030204" pitchFamily="34" charset="0"/>
              </a:rPr>
              <a:t>To change direction. There can be communal conversions such as the Disciples gathered in a room and received the Holy Spirit.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33091" y="3666836"/>
            <a:ext cx="4784437" cy="15517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Conversion William James</a:t>
            </a:r>
            <a:endParaRPr lang="en-GB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749309" y="3556000"/>
            <a:ext cx="1459346" cy="360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699231">
            <a:off x="2171596" y="4021665"/>
            <a:ext cx="1960240" cy="4704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368145" y="4668299"/>
            <a:ext cx="1496291" cy="550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11855" y="2854036"/>
            <a:ext cx="217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Sudden or gradual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5708" y="5402055"/>
            <a:ext cx="343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Give up personal will either freely (volitional) or an internal battle- self-surrendering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890" y="4270384"/>
            <a:ext cx="3435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Conversion passive/active, conversion comes without seeking it or seeks a spiritual meeting /evangelistic meeting.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6273" y="5877034"/>
            <a:ext cx="343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Creates a new person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839855" y="5009048"/>
            <a:ext cx="784382" cy="77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09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18" y="166255"/>
            <a:ext cx="10790382" cy="1524433"/>
          </a:xfrm>
          <a:solidFill>
            <a:srgbClr val="FFFF00"/>
          </a:solidFill>
        </p:spPr>
        <p:txBody>
          <a:bodyPr/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Different descriptions/explanations of a conversion 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00582" y="2918692"/>
            <a:ext cx="5227782" cy="2050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 Rounded MT Bold" panose="020F0704030504030204" pitchFamily="34" charset="0"/>
              </a:rPr>
              <a:t>William James- Conversions 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821709" y="2942749"/>
            <a:ext cx="914400" cy="31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99601" y="1825625"/>
            <a:ext cx="2560781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A conversion from no faith to faith – </a:t>
            </a:r>
            <a:r>
              <a:rPr lang="en-GB" b="1" dirty="0" smtClean="0">
                <a:latin typeface="Arial Rounded MT Bold" panose="020F0704030504030204" pitchFamily="34" charset="0"/>
              </a:rPr>
              <a:t>Augustine 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One faith to another </a:t>
            </a:r>
            <a:r>
              <a:rPr lang="en-GB" b="1" dirty="0" err="1" smtClean="0">
                <a:latin typeface="Arial Rounded MT Bold" panose="020F0704030504030204" pitchFamily="34" charset="0"/>
              </a:rPr>
              <a:t>Sundar</a:t>
            </a:r>
            <a:r>
              <a:rPr lang="en-GB" b="1" dirty="0" smtClean="0">
                <a:latin typeface="Arial Rounded MT Bold" panose="020F0704030504030204" pitchFamily="34" charset="0"/>
              </a:rPr>
              <a:t> Singh</a:t>
            </a:r>
            <a:r>
              <a:rPr lang="en-GB" dirty="0" smtClean="0">
                <a:latin typeface="Arial Rounded MT Bold" panose="020F0704030504030204" pitchFamily="34" charset="0"/>
              </a:rPr>
              <a:t>: dissatisfied Sikhism had a vision of Jesus and was Christian.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050645" y="2745795"/>
            <a:ext cx="1168401" cy="38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3219" y="1978025"/>
            <a:ext cx="2560781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Intellectual Persuasion: 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Conflict two systems and the new one is seen as true, change moral lifestyle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236" y="5479407"/>
            <a:ext cx="402705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Faith- believing to faith trusting: Wesley</a:t>
            </a:r>
            <a:r>
              <a:rPr lang="en-GB" dirty="0" smtClean="0">
                <a:latin typeface="Arial Rounded MT Bold" panose="020F0704030504030204" pitchFamily="34" charset="0"/>
              </a:rPr>
              <a:t> was aware did not have faith in Christ but warmed to Christianity later.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55000" y="4875219"/>
            <a:ext cx="317961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Intellectual conversion: CS Lewis </a:t>
            </a:r>
            <a:r>
              <a:rPr lang="en-GB" dirty="0" smtClean="0">
                <a:latin typeface="Arial Rounded MT Bold" panose="020F0704030504030204" pitchFamily="34" charset="0"/>
              </a:rPr>
              <a:t>talked with </a:t>
            </a:r>
            <a:r>
              <a:rPr lang="en-GB" b="1" dirty="0" smtClean="0">
                <a:latin typeface="Arial Rounded MT Bold" panose="020F0704030504030204" pitchFamily="34" charset="0"/>
              </a:rPr>
              <a:t>JRR </a:t>
            </a:r>
            <a:r>
              <a:rPr lang="en-GB" b="1" dirty="0" err="1" smtClean="0">
                <a:latin typeface="Arial Rounded MT Bold" panose="020F0704030504030204" pitchFamily="34" charset="0"/>
              </a:rPr>
              <a:t>Tolkein</a:t>
            </a:r>
            <a:r>
              <a:rPr lang="en-GB" b="1" dirty="0" smtClean="0">
                <a:latin typeface="Arial Rounded MT Bold" panose="020F0704030504030204" pitchFamily="34" charset="0"/>
              </a:rPr>
              <a:t> </a:t>
            </a:r>
            <a:r>
              <a:rPr lang="en-GB" dirty="0" smtClean="0">
                <a:latin typeface="Arial Rounded MT Bold" panose="020F0704030504030204" pitchFamily="34" charset="0"/>
              </a:rPr>
              <a:t>after hours and became convinced Jesus was the Son of God.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78909" y="4865146"/>
            <a:ext cx="611909" cy="493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91236" y="4271819"/>
            <a:ext cx="715819" cy="420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840" t="11493" r="4987" b="20880"/>
          <a:stretch/>
        </p:blipFill>
        <p:spPr>
          <a:xfrm>
            <a:off x="6620554" y="5296173"/>
            <a:ext cx="1634446" cy="123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845" y="1035546"/>
            <a:ext cx="951115" cy="1479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123" y="5551076"/>
            <a:ext cx="1620585" cy="1080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162" y="1649349"/>
            <a:ext cx="1466697" cy="9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3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"/>
            <a:ext cx="11924145" cy="16906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Arial Rounded MT Bold" panose="020F0704030504030204" pitchFamily="34" charset="0"/>
              </a:rPr>
              <a:t>The nature of religious experience with particular reference to Mysticism –transcendent, ecstatic and unitive : Ed Miller 1995</a:t>
            </a:r>
            <a:endParaRPr lang="en-GB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574800"/>
            <a:ext cx="11846560" cy="50107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400" b="1" dirty="0" smtClean="0">
                <a:latin typeface="Arial Rounded MT Bold" panose="020F0704030504030204" pitchFamily="34" charset="0"/>
              </a:rPr>
              <a:t>Transcendent: </a:t>
            </a:r>
            <a:r>
              <a:rPr lang="en-GB" sz="4400" dirty="0" smtClean="0">
                <a:latin typeface="Arial Rounded MT Bold" panose="020F0704030504030204" pitchFamily="34" charset="0"/>
              </a:rPr>
              <a:t>Not localisable in space or time </a:t>
            </a:r>
          </a:p>
          <a:p>
            <a:r>
              <a:rPr lang="en-GB" sz="4400" b="1" dirty="0" smtClean="0">
                <a:latin typeface="Arial Rounded MT Bold" panose="020F0704030504030204" pitchFamily="34" charset="0"/>
              </a:rPr>
              <a:t>Ineffable: </a:t>
            </a:r>
            <a:r>
              <a:rPr lang="en-GB" sz="4400" dirty="0" smtClean="0">
                <a:latin typeface="Arial Rounded MT Bold" panose="020F0704030504030204" pitchFamily="34" charset="0"/>
              </a:rPr>
              <a:t>not expressible in language </a:t>
            </a:r>
          </a:p>
          <a:p>
            <a:r>
              <a:rPr lang="en-GB" sz="4400" b="1" dirty="0" smtClean="0">
                <a:latin typeface="Arial Rounded MT Bold" panose="020F0704030504030204" pitchFamily="34" charset="0"/>
              </a:rPr>
              <a:t>Noetic: </a:t>
            </a:r>
            <a:r>
              <a:rPr lang="en-GB" sz="4400" dirty="0" smtClean="0">
                <a:latin typeface="Arial Rounded MT Bold" panose="020F0704030504030204" pitchFamily="34" charset="0"/>
              </a:rPr>
              <a:t>Convey illumination/truth </a:t>
            </a:r>
          </a:p>
          <a:p>
            <a:r>
              <a:rPr lang="en-GB" sz="4400" b="1" dirty="0" smtClean="0">
                <a:latin typeface="Arial Rounded MT Bold" panose="020F0704030504030204" pitchFamily="34" charset="0"/>
              </a:rPr>
              <a:t>Ecstatic: </a:t>
            </a:r>
            <a:r>
              <a:rPr lang="en-GB" sz="4400" dirty="0" smtClean="0">
                <a:latin typeface="Arial Rounded MT Bold" panose="020F0704030504030204" pitchFamily="34" charset="0"/>
              </a:rPr>
              <a:t>filling the soul with bliss </a:t>
            </a:r>
          </a:p>
          <a:p>
            <a:r>
              <a:rPr lang="en-GB" sz="4400" b="1" dirty="0" smtClean="0">
                <a:latin typeface="Arial Rounded MT Bold" panose="020F0704030504030204" pitchFamily="34" charset="0"/>
              </a:rPr>
              <a:t>Unitive: </a:t>
            </a:r>
            <a:r>
              <a:rPr lang="en-GB" sz="4400" dirty="0" smtClean="0">
                <a:latin typeface="Arial Rounded MT Bold" panose="020F0704030504030204" pitchFamily="34" charset="0"/>
              </a:rPr>
              <a:t>Uniting the soul with reality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647" r="31913"/>
          <a:stretch/>
        </p:blipFill>
        <p:spPr>
          <a:xfrm>
            <a:off x="0" y="1574800"/>
            <a:ext cx="477045" cy="649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862" t="39423" r="17460" b="32844"/>
          <a:stretch/>
        </p:blipFill>
        <p:spPr>
          <a:xfrm>
            <a:off x="9876270" y="3079757"/>
            <a:ext cx="2236872" cy="590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9080"/>
            <a:ext cx="528663" cy="733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540" y="4332100"/>
            <a:ext cx="868680" cy="57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2222" t="21582" r="37173" b="44507"/>
          <a:stretch/>
        </p:blipFill>
        <p:spPr>
          <a:xfrm>
            <a:off x="-116065" y="5234651"/>
            <a:ext cx="642226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9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491"/>
            <a:ext cx="105156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Nature </a:t>
            </a:r>
            <a:r>
              <a:rPr lang="en-GB" dirty="0">
                <a:latin typeface="Arial Rounded MT Bold" panose="020F0704030504030204" pitchFamily="34" charset="0"/>
              </a:rPr>
              <a:t>R</a:t>
            </a:r>
            <a:r>
              <a:rPr lang="en-GB" dirty="0" smtClean="0">
                <a:latin typeface="Arial Rounded MT Bold" panose="020F0704030504030204" pitchFamily="34" charset="0"/>
              </a:rPr>
              <a:t>eligious </a:t>
            </a:r>
            <a:r>
              <a:rPr lang="en-GB" dirty="0">
                <a:latin typeface="Arial Rounded MT Bold" panose="020F0704030504030204" pitchFamily="34" charset="0"/>
              </a:rPr>
              <a:t>E</a:t>
            </a:r>
            <a:r>
              <a:rPr lang="en-GB" dirty="0" smtClean="0">
                <a:latin typeface="Arial Rounded MT Bold" panose="020F0704030504030204" pitchFamily="34" charset="0"/>
              </a:rPr>
              <a:t>xperience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6" y="1616364"/>
            <a:ext cx="11748654" cy="50153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Mystical Ascent: </a:t>
            </a:r>
            <a:r>
              <a:rPr lang="en-GB" dirty="0" smtClean="0">
                <a:latin typeface="Arial Rounded MT Bold" panose="020F0704030504030204" pitchFamily="34" charset="0"/>
              </a:rPr>
              <a:t>Ladder/staircase, can ascent to gain unity with the ultimate reality, metaphoric journey from darkness to light. </a:t>
            </a:r>
          </a:p>
          <a:p>
            <a:r>
              <a:rPr lang="en-GB" b="1" dirty="0" smtClean="0">
                <a:latin typeface="Arial Rounded MT Bold" panose="020F0704030504030204" pitchFamily="34" charset="0"/>
              </a:rPr>
              <a:t>Transcendent mysticism: </a:t>
            </a:r>
            <a:r>
              <a:rPr lang="en-GB" dirty="0" smtClean="0">
                <a:latin typeface="Arial Rounded MT Bold" panose="020F0704030504030204" pitchFamily="34" charset="0"/>
              </a:rPr>
              <a:t>Mystical experiences that take the practitioner beyond the realm of the normal everyday experience. Can involve experiences ecstasy and unitive experience. For example Sufism. </a:t>
            </a:r>
          </a:p>
          <a:p>
            <a:r>
              <a:rPr lang="en-GB" b="1" dirty="0" smtClean="0">
                <a:latin typeface="Arial Rounded MT Bold" panose="020F0704030504030204" pitchFamily="34" charset="0"/>
              </a:rPr>
              <a:t>Mystical ecstatic </a:t>
            </a:r>
            <a:r>
              <a:rPr lang="en-GB" dirty="0" smtClean="0">
                <a:latin typeface="Arial Rounded MT Bold" panose="020F0704030504030204" pitchFamily="34" charset="0"/>
              </a:rPr>
              <a:t>is well documented, Teresa Avila regards ecstasy as the suspension of the exterior senses. One relates to interior sensation where the mind becomes focussed, physical sensation – individual trance like state.</a:t>
            </a:r>
          </a:p>
          <a:p>
            <a:r>
              <a:rPr lang="en-GB" b="1" dirty="0" smtClean="0">
                <a:latin typeface="Arial Rounded MT Bold" panose="020F0704030504030204" pitchFamily="34" charset="0"/>
              </a:rPr>
              <a:t>Unitive mystical experience </a:t>
            </a:r>
            <a:r>
              <a:rPr lang="en-GB" dirty="0" smtClean="0">
                <a:latin typeface="Arial Rounded MT Bold" panose="020F0704030504030204" pitchFamily="34" charset="0"/>
              </a:rPr>
              <a:t>covers a range of experiences , union between God and individual.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30" t="1178" r="19366" b="12440"/>
          <a:stretch/>
        </p:blipFill>
        <p:spPr>
          <a:xfrm>
            <a:off x="167093" y="1331878"/>
            <a:ext cx="552505" cy="85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6" y="2479784"/>
            <a:ext cx="675640" cy="751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2633"/>
            <a:ext cx="747926" cy="741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503" t="4627" r="8353" b="13117"/>
          <a:stretch/>
        </p:blipFill>
        <p:spPr>
          <a:xfrm>
            <a:off x="0" y="5395514"/>
            <a:ext cx="739072" cy="9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2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208107"/>
            <a:ext cx="11933382" cy="183313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Arial Rounded MT Bold" panose="020F0704030504030204" pitchFamily="34" charset="0"/>
              </a:rPr>
              <a:t>The nature of religious experience  with particular reference to prayer- types and stages of prayer according to St Teresa Avila 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359" y="2041237"/>
            <a:ext cx="10533149" cy="45790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After severe illness Teresa partially paralysed for three years she became disillusioned with her religious practices. A vision of sorely wounded Christ inspired St Teresa’s spiritual journey. It is not possible for an individual to achieve that union by themselves but through God’s grace: </a:t>
            </a:r>
            <a:r>
              <a:rPr lang="en-GB" dirty="0" smtClean="0">
                <a:latin typeface="Arial Rounded MT Bold" panose="020F0704030504030204" pitchFamily="34" charset="0"/>
                <a:hlinkClick r:id="rId2"/>
              </a:rPr>
              <a:t>Four stages of prayer</a:t>
            </a:r>
            <a:r>
              <a:rPr lang="en-GB" dirty="0" smtClean="0">
                <a:latin typeface="Arial Rounded MT Bold" panose="020F0704030504030204" pitchFamily="34" charset="0"/>
              </a:rPr>
              <a:t>. </a:t>
            </a:r>
          </a:p>
          <a:p>
            <a:r>
              <a:rPr lang="en-GB" b="1" dirty="0" smtClean="0">
                <a:latin typeface="Arial Rounded MT Bold" panose="020F0704030504030204" pitchFamily="34" charset="0"/>
                <a:hlinkClick r:id="rId3"/>
              </a:rPr>
              <a:t>Interior Castle: </a:t>
            </a:r>
            <a:r>
              <a:rPr lang="en-GB" dirty="0" smtClean="0">
                <a:latin typeface="Arial Rounded MT Bold" panose="020F0704030504030204" pitchFamily="34" charset="0"/>
              </a:rPr>
              <a:t>The Soul is like a castle that contains seven mansions, first three mansions begin to be closer to God, </a:t>
            </a:r>
            <a:r>
              <a:rPr lang="en-GB" dirty="0" smtClean="0">
                <a:latin typeface="Arial Rounded MT Bold" panose="020F0704030504030204" pitchFamily="34" charset="0"/>
              </a:rPr>
              <a:t>the latter mansions have a deep </a:t>
            </a:r>
            <a:r>
              <a:rPr lang="en-GB" dirty="0" smtClean="0">
                <a:latin typeface="Arial Rounded MT Bold" panose="020F0704030504030204" pitchFamily="34" charset="0"/>
              </a:rPr>
              <a:t>union with </a:t>
            </a:r>
            <a:r>
              <a:rPr lang="en-GB" dirty="0" smtClean="0">
                <a:latin typeface="Arial Rounded MT Bold" panose="020F0704030504030204" pitchFamily="34" charset="0"/>
              </a:rPr>
              <a:t>God. </a:t>
            </a:r>
            <a:endParaRPr lang="en-GB" dirty="0" smtClean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8084" t="10666" r="12917" b="19111"/>
          <a:stretch/>
        </p:blipFill>
        <p:spPr>
          <a:xfrm>
            <a:off x="83127" y="2528916"/>
            <a:ext cx="1676153" cy="1697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7" y="4856479"/>
            <a:ext cx="1707392" cy="153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5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A02: The impact of religious experiences upon religious belief and practice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Arial Rounded MT Bold" panose="020F0704030504030204" pitchFamily="34" charset="0"/>
              <a:buChar char="×"/>
            </a:pPr>
            <a:r>
              <a:rPr lang="en-GB" dirty="0" smtClean="0">
                <a:latin typeface="Arial Rounded MT Bold" panose="020F0704030504030204" pitchFamily="34" charset="0"/>
              </a:rPr>
              <a:t>How would you know that it is God that you are experiencing?</a:t>
            </a:r>
          </a:p>
          <a:p>
            <a:pPr>
              <a:buFont typeface="Arial Rounded MT Bold" panose="020F0704030504030204" pitchFamily="34" charset="0"/>
              <a:buChar char="×"/>
            </a:pPr>
            <a:r>
              <a:rPr lang="en-GB" dirty="0" smtClean="0">
                <a:latin typeface="Arial Rounded MT Bold" panose="020F0704030504030204" pitchFamily="34" charset="0"/>
              </a:rPr>
              <a:t>Same experience? Initiates God’s existence, a change of behaviour in the new convert. </a:t>
            </a:r>
          </a:p>
          <a:p>
            <a:pPr>
              <a:buFont typeface="Arial Rounded MT Bold" panose="020F0704030504030204" pitchFamily="34" charset="0"/>
              <a:buChar char="×"/>
            </a:pPr>
            <a:r>
              <a:rPr lang="en-GB" dirty="0" smtClean="0">
                <a:latin typeface="Arial Rounded MT Bold" panose="020F0704030504030204" pitchFamily="34" charset="0"/>
              </a:rPr>
              <a:t>How do you assess the impact of a religious experience/conversion? (Belief in God or a change in behaviour- Augustine)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Arial Rounded MT Bold" panose="020F0704030504030204" pitchFamily="34" charset="0"/>
              </a:rPr>
              <a:t>Swinburne: Credulity and Testimony (direct experiences)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Arial Rounded MT Bold" panose="020F0704030504030204" pitchFamily="34" charset="0"/>
              </a:rPr>
              <a:t>William James: religious experiences changes the lives individuals, acceptance to base their belief in God upon the acceptance of another religious experience.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5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213361"/>
            <a:ext cx="11750040" cy="17618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Whether different types of religious experience can be accepted as equally valid in communicating religious teachings and beliefs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" y="2232025"/>
            <a:ext cx="8600440" cy="43513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Arial Rounded MT Bold" panose="020F0704030504030204" pitchFamily="34" charset="0"/>
              <a:buChar char="×"/>
            </a:pPr>
            <a:r>
              <a:rPr lang="en-GB" dirty="0" smtClean="0">
                <a:latin typeface="Arial Rounded MT Bold" panose="020F0704030504030204" pitchFamily="34" charset="0"/>
              </a:rPr>
              <a:t>Lack of uniformity religious experience, there are such a wide range the accounts are diverse and are contradictory, can be relative or dependent on spiritual experience and cultural beliefs. </a:t>
            </a:r>
          </a:p>
          <a:p>
            <a:pPr>
              <a:buFont typeface="Arial Rounded MT Bold" panose="020F0704030504030204" pitchFamily="34" charset="0"/>
              <a:buChar char="×"/>
            </a:pPr>
            <a:r>
              <a:rPr lang="en-GB" dirty="0" smtClean="0">
                <a:latin typeface="Arial Rounded MT Bold" panose="020F0704030504030204" pitchFamily="34" charset="0"/>
              </a:rPr>
              <a:t>Ineffability</a:t>
            </a:r>
            <a:r>
              <a:rPr lang="en-GB" dirty="0">
                <a:latin typeface="Arial Rounded MT Bold" panose="020F0704030504030204" pitchFamily="34" charset="0"/>
              </a:rPr>
              <a:t>: beyond verbal description, its subjective and private. How can they be valid</a:t>
            </a:r>
            <a:r>
              <a:rPr lang="en-GB" dirty="0" smtClean="0">
                <a:latin typeface="Arial Rounded MT Bold" panose="020F0704030504030204" pitchFamily="34" charset="0"/>
              </a:rPr>
              <a:t>?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endParaRPr lang="en-GB" dirty="0" smtClean="0">
              <a:latin typeface="Arial Rounded MT Bold" panose="020F0704030504030204" pitchFamily="34" charset="0"/>
            </a:endParaRPr>
          </a:p>
          <a:p>
            <a:pPr>
              <a:buFont typeface="Arial Rounded MT Bold" panose="020F0704030504030204" pitchFamily="34" charset="0"/>
              <a:buChar char="×"/>
            </a:pPr>
            <a:r>
              <a:rPr lang="en-GB" dirty="0" smtClean="0">
                <a:latin typeface="Arial Rounded MT Bold" panose="020F0704030504030204" pitchFamily="34" charset="0"/>
              </a:rPr>
              <a:t>Some </a:t>
            </a:r>
            <a:r>
              <a:rPr lang="en-GB" dirty="0">
                <a:latin typeface="Arial Rounded MT Bold" panose="020F0704030504030204" pitchFamily="34" charset="0"/>
              </a:rPr>
              <a:t>religious experiences are superior to others , they may communicate a particular faith potentially making others feel inferior. 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2240" y="2140585"/>
            <a:ext cx="2976880" cy="43513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Arial Rounded MT Bold" panose="020F0704030504030204" pitchFamily="34" charset="0"/>
              </a:rPr>
              <a:t>Varying </a:t>
            </a:r>
            <a:r>
              <a:rPr lang="en-GB" dirty="0">
                <a:latin typeface="Arial Rounded MT Bold" panose="020F0704030504030204" pitchFamily="34" charset="0"/>
              </a:rPr>
              <a:t>accounts allows then to have a pluralistic outlook.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817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Wingdings</vt:lpstr>
      <vt:lpstr>Office Theme</vt:lpstr>
      <vt:lpstr>Theme 4: Religious Experience A </vt:lpstr>
      <vt:lpstr>A: The nature of religious Experience </vt:lpstr>
      <vt:lpstr>The nature of religious experience with particular reference to conversion- individual , communal, sudden, gradual </vt:lpstr>
      <vt:lpstr>Different descriptions/explanations of a conversion </vt:lpstr>
      <vt:lpstr>The nature of religious experience with particular reference to Mysticism –transcendent, ecstatic and unitive : Ed Miller 1995</vt:lpstr>
      <vt:lpstr>Nature Religious Experience</vt:lpstr>
      <vt:lpstr>The nature of religious experience  with particular reference to prayer- types and stages of prayer according to St Teresa Avila </vt:lpstr>
      <vt:lpstr>A02: The impact of religious experiences upon religious belief and practice</vt:lpstr>
      <vt:lpstr>Whether different types of religious experience can be accepted as equally valid in communicating religious teachings and beliefs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Thomas Tallis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4: Religious Experience A</dc:title>
  <dc:creator>Rahima Choudhury</dc:creator>
  <cp:lastModifiedBy>Rahima Choudhury</cp:lastModifiedBy>
  <cp:revision>23</cp:revision>
  <dcterms:created xsi:type="dcterms:W3CDTF">2019-06-13T11:23:14Z</dcterms:created>
  <dcterms:modified xsi:type="dcterms:W3CDTF">2019-06-17T11:36:54Z</dcterms:modified>
</cp:coreProperties>
</file>