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FB926B9-7605-451E-BCE2-AB8E2C214FE6}" type="datetimeFigureOut">
              <a:rPr lang="en-GB" smtClean="0"/>
              <a:t>21/05/2019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AB06DB-4F62-4B80-B7E9-4E0CA0C83D81}" type="slidenum">
              <a:rPr lang="en-GB" smtClean="0"/>
              <a:t>‹#›</a:t>
            </a:fld>
            <a:endParaRPr lang="en-GB"/>
          </a:p>
        </p:txBody>
      </p:sp>
    </p:spTree>
    <p:extLst>
      <p:ext uri="{BB962C8B-B14F-4D97-AF65-F5344CB8AC3E}">
        <p14:creationId xmlns:p14="http://schemas.microsoft.com/office/powerpoint/2010/main" val="2534529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B926B9-7605-451E-BCE2-AB8E2C214FE6}" type="datetimeFigureOut">
              <a:rPr lang="en-GB" smtClean="0"/>
              <a:t>21/05/2019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AB06DB-4F62-4B80-B7E9-4E0CA0C83D81}" type="slidenum">
              <a:rPr lang="en-GB" smtClean="0"/>
              <a:t>‹#›</a:t>
            </a:fld>
            <a:endParaRPr lang="en-GB"/>
          </a:p>
        </p:txBody>
      </p:sp>
    </p:spTree>
    <p:extLst>
      <p:ext uri="{BB962C8B-B14F-4D97-AF65-F5344CB8AC3E}">
        <p14:creationId xmlns:p14="http://schemas.microsoft.com/office/powerpoint/2010/main" val="925598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B926B9-7605-451E-BCE2-AB8E2C214FE6}" type="datetimeFigureOut">
              <a:rPr lang="en-GB" smtClean="0"/>
              <a:t>21/05/2019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AB06DB-4F62-4B80-B7E9-4E0CA0C83D81}" type="slidenum">
              <a:rPr lang="en-GB" smtClean="0"/>
              <a:t>‹#›</a:t>
            </a:fld>
            <a:endParaRPr lang="en-GB"/>
          </a:p>
        </p:txBody>
      </p:sp>
    </p:spTree>
    <p:extLst>
      <p:ext uri="{BB962C8B-B14F-4D97-AF65-F5344CB8AC3E}">
        <p14:creationId xmlns:p14="http://schemas.microsoft.com/office/powerpoint/2010/main" val="2927582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B926B9-7605-451E-BCE2-AB8E2C214FE6}" type="datetimeFigureOut">
              <a:rPr lang="en-GB" smtClean="0"/>
              <a:t>21/05/2019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AB06DB-4F62-4B80-B7E9-4E0CA0C83D81}" type="slidenum">
              <a:rPr lang="en-GB" smtClean="0"/>
              <a:t>‹#›</a:t>
            </a:fld>
            <a:endParaRPr lang="en-GB"/>
          </a:p>
        </p:txBody>
      </p:sp>
    </p:spTree>
    <p:extLst>
      <p:ext uri="{BB962C8B-B14F-4D97-AF65-F5344CB8AC3E}">
        <p14:creationId xmlns:p14="http://schemas.microsoft.com/office/powerpoint/2010/main" val="1342185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FB926B9-7605-451E-BCE2-AB8E2C214FE6}" type="datetimeFigureOut">
              <a:rPr lang="en-GB" smtClean="0"/>
              <a:t>21/05/2019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AB06DB-4F62-4B80-B7E9-4E0CA0C83D81}" type="slidenum">
              <a:rPr lang="en-GB" smtClean="0"/>
              <a:t>‹#›</a:t>
            </a:fld>
            <a:endParaRPr lang="en-GB"/>
          </a:p>
        </p:txBody>
      </p:sp>
    </p:spTree>
    <p:extLst>
      <p:ext uri="{BB962C8B-B14F-4D97-AF65-F5344CB8AC3E}">
        <p14:creationId xmlns:p14="http://schemas.microsoft.com/office/powerpoint/2010/main" val="1717100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FB926B9-7605-451E-BCE2-AB8E2C214FE6}" type="datetimeFigureOut">
              <a:rPr lang="en-GB" smtClean="0"/>
              <a:t>21/05/2019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AB06DB-4F62-4B80-B7E9-4E0CA0C83D81}" type="slidenum">
              <a:rPr lang="en-GB" smtClean="0"/>
              <a:t>‹#›</a:t>
            </a:fld>
            <a:endParaRPr lang="en-GB"/>
          </a:p>
        </p:txBody>
      </p:sp>
    </p:spTree>
    <p:extLst>
      <p:ext uri="{BB962C8B-B14F-4D97-AF65-F5344CB8AC3E}">
        <p14:creationId xmlns:p14="http://schemas.microsoft.com/office/powerpoint/2010/main" val="2907358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FB926B9-7605-451E-BCE2-AB8E2C214FE6}" type="datetimeFigureOut">
              <a:rPr lang="en-GB" smtClean="0"/>
              <a:t>21/05/2019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AAB06DB-4F62-4B80-B7E9-4E0CA0C83D81}" type="slidenum">
              <a:rPr lang="en-GB" smtClean="0"/>
              <a:t>‹#›</a:t>
            </a:fld>
            <a:endParaRPr lang="en-GB"/>
          </a:p>
        </p:txBody>
      </p:sp>
    </p:spTree>
    <p:extLst>
      <p:ext uri="{BB962C8B-B14F-4D97-AF65-F5344CB8AC3E}">
        <p14:creationId xmlns:p14="http://schemas.microsoft.com/office/powerpoint/2010/main" val="2430193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FB926B9-7605-451E-BCE2-AB8E2C214FE6}" type="datetimeFigureOut">
              <a:rPr lang="en-GB" smtClean="0"/>
              <a:t>21/05/2019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AAB06DB-4F62-4B80-B7E9-4E0CA0C83D81}" type="slidenum">
              <a:rPr lang="en-GB" smtClean="0"/>
              <a:t>‹#›</a:t>
            </a:fld>
            <a:endParaRPr lang="en-GB"/>
          </a:p>
        </p:txBody>
      </p:sp>
    </p:spTree>
    <p:extLst>
      <p:ext uri="{BB962C8B-B14F-4D97-AF65-F5344CB8AC3E}">
        <p14:creationId xmlns:p14="http://schemas.microsoft.com/office/powerpoint/2010/main" val="2723933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B926B9-7605-451E-BCE2-AB8E2C214FE6}" type="datetimeFigureOut">
              <a:rPr lang="en-GB" smtClean="0"/>
              <a:t>21/05/2019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AAB06DB-4F62-4B80-B7E9-4E0CA0C83D81}" type="slidenum">
              <a:rPr lang="en-GB" smtClean="0"/>
              <a:t>‹#›</a:t>
            </a:fld>
            <a:endParaRPr lang="en-GB"/>
          </a:p>
        </p:txBody>
      </p:sp>
    </p:spTree>
    <p:extLst>
      <p:ext uri="{BB962C8B-B14F-4D97-AF65-F5344CB8AC3E}">
        <p14:creationId xmlns:p14="http://schemas.microsoft.com/office/powerpoint/2010/main" val="136738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FB926B9-7605-451E-BCE2-AB8E2C214FE6}" type="datetimeFigureOut">
              <a:rPr lang="en-GB" smtClean="0"/>
              <a:t>21/05/2019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AB06DB-4F62-4B80-B7E9-4E0CA0C83D81}" type="slidenum">
              <a:rPr lang="en-GB" smtClean="0"/>
              <a:t>‹#›</a:t>
            </a:fld>
            <a:endParaRPr lang="en-GB"/>
          </a:p>
        </p:txBody>
      </p:sp>
    </p:spTree>
    <p:extLst>
      <p:ext uri="{BB962C8B-B14F-4D97-AF65-F5344CB8AC3E}">
        <p14:creationId xmlns:p14="http://schemas.microsoft.com/office/powerpoint/2010/main" val="1461965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FB926B9-7605-451E-BCE2-AB8E2C214FE6}" type="datetimeFigureOut">
              <a:rPr lang="en-GB" smtClean="0"/>
              <a:t>21/05/2019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AB06DB-4F62-4B80-B7E9-4E0CA0C83D81}" type="slidenum">
              <a:rPr lang="en-GB" smtClean="0"/>
              <a:t>‹#›</a:t>
            </a:fld>
            <a:endParaRPr lang="en-GB"/>
          </a:p>
        </p:txBody>
      </p:sp>
    </p:spTree>
    <p:extLst>
      <p:ext uri="{BB962C8B-B14F-4D97-AF65-F5344CB8AC3E}">
        <p14:creationId xmlns:p14="http://schemas.microsoft.com/office/powerpoint/2010/main" val="3501550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B926B9-7605-451E-BCE2-AB8E2C214FE6}" type="datetimeFigureOut">
              <a:rPr lang="en-GB" smtClean="0"/>
              <a:t>21/05/2019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AB06DB-4F62-4B80-B7E9-4E0CA0C83D81}" type="slidenum">
              <a:rPr lang="en-GB" smtClean="0"/>
              <a:t>‹#›</a:t>
            </a:fld>
            <a:endParaRPr lang="en-GB"/>
          </a:p>
        </p:txBody>
      </p:sp>
    </p:spTree>
    <p:extLst>
      <p:ext uri="{BB962C8B-B14F-4D97-AF65-F5344CB8AC3E}">
        <p14:creationId xmlns:p14="http://schemas.microsoft.com/office/powerpoint/2010/main" val="406799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1870219"/>
          </a:xfrm>
          <a:solidFill>
            <a:srgbClr val="FFFF00"/>
          </a:solidFill>
        </p:spPr>
        <p:txBody>
          <a:bodyPr>
            <a:noAutofit/>
          </a:bodyPr>
          <a:lstStyle/>
          <a:p>
            <a:r>
              <a:rPr lang="en-GB" sz="13800" dirty="0" smtClean="0">
                <a:latin typeface="Arial Rounded MT Bold" panose="020F0704030504030204" pitchFamily="34" charset="0"/>
              </a:rPr>
              <a:t>T3:</a:t>
            </a:r>
            <a:endParaRPr lang="en-GB" sz="13800" dirty="0">
              <a:latin typeface="Arial Rounded MT Bold" panose="020F0704030504030204" pitchFamily="34" charset="0"/>
            </a:endParaRPr>
          </a:p>
        </p:txBody>
      </p:sp>
      <p:sp>
        <p:nvSpPr>
          <p:cNvPr id="3" name="Subtitle 2"/>
          <p:cNvSpPr>
            <a:spLocks noGrp="1"/>
          </p:cNvSpPr>
          <p:nvPr>
            <p:ph type="subTitle" idx="1"/>
          </p:nvPr>
        </p:nvSpPr>
        <p:spPr>
          <a:solidFill>
            <a:schemeClr val="accent4">
              <a:lumMod val="60000"/>
              <a:lumOff val="40000"/>
            </a:schemeClr>
          </a:solidFill>
        </p:spPr>
        <p:txBody>
          <a:bodyPr>
            <a:normAutofit/>
          </a:bodyPr>
          <a:lstStyle/>
          <a:p>
            <a:r>
              <a:rPr lang="en-GB" sz="4000" dirty="0" smtClean="0">
                <a:latin typeface="Arial Rounded MT Bold" panose="020F0704030504030204" pitchFamily="34" charset="0"/>
              </a:rPr>
              <a:t>A: The problem of evil and suffering </a:t>
            </a:r>
            <a:endParaRPr lang="en-GB" sz="4000" dirty="0"/>
          </a:p>
        </p:txBody>
      </p:sp>
    </p:spTree>
    <p:extLst>
      <p:ext uri="{BB962C8B-B14F-4D97-AF65-F5344CB8AC3E}">
        <p14:creationId xmlns:p14="http://schemas.microsoft.com/office/powerpoint/2010/main" val="1155540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rgbClr val="FFCCFF"/>
          </a:solidFill>
        </p:spPr>
        <p:txBody>
          <a:bodyPr/>
          <a:lstStyle/>
          <a:p>
            <a:pPr algn="ctr"/>
            <a:r>
              <a:rPr lang="en-GB" dirty="0" smtClean="0">
                <a:latin typeface="Arial Rounded MT Bold" panose="020F0704030504030204" pitchFamily="34" charset="0"/>
              </a:rPr>
              <a:t>Possible lines of argument </a:t>
            </a:r>
            <a:endParaRPr lang="en-GB" dirty="0">
              <a:latin typeface="Arial Rounded MT Bold" panose="020F0704030504030204" pitchFamily="34" charset="0"/>
            </a:endParaRPr>
          </a:p>
        </p:txBody>
      </p:sp>
      <p:sp>
        <p:nvSpPr>
          <p:cNvPr id="6" name="Content Placeholder 5"/>
          <p:cNvSpPr>
            <a:spLocks noGrp="1"/>
          </p:cNvSpPr>
          <p:nvPr>
            <p:ph idx="1"/>
          </p:nvPr>
        </p:nvSpPr>
        <p:spPr>
          <a:solidFill>
            <a:schemeClr val="accent4">
              <a:lumMod val="40000"/>
              <a:lumOff val="60000"/>
            </a:schemeClr>
          </a:solidFill>
        </p:spPr>
        <p:txBody>
          <a:bodyPr>
            <a:normAutofit/>
          </a:bodyPr>
          <a:lstStyle/>
          <a:p>
            <a:pPr marL="0" indent="0" algn="ctr">
              <a:buNone/>
            </a:pPr>
            <a:r>
              <a:rPr lang="en-GB" sz="6000" dirty="0" smtClean="0">
                <a:latin typeface="Arial Rounded MT Bold" panose="020F0704030504030204" pitchFamily="34" charset="0"/>
              </a:rPr>
              <a:t>Omni benevolence is less significant attribute than omnipotence when considering whether God id worthy of worship</a:t>
            </a:r>
            <a:endParaRPr lang="en-GB" sz="6000" dirty="0">
              <a:latin typeface="Arial Rounded MT Bold" panose="020F0704030504030204" pitchFamily="34" charset="0"/>
            </a:endParaRPr>
          </a:p>
        </p:txBody>
      </p:sp>
    </p:spTree>
    <p:extLst>
      <p:ext uri="{BB962C8B-B14F-4D97-AF65-F5344CB8AC3E}">
        <p14:creationId xmlns:p14="http://schemas.microsoft.com/office/powerpoint/2010/main" val="3654501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rgbClr val="FFCCFF"/>
          </a:solidFill>
        </p:spPr>
        <p:txBody>
          <a:bodyPr/>
          <a:lstStyle/>
          <a:p>
            <a:pPr algn="ctr"/>
            <a:r>
              <a:rPr lang="en-GB" dirty="0" smtClean="0">
                <a:latin typeface="Arial Rounded MT Bold" panose="020F0704030504030204" pitchFamily="34" charset="0"/>
              </a:rPr>
              <a:t>Possible lines of argument </a:t>
            </a:r>
            <a:endParaRPr lang="en-GB" dirty="0">
              <a:latin typeface="Arial Rounded MT Bold" panose="020F0704030504030204" pitchFamily="34" charset="0"/>
            </a:endParaRPr>
          </a:p>
        </p:txBody>
      </p:sp>
      <p:sp>
        <p:nvSpPr>
          <p:cNvPr id="6" name="Content Placeholder 5"/>
          <p:cNvSpPr>
            <a:spLocks noGrp="1"/>
          </p:cNvSpPr>
          <p:nvPr>
            <p:ph idx="1"/>
          </p:nvPr>
        </p:nvSpPr>
        <p:spPr>
          <a:solidFill>
            <a:schemeClr val="accent5">
              <a:lumMod val="20000"/>
              <a:lumOff val="80000"/>
            </a:schemeClr>
          </a:solidFill>
        </p:spPr>
        <p:txBody>
          <a:bodyPr>
            <a:normAutofit/>
          </a:bodyPr>
          <a:lstStyle/>
          <a:p>
            <a:pPr marL="0" indent="0" algn="ctr">
              <a:buNone/>
            </a:pPr>
            <a:r>
              <a:rPr lang="en-GB" sz="6000" dirty="0" smtClean="0">
                <a:latin typeface="Arial Rounded MT Bold" panose="020F0704030504030204" pitchFamily="34" charset="0"/>
              </a:rPr>
              <a:t>There are solutions to the modern problem of evil </a:t>
            </a:r>
            <a:endParaRPr lang="en-GB" sz="6000" dirty="0">
              <a:latin typeface="Arial Rounded MT Bold" panose="020F0704030504030204" pitchFamily="34" charset="0"/>
            </a:endParaRPr>
          </a:p>
        </p:txBody>
      </p:sp>
    </p:spTree>
    <p:extLst>
      <p:ext uri="{BB962C8B-B14F-4D97-AF65-F5344CB8AC3E}">
        <p14:creationId xmlns:p14="http://schemas.microsoft.com/office/powerpoint/2010/main" val="4254567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chemeClr val="accent4">
              <a:lumMod val="40000"/>
              <a:lumOff val="60000"/>
            </a:schemeClr>
          </a:solidFill>
        </p:spPr>
        <p:txBody>
          <a:bodyPr/>
          <a:lstStyle/>
          <a:p>
            <a:pPr algn="ctr"/>
            <a:r>
              <a:rPr lang="en-GB" dirty="0" smtClean="0">
                <a:latin typeface="Arial Rounded MT Bold" panose="020F0704030504030204" pitchFamily="34" charset="0"/>
              </a:rPr>
              <a:t>Possible lines of argument </a:t>
            </a:r>
            <a:endParaRPr lang="en-GB" dirty="0">
              <a:latin typeface="Arial Rounded MT Bold" panose="020F0704030504030204" pitchFamily="34" charset="0"/>
            </a:endParaRPr>
          </a:p>
        </p:txBody>
      </p:sp>
      <p:sp>
        <p:nvSpPr>
          <p:cNvPr id="6" name="Content Placeholder 5"/>
          <p:cNvSpPr>
            <a:spLocks noGrp="1"/>
          </p:cNvSpPr>
          <p:nvPr>
            <p:ph idx="1"/>
          </p:nvPr>
        </p:nvSpPr>
        <p:spPr>
          <a:solidFill>
            <a:schemeClr val="accent6">
              <a:lumMod val="20000"/>
              <a:lumOff val="80000"/>
            </a:schemeClr>
          </a:solidFill>
        </p:spPr>
        <p:txBody>
          <a:bodyPr>
            <a:normAutofit fontScale="92500"/>
          </a:bodyPr>
          <a:lstStyle/>
          <a:p>
            <a:pPr marL="0" indent="0" algn="ctr">
              <a:buNone/>
            </a:pPr>
            <a:r>
              <a:rPr lang="en-GB" sz="6000" dirty="0" smtClean="0">
                <a:latin typeface="Arial Rounded MT Bold" panose="020F0704030504030204" pitchFamily="34" charset="0"/>
              </a:rPr>
              <a:t>It is not God’s non-existence that modern problem evil arguments prove, rather it is God’s traditional attributes that are challenged. </a:t>
            </a:r>
            <a:endParaRPr lang="en-GB" sz="6000" dirty="0">
              <a:latin typeface="Arial Rounded MT Bold" panose="020F0704030504030204" pitchFamily="34" charset="0"/>
            </a:endParaRPr>
          </a:p>
        </p:txBody>
      </p:sp>
    </p:spTree>
    <p:extLst>
      <p:ext uri="{BB962C8B-B14F-4D97-AF65-F5344CB8AC3E}">
        <p14:creationId xmlns:p14="http://schemas.microsoft.com/office/powerpoint/2010/main" val="1505288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rgbClr val="FFCCFF"/>
          </a:solidFill>
        </p:spPr>
        <p:txBody>
          <a:bodyPr/>
          <a:lstStyle/>
          <a:p>
            <a:pPr algn="ctr"/>
            <a:r>
              <a:rPr lang="en-GB" dirty="0" smtClean="0">
                <a:latin typeface="Arial Rounded MT Bold" panose="020F0704030504030204" pitchFamily="34" charset="0"/>
              </a:rPr>
              <a:t>Possible lines of argument </a:t>
            </a:r>
            <a:endParaRPr lang="en-GB" dirty="0">
              <a:latin typeface="Arial Rounded MT Bold" panose="020F0704030504030204" pitchFamily="34" charset="0"/>
            </a:endParaRPr>
          </a:p>
        </p:txBody>
      </p:sp>
      <p:sp>
        <p:nvSpPr>
          <p:cNvPr id="6" name="Content Placeholder 5"/>
          <p:cNvSpPr>
            <a:spLocks noGrp="1"/>
          </p:cNvSpPr>
          <p:nvPr>
            <p:ph idx="1"/>
          </p:nvPr>
        </p:nvSpPr>
        <p:spPr>
          <a:solidFill>
            <a:schemeClr val="accent4">
              <a:lumMod val="20000"/>
              <a:lumOff val="80000"/>
            </a:schemeClr>
          </a:solidFill>
        </p:spPr>
        <p:txBody>
          <a:bodyPr>
            <a:normAutofit/>
          </a:bodyPr>
          <a:lstStyle/>
          <a:p>
            <a:pPr marL="0" indent="0" algn="ctr">
              <a:buNone/>
            </a:pPr>
            <a:r>
              <a:rPr lang="en-GB" sz="6000" dirty="0" smtClean="0">
                <a:latin typeface="Arial Rounded MT Bold" panose="020F0704030504030204" pitchFamily="34" charset="0"/>
              </a:rPr>
              <a:t>Modern problem of evil arguments are entirely ineffective in proving God’s non-existence. </a:t>
            </a:r>
            <a:endParaRPr lang="en-GB" sz="6000" dirty="0">
              <a:latin typeface="Arial Rounded MT Bold" panose="020F0704030504030204" pitchFamily="34" charset="0"/>
            </a:endParaRPr>
          </a:p>
        </p:txBody>
      </p:sp>
    </p:spTree>
    <p:extLst>
      <p:ext uri="{BB962C8B-B14F-4D97-AF65-F5344CB8AC3E}">
        <p14:creationId xmlns:p14="http://schemas.microsoft.com/office/powerpoint/2010/main" val="1569843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54" y="0"/>
            <a:ext cx="12127345" cy="1773382"/>
          </a:xfrm>
          <a:solidFill>
            <a:srgbClr val="FFFF00"/>
          </a:solidFill>
        </p:spPr>
        <p:txBody>
          <a:bodyPr>
            <a:noAutofit/>
          </a:bodyPr>
          <a:lstStyle/>
          <a:p>
            <a:r>
              <a:rPr lang="en-GB" sz="2800" b="1" dirty="0" smtClean="0">
                <a:latin typeface="Arial Rounded MT Bold" panose="020F0704030504030204" pitchFamily="34" charset="0"/>
              </a:rPr>
              <a:t>Evil: Moral</a:t>
            </a:r>
            <a:r>
              <a:rPr lang="en-GB" sz="2800" dirty="0" smtClean="0">
                <a:latin typeface="Arial Rounded MT Bold" panose="020F0704030504030204" pitchFamily="34" charset="0"/>
              </a:rPr>
              <a:t> (caused by free-will- individual that could have chosen to do good – So God can’t be held accountable) and </a:t>
            </a:r>
            <a:r>
              <a:rPr lang="en-GB" sz="2800" b="1" dirty="0">
                <a:latin typeface="Arial Rounded MT Bold" panose="020F0704030504030204" pitchFamily="34" charset="0"/>
              </a:rPr>
              <a:t>N</a:t>
            </a:r>
            <a:r>
              <a:rPr lang="en-GB" sz="2800" b="1" dirty="0" smtClean="0">
                <a:latin typeface="Arial Rounded MT Bold" panose="020F0704030504030204" pitchFamily="34" charset="0"/>
              </a:rPr>
              <a:t>atural </a:t>
            </a:r>
            <a:r>
              <a:rPr lang="en-GB" sz="2800" dirty="0" smtClean="0">
                <a:latin typeface="Arial Rounded MT Bold" panose="020F0704030504030204" pitchFamily="34" charset="0"/>
              </a:rPr>
              <a:t>(caused by nature, outside control free will agents – but free-will agents might set in motion like climate change) – Which is which?</a:t>
            </a:r>
            <a:endParaRPr lang="en-GB" sz="2800" dirty="0">
              <a:latin typeface="Arial Rounded MT Bold" panose="020F0704030504030204" pitchFamily="34" charset="0"/>
            </a:endParaRPr>
          </a:p>
        </p:txBody>
      </p:sp>
      <p:pic>
        <p:nvPicPr>
          <p:cNvPr id="8" name="Content Placeholder 7"/>
          <p:cNvPicPr>
            <a:picLocks noGrp="1" noChangeAspect="1"/>
          </p:cNvPicPr>
          <p:nvPr>
            <p:ph idx="1"/>
          </p:nvPr>
        </p:nvPicPr>
        <p:blipFill>
          <a:blip r:embed="rId2"/>
          <a:stretch>
            <a:fillRect/>
          </a:stretch>
        </p:blipFill>
        <p:spPr>
          <a:xfrm>
            <a:off x="6382327" y="4488260"/>
            <a:ext cx="4257164" cy="2384012"/>
          </a:xfrm>
          <a:prstGeom prst="rect">
            <a:avLst/>
          </a:prstGeom>
        </p:spPr>
      </p:pic>
      <p:pic>
        <p:nvPicPr>
          <p:cNvPr id="4" name="Picture 3"/>
          <p:cNvPicPr>
            <a:picLocks noChangeAspect="1"/>
          </p:cNvPicPr>
          <p:nvPr/>
        </p:nvPicPr>
        <p:blipFill>
          <a:blip r:embed="rId3"/>
          <a:stretch>
            <a:fillRect/>
          </a:stretch>
        </p:blipFill>
        <p:spPr>
          <a:xfrm>
            <a:off x="0" y="1653872"/>
            <a:ext cx="3924730" cy="2354838"/>
          </a:xfrm>
          <a:prstGeom prst="rect">
            <a:avLst/>
          </a:prstGeom>
        </p:spPr>
      </p:pic>
      <p:pic>
        <p:nvPicPr>
          <p:cNvPr id="5" name="Picture 4"/>
          <p:cNvPicPr>
            <a:picLocks noChangeAspect="1"/>
          </p:cNvPicPr>
          <p:nvPr/>
        </p:nvPicPr>
        <p:blipFill>
          <a:blip r:embed="rId4"/>
          <a:stretch>
            <a:fillRect/>
          </a:stretch>
        </p:blipFill>
        <p:spPr>
          <a:xfrm>
            <a:off x="0" y="4045527"/>
            <a:ext cx="3989385" cy="2812473"/>
          </a:xfrm>
          <a:prstGeom prst="rect">
            <a:avLst/>
          </a:prstGeom>
        </p:spPr>
      </p:pic>
      <p:pic>
        <p:nvPicPr>
          <p:cNvPr id="6" name="Picture 5"/>
          <p:cNvPicPr>
            <a:picLocks noChangeAspect="1"/>
          </p:cNvPicPr>
          <p:nvPr/>
        </p:nvPicPr>
        <p:blipFill>
          <a:blip r:embed="rId5"/>
          <a:stretch>
            <a:fillRect/>
          </a:stretch>
        </p:blipFill>
        <p:spPr>
          <a:xfrm>
            <a:off x="3989385" y="1699619"/>
            <a:ext cx="3722979" cy="2788641"/>
          </a:xfrm>
          <a:prstGeom prst="rect">
            <a:avLst/>
          </a:prstGeom>
        </p:spPr>
      </p:pic>
      <p:pic>
        <p:nvPicPr>
          <p:cNvPr id="7" name="Picture 6"/>
          <p:cNvPicPr>
            <a:picLocks noChangeAspect="1"/>
          </p:cNvPicPr>
          <p:nvPr/>
        </p:nvPicPr>
        <p:blipFill>
          <a:blip r:embed="rId6"/>
          <a:stretch>
            <a:fillRect/>
          </a:stretch>
        </p:blipFill>
        <p:spPr>
          <a:xfrm>
            <a:off x="3989385" y="4479330"/>
            <a:ext cx="2392942" cy="2392942"/>
          </a:xfrm>
          <a:prstGeom prst="rect">
            <a:avLst/>
          </a:prstGeom>
        </p:spPr>
      </p:pic>
      <p:pic>
        <p:nvPicPr>
          <p:cNvPr id="9" name="Picture 8"/>
          <p:cNvPicPr>
            <a:picLocks noChangeAspect="1"/>
          </p:cNvPicPr>
          <p:nvPr/>
        </p:nvPicPr>
        <p:blipFill>
          <a:blip r:embed="rId7"/>
          <a:stretch>
            <a:fillRect/>
          </a:stretch>
        </p:blipFill>
        <p:spPr>
          <a:xfrm>
            <a:off x="7712364" y="1699619"/>
            <a:ext cx="4190581" cy="2788641"/>
          </a:xfrm>
          <a:prstGeom prst="rect">
            <a:avLst/>
          </a:prstGeom>
        </p:spPr>
      </p:pic>
    </p:spTree>
    <p:extLst>
      <p:ext uri="{BB962C8B-B14F-4D97-AF65-F5344CB8AC3E}">
        <p14:creationId xmlns:p14="http://schemas.microsoft.com/office/powerpoint/2010/main" val="2869129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latin typeface="Arial Rounded MT Bold" panose="020F0704030504030204" pitchFamily="34" charset="0"/>
              </a:rPr>
              <a:t>The logical problem of evil: classical (Epicurus) – The problem of suffering </a:t>
            </a:r>
            <a:endParaRPr lang="en-GB" dirty="0">
              <a:latin typeface="Arial Rounded MT Bold" panose="020F0704030504030204" pitchFamily="34" charset="0"/>
            </a:endParaRPr>
          </a:p>
        </p:txBody>
      </p:sp>
      <p:sp>
        <p:nvSpPr>
          <p:cNvPr id="3" name="Content Placeholder 2"/>
          <p:cNvSpPr>
            <a:spLocks noGrp="1"/>
          </p:cNvSpPr>
          <p:nvPr>
            <p:ph idx="1"/>
          </p:nvPr>
        </p:nvSpPr>
        <p:spPr>
          <a:solidFill>
            <a:srgbClr val="92D050"/>
          </a:solidFill>
        </p:spPr>
        <p:txBody>
          <a:bodyPr>
            <a:normAutofit/>
          </a:bodyPr>
          <a:lstStyle/>
          <a:p>
            <a:r>
              <a:rPr lang="en-GB" sz="4000" dirty="0" smtClean="0">
                <a:latin typeface="Arial Rounded MT Bold" panose="020F0704030504030204" pitchFamily="34" charset="0"/>
              </a:rPr>
              <a:t>If a belief system suggests that the universe was created deliberately out of nothing by a God that is all powerful , all-knowing and all-loving then how is it possible that things in the universe can go wrong. This is the constant challenge. </a:t>
            </a:r>
            <a:endParaRPr lang="en-GB" sz="4000" dirty="0">
              <a:latin typeface="Arial Rounded MT Bold" panose="020F0704030504030204" pitchFamily="34" charset="0"/>
            </a:endParaRPr>
          </a:p>
        </p:txBody>
      </p:sp>
    </p:spTree>
    <p:extLst>
      <p:ext uri="{BB962C8B-B14F-4D97-AF65-F5344CB8AC3E}">
        <p14:creationId xmlns:p14="http://schemas.microsoft.com/office/powerpoint/2010/main" val="2448849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418" y="1"/>
            <a:ext cx="11836862" cy="1310639"/>
          </a:xfrm>
          <a:solidFill>
            <a:schemeClr val="accent4"/>
          </a:solidFill>
        </p:spPr>
        <p:txBody>
          <a:bodyPr>
            <a:normAutofit/>
          </a:bodyPr>
          <a:lstStyle/>
          <a:p>
            <a:r>
              <a:rPr lang="en-GB" sz="3600" dirty="0" smtClean="0">
                <a:solidFill>
                  <a:srgbClr val="FF0000"/>
                </a:solidFill>
                <a:latin typeface="Arial Rounded MT Bold" panose="020F0704030504030204" pitchFamily="34" charset="0"/>
              </a:rPr>
              <a:t>John L. Mackie </a:t>
            </a:r>
            <a:r>
              <a:rPr lang="en-GB" sz="3600" dirty="0" smtClean="0">
                <a:latin typeface="Arial Rounded MT Bold" panose="020F0704030504030204" pitchFamily="34" charset="0"/>
              </a:rPr>
              <a:t>modern development – the nature of the problem of evil (inconsistent triad) </a:t>
            </a:r>
            <a:endParaRPr lang="en-GB" sz="3600" dirty="0">
              <a:latin typeface="Arial Rounded MT Bold" panose="020F0704030504030204" pitchFamily="34" charset="0"/>
            </a:endParaRPr>
          </a:p>
        </p:txBody>
      </p:sp>
      <p:sp>
        <p:nvSpPr>
          <p:cNvPr id="4" name="Content Placeholder 3"/>
          <p:cNvSpPr>
            <a:spLocks noGrp="1"/>
          </p:cNvSpPr>
          <p:nvPr>
            <p:ph sz="half" idx="1"/>
          </p:nvPr>
        </p:nvSpPr>
        <p:spPr>
          <a:xfrm>
            <a:off x="0" y="1799763"/>
            <a:ext cx="5181600" cy="5058236"/>
          </a:xfrm>
        </p:spPr>
        <p:txBody>
          <a:bodyPr>
            <a:normAutofit/>
          </a:bodyPr>
          <a:lstStyle/>
          <a:p>
            <a:endParaRPr lang="en-GB" dirty="0"/>
          </a:p>
        </p:txBody>
      </p:sp>
      <p:sp>
        <p:nvSpPr>
          <p:cNvPr id="5" name="Content Placeholder 4"/>
          <p:cNvSpPr>
            <a:spLocks noGrp="1"/>
          </p:cNvSpPr>
          <p:nvPr>
            <p:ph sz="half" idx="2"/>
          </p:nvPr>
        </p:nvSpPr>
        <p:spPr>
          <a:xfrm>
            <a:off x="5181600" y="1310640"/>
            <a:ext cx="6837680" cy="5547359"/>
          </a:xfrm>
          <a:solidFill>
            <a:srgbClr val="FFFF00"/>
          </a:solidFill>
        </p:spPr>
        <p:txBody>
          <a:bodyPr>
            <a:noAutofit/>
          </a:bodyPr>
          <a:lstStyle/>
          <a:p>
            <a:r>
              <a:rPr lang="en-GB" sz="2100" dirty="0" smtClean="0">
                <a:solidFill>
                  <a:srgbClr val="FF0000"/>
                </a:solidFill>
                <a:latin typeface="Arial Rounded MT Bold" panose="020F0704030504030204" pitchFamily="34" charset="0"/>
              </a:rPr>
              <a:t>Mackie</a:t>
            </a:r>
            <a:r>
              <a:rPr lang="en-GB" sz="2100" dirty="0" smtClean="0">
                <a:latin typeface="Arial Rounded MT Bold" panose="020F0704030504030204" pitchFamily="34" charset="0"/>
              </a:rPr>
              <a:t> points out that its logically inconsistent for three statements to exist simultaneously, If God is powerful why is there evil?, If he were benevolent then he would love his creation and remove evil and so on. </a:t>
            </a:r>
          </a:p>
          <a:p>
            <a:r>
              <a:rPr lang="en-GB" sz="2100" dirty="0" smtClean="0">
                <a:latin typeface="Arial Rounded MT Bold" panose="020F0704030504030204" pitchFamily="34" charset="0"/>
              </a:rPr>
              <a:t>If we removed a characteristic such as omnipotence then we might understand why evil exists, Whitehead : God responsible to start the evolutionary process but did not have power to remove evil. </a:t>
            </a:r>
          </a:p>
          <a:p>
            <a:r>
              <a:rPr lang="en-GB" sz="2100" dirty="0" smtClean="0">
                <a:latin typeface="Arial Rounded MT Bold" panose="020F0704030504030204" pitchFamily="34" charset="0"/>
              </a:rPr>
              <a:t>If we Removed Omni-benevolence? If he is not all loving then who cares if one suffers? Such a God would be far removed from Classic theistic God </a:t>
            </a:r>
          </a:p>
          <a:p>
            <a:r>
              <a:rPr lang="en-GB" sz="2100" dirty="0" smtClean="0">
                <a:latin typeface="Arial Rounded MT Bold" panose="020F0704030504030204" pitchFamily="34" charset="0"/>
              </a:rPr>
              <a:t>If we remove that evil exists, there is no contradictions, if we see from God’s eye then suffering has a purpose that we do not understand as its from God’s perspective</a:t>
            </a:r>
          </a:p>
          <a:p>
            <a:endParaRPr lang="en-GB" sz="2100" dirty="0">
              <a:latin typeface="Arial Rounded MT Bold" panose="020F0704030504030204" pitchFamily="34" charset="0"/>
            </a:endParaRPr>
          </a:p>
        </p:txBody>
      </p:sp>
      <p:sp>
        <p:nvSpPr>
          <p:cNvPr id="6" name="Isosceles Triangle 5"/>
          <p:cNvSpPr/>
          <p:nvPr/>
        </p:nvSpPr>
        <p:spPr>
          <a:xfrm>
            <a:off x="350982" y="2084242"/>
            <a:ext cx="4363258" cy="299575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411547" y="2125535"/>
            <a:ext cx="2242127" cy="369332"/>
          </a:xfrm>
          <a:prstGeom prst="rect">
            <a:avLst/>
          </a:prstGeom>
          <a:solidFill>
            <a:schemeClr val="bg1"/>
          </a:solidFill>
          <a:ln>
            <a:solidFill>
              <a:schemeClr val="tx1"/>
            </a:solidFill>
          </a:ln>
        </p:spPr>
        <p:txBody>
          <a:bodyPr wrap="square" rtlCol="0">
            <a:spAutoFit/>
          </a:bodyPr>
          <a:lstStyle/>
          <a:p>
            <a:pPr algn="ctr"/>
            <a:r>
              <a:rPr lang="en-GB" b="1" dirty="0" smtClean="0"/>
              <a:t>God is omnipotent </a:t>
            </a:r>
            <a:endParaRPr lang="en-GB" b="1" dirty="0"/>
          </a:p>
        </p:txBody>
      </p:sp>
      <p:sp>
        <p:nvSpPr>
          <p:cNvPr id="8" name="TextBox 7"/>
          <p:cNvSpPr txBox="1"/>
          <p:nvPr/>
        </p:nvSpPr>
        <p:spPr>
          <a:xfrm>
            <a:off x="113608" y="4351094"/>
            <a:ext cx="2242127" cy="646331"/>
          </a:xfrm>
          <a:prstGeom prst="rect">
            <a:avLst/>
          </a:prstGeom>
          <a:solidFill>
            <a:schemeClr val="bg1"/>
          </a:solidFill>
          <a:ln>
            <a:solidFill>
              <a:schemeClr val="tx1"/>
            </a:solidFill>
          </a:ln>
        </p:spPr>
        <p:txBody>
          <a:bodyPr wrap="square" rtlCol="0">
            <a:spAutoFit/>
          </a:bodyPr>
          <a:lstStyle/>
          <a:p>
            <a:pPr algn="ctr"/>
            <a:r>
              <a:rPr lang="en-GB" b="1" dirty="0" smtClean="0"/>
              <a:t>God is omnibenevolent  </a:t>
            </a:r>
            <a:endParaRPr lang="en-GB" b="1" dirty="0"/>
          </a:p>
        </p:txBody>
      </p:sp>
      <p:sp>
        <p:nvSpPr>
          <p:cNvPr id="9" name="TextBox 8"/>
          <p:cNvSpPr txBox="1"/>
          <p:nvPr/>
        </p:nvSpPr>
        <p:spPr>
          <a:xfrm>
            <a:off x="2823095" y="4489594"/>
            <a:ext cx="2242127" cy="369332"/>
          </a:xfrm>
          <a:prstGeom prst="rect">
            <a:avLst/>
          </a:prstGeom>
          <a:solidFill>
            <a:schemeClr val="bg1"/>
          </a:solidFill>
          <a:ln>
            <a:solidFill>
              <a:schemeClr val="tx1"/>
            </a:solidFill>
          </a:ln>
        </p:spPr>
        <p:txBody>
          <a:bodyPr wrap="square" rtlCol="0">
            <a:spAutoFit/>
          </a:bodyPr>
          <a:lstStyle/>
          <a:p>
            <a:pPr algn="ctr"/>
            <a:r>
              <a:rPr lang="en-GB" b="1" dirty="0" smtClean="0"/>
              <a:t>God is Evil  </a:t>
            </a:r>
            <a:endParaRPr lang="en-GB" b="1" dirty="0"/>
          </a:p>
        </p:txBody>
      </p:sp>
    </p:spTree>
    <p:extLst>
      <p:ext uri="{BB962C8B-B14F-4D97-AF65-F5344CB8AC3E}">
        <p14:creationId xmlns:p14="http://schemas.microsoft.com/office/powerpoint/2010/main" val="1113369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680" y="1561464"/>
            <a:ext cx="3205480" cy="4920615"/>
          </a:xfrm>
        </p:spPr>
        <p:txBody>
          <a:bodyPr>
            <a:normAutofit/>
          </a:bodyPr>
          <a:lstStyle/>
          <a:p>
            <a:endParaRPr lang="en-GB" dirty="0"/>
          </a:p>
        </p:txBody>
      </p:sp>
      <p:sp>
        <p:nvSpPr>
          <p:cNvPr id="4" name="Content Placeholder 3"/>
          <p:cNvSpPr>
            <a:spLocks noGrp="1"/>
          </p:cNvSpPr>
          <p:nvPr>
            <p:ph sz="half" idx="2"/>
          </p:nvPr>
        </p:nvSpPr>
        <p:spPr>
          <a:xfrm>
            <a:off x="3550920" y="1351281"/>
            <a:ext cx="6878320" cy="2590799"/>
          </a:xfrm>
          <a:solidFill>
            <a:schemeClr val="accent4">
              <a:lumMod val="20000"/>
              <a:lumOff val="80000"/>
            </a:schemeClr>
          </a:solidFill>
        </p:spPr>
        <p:txBody>
          <a:bodyPr>
            <a:noAutofit/>
          </a:bodyPr>
          <a:lstStyle/>
          <a:p>
            <a:pPr marL="0" indent="0">
              <a:buNone/>
            </a:pPr>
            <a:r>
              <a:rPr lang="en-GB" sz="2000" dirty="0" smtClean="0">
                <a:latin typeface="Arial Rounded MT Bold" panose="020F0704030504030204" pitchFamily="34" charset="0"/>
              </a:rPr>
              <a:t>Imagine a toddler is curious when the parent is using the oven, toddler reaches up to try to pull the pan off the top of the oven to see what’s inside it, the parent smacks the child’s hand away from the oven , the child cannot understand why the parent smacked and is upset, he might think parent is unfair and unkind. Toddler is unaware the pan is full of hot water and would be in greater pain than a smacked hand. The Toddler does not see the </a:t>
            </a:r>
            <a:r>
              <a:rPr lang="en-GB" sz="2000" dirty="0">
                <a:latin typeface="Arial Rounded MT Bold" panose="020F0704030504030204" pitchFamily="34" charset="0"/>
              </a:rPr>
              <a:t>p</a:t>
            </a:r>
            <a:r>
              <a:rPr lang="en-GB" sz="2000" dirty="0" smtClean="0">
                <a:latin typeface="Arial Rounded MT Bold" panose="020F0704030504030204" pitchFamily="34" charset="0"/>
              </a:rPr>
              <a:t>arent’s perspective. </a:t>
            </a:r>
            <a:endParaRPr lang="en-GB" sz="2000" dirty="0">
              <a:latin typeface="Arial Rounded MT Bold" panose="020F0704030504030204" pitchFamily="34" charset="0"/>
            </a:endParaRPr>
          </a:p>
        </p:txBody>
      </p:sp>
      <p:sp>
        <p:nvSpPr>
          <p:cNvPr id="5" name="Title 1"/>
          <p:cNvSpPr txBox="1">
            <a:spLocks/>
          </p:cNvSpPr>
          <p:nvPr/>
        </p:nvSpPr>
        <p:spPr>
          <a:xfrm>
            <a:off x="182418" y="1"/>
            <a:ext cx="11836862" cy="1310639"/>
          </a:xfrm>
          <a:prstGeom prst="rect">
            <a:avLst/>
          </a:prstGeom>
          <a:solidFill>
            <a:schemeClr val="accent4"/>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dirty="0" smtClean="0">
                <a:solidFill>
                  <a:srgbClr val="FF0000"/>
                </a:solidFill>
                <a:latin typeface="Arial Rounded MT Bold" panose="020F0704030504030204" pitchFamily="34" charset="0"/>
              </a:rPr>
              <a:t>John L. Mackie </a:t>
            </a:r>
            <a:r>
              <a:rPr lang="en-GB" sz="3600" dirty="0" smtClean="0">
                <a:latin typeface="Arial Rounded MT Bold" panose="020F0704030504030204" pitchFamily="34" charset="0"/>
              </a:rPr>
              <a:t>modern development – the nature of the problem of evil (inconsistent triad) </a:t>
            </a:r>
            <a:endParaRPr lang="en-GB" sz="3600" dirty="0">
              <a:latin typeface="Arial Rounded MT Bold" panose="020F0704030504030204" pitchFamily="34" charset="0"/>
            </a:endParaRPr>
          </a:p>
        </p:txBody>
      </p:sp>
      <p:pic>
        <p:nvPicPr>
          <p:cNvPr id="6" name="Picture 5"/>
          <p:cNvPicPr>
            <a:picLocks noChangeAspect="1"/>
          </p:cNvPicPr>
          <p:nvPr/>
        </p:nvPicPr>
        <p:blipFill>
          <a:blip r:embed="rId2"/>
          <a:stretch>
            <a:fillRect/>
          </a:stretch>
        </p:blipFill>
        <p:spPr>
          <a:xfrm>
            <a:off x="91122" y="1379677"/>
            <a:ext cx="3342958" cy="5501554"/>
          </a:xfrm>
          <a:prstGeom prst="rect">
            <a:avLst/>
          </a:prstGeom>
        </p:spPr>
      </p:pic>
      <p:sp>
        <p:nvSpPr>
          <p:cNvPr id="7" name="Rounded Rectangular Callout 6"/>
          <p:cNvSpPr/>
          <p:nvPr/>
        </p:nvSpPr>
        <p:spPr>
          <a:xfrm>
            <a:off x="3566160" y="3942080"/>
            <a:ext cx="3423920" cy="1757680"/>
          </a:xfrm>
          <a:prstGeom prst="wedgeRoundRectCallout">
            <a:avLst>
              <a:gd name="adj1" fmla="val -42239"/>
              <a:gd name="adj2" fmla="val 6375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latin typeface="Berlin Sans FB" panose="020E0602020502020306" pitchFamily="34" charset="0"/>
              </a:rPr>
              <a:t>Largely rejected </a:t>
            </a:r>
            <a:r>
              <a:rPr lang="en-GB" sz="2000" dirty="0">
                <a:latin typeface="Berlin Sans FB" panose="020E0602020502020306" pitchFamily="34" charset="0"/>
              </a:rPr>
              <a:t>b</a:t>
            </a:r>
            <a:r>
              <a:rPr lang="en-GB" sz="2000" dirty="0" smtClean="0">
                <a:latin typeface="Berlin Sans FB" panose="020E0602020502020306" pitchFamily="34" charset="0"/>
              </a:rPr>
              <a:t>y </a:t>
            </a:r>
            <a:r>
              <a:rPr lang="en-GB" sz="2000" dirty="0" smtClean="0">
                <a:solidFill>
                  <a:srgbClr val="7030A0"/>
                </a:solidFill>
                <a:latin typeface="Berlin Sans FB" panose="020E0602020502020306" pitchFamily="34" charset="0"/>
              </a:rPr>
              <a:t>Hume </a:t>
            </a:r>
            <a:r>
              <a:rPr lang="en-GB" sz="2000" dirty="0" smtClean="0">
                <a:latin typeface="Berlin Sans FB" panose="020E0602020502020306" pitchFamily="34" charset="0"/>
              </a:rPr>
              <a:t>, effects of evil are felt too widely and is not dismissible </a:t>
            </a:r>
            <a:endParaRPr lang="en-GB" sz="2000" dirty="0">
              <a:latin typeface="Berlin Sans FB" panose="020E0602020502020306" pitchFamily="34" charset="0"/>
            </a:endParaRPr>
          </a:p>
        </p:txBody>
      </p:sp>
      <p:sp>
        <p:nvSpPr>
          <p:cNvPr id="8" name="Rounded Rectangular Callout 7"/>
          <p:cNvSpPr/>
          <p:nvPr/>
        </p:nvSpPr>
        <p:spPr>
          <a:xfrm>
            <a:off x="7188200" y="4130454"/>
            <a:ext cx="4826000" cy="1625600"/>
          </a:xfrm>
          <a:prstGeom prst="wedgeRoundRectCallout">
            <a:avLst>
              <a:gd name="adj1" fmla="val 35716"/>
              <a:gd name="adj2" fmla="val 65000"/>
              <a:gd name="adj3" fmla="val 16667"/>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rgbClr val="FF0000"/>
                </a:solidFill>
                <a:latin typeface="Berlin Sans FB" panose="020E0602020502020306" pitchFamily="34" charset="0"/>
              </a:rPr>
              <a:t>Mackie</a:t>
            </a:r>
            <a:r>
              <a:rPr lang="en-GB" sz="2000" dirty="0" smtClean="0">
                <a:latin typeface="Berlin Sans FB" panose="020E0602020502020306" pitchFamily="34" charset="0"/>
              </a:rPr>
              <a:t> ‘Paradox of omnipotence’ Can an omnipotent being make things which he cannot subsequently control? Or make rules that binds himself </a:t>
            </a:r>
            <a:endParaRPr lang="en-GB" sz="2000" dirty="0">
              <a:latin typeface="Berlin Sans FB" panose="020E0602020502020306" pitchFamily="34" charset="0"/>
            </a:endParaRPr>
          </a:p>
        </p:txBody>
      </p:sp>
      <p:sp>
        <p:nvSpPr>
          <p:cNvPr id="9" name="Rounded Rectangular Callout 8"/>
          <p:cNvSpPr/>
          <p:nvPr/>
        </p:nvSpPr>
        <p:spPr>
          <a:xfrm>
            <a:off x="4104640" y="5953760"/>
            <a:ext cx="7914640" cy="641173"/>
          </a:xfrm>
          <a:prstGeom prst="wedgeRoundRectCallout">
            <a:avLst>
              <a:gd name="adj1" fmla="val -42239"/>
              <a:gd name="adj2" fmla="val 6375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rgbClr val="FF0000"/>
                </a:solidFill>
                <a:latin typeface="Berlin Sans FB" panose="020E0602020502020306" pitchFamily="34" charset="0"/>
              </a:rPr>
              <a:t>Mackie : </a:t>
            </a:r>
            <a:r>
              <a:rPr lang="en-GB" sz="2000" dirty="0" smtClean="0">
                <a:latin typeface="Berlin Sans FB" panose="020E0602020502020306" pitchFamily="34" charset="0"/>
              </a:rPr>
              <a:t>the only solution deny that God is a continuing being or God is outside time</a:t>
            </a:r>
            <a:endParaRPr lang="en-GB" sz="2000" dirty="0">
              <a:latin typeface="Berlin Sans FB" panose="020E0602020502020306" pitchFamily="34" charset="0"/>
            </a:endParaRPr>
          </a:p>
        </p:txBody>
      </p:sp>
      <p:sp>
        <p:nvSpPr>
          <p:cNvPr id="10" name="Rounded Rectangular Callout 9"/>
          <p:cNvSpPr/>
          <p:nvPr/>
        </p:nvSpPr>
        <p:spPr>
          <a:xfrm>
            <a:off x="10332720" y="650240"/>
            <a:ext cx="1808480" cy="3291840"/>
          </a:xfrm>
          <a:prstGeom prst="wedgeRoundRectCallout">
            <a:avLst>
              <a:gd name="adj1" fmla="val 43716"/>
              <a:gd name="adj2" fmla="val 5433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0" dirty="0" smtClean="0">
                <a:solidFill>
                  <a:schemeClr val="tx1">
                    <a:lumMod val="95000"/>
                    <a:lumOff val="5000"/>
                  </a:schemeClr>
                </a:solidFill>
                <a:latin typeface="Berlin Sans FB" panose="020E0602020502020306" pitchFamily="34" charset="0"/>
              </a:rPr>
              <a:t>Aquinas</a:t>
            </a:r>
            <a:r>
              <a:rPr lang="en-GB" sz="1700" dirty="0" smtClean="0">
                <a:latin typeface="Berlin Sans FB" panose="020E0602020502020306" pitchFamily="34" charset="0"/>
              </a:rPr>
              <a:t> what we understand as goodness may not be what God understands as goodness. Goodness is relative to time and culture- we are limited</a:t>
            </a:r>
            <a:endParaRPr lang="en-GB" sz="1700" dirty="0">
              <a:latin typeface="Berlin Sans FB" panose="020E0602020502020306" pitchFamily="34" charset="0"/>
            </a:endParaRPr>
          </a:p>
        </p:txBody>
      </p:sp>
    </p:spTree>
    <p:extLst>
      <p:ext uri="{BB962C8B-B14F-4D97-AF65-F5344CB8AC3E}">
        <p14:creationId xmlns:p14="http://schemas.microsoft.com/office/powerpoint/2010/main" val="3308315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775440" cy="1690688"/>
          </a:xfrm>
          <a:solidFill>
            <a:srgbClr val="FFC000"/>
          </a:solidFill>
        </p:spPr>
        <p:txBody>
          <a:bodyPr>
            <a:normAutofit/>
          </a:bodyPr>
          <a:lstStyle/>
          <a:p>
            <a:r>
              <a:rPr lang="en-GB" sz="3600" b="1" dirty="0" smtClean="0">
                <a:latin typeface="Arial Rounded MT Bold" panose="020F0704030504030204" pitchFamily="34" charset="0"/>
              </a:rPr>
              <a:t>William Rowe </a:t>
            </a:r>
            <a:r>
              <a:rPr lang="en-GB" sz="3600" dirty="0" smtClean="0">
                <a:latin typeface="Arial Rounded MT Bold" panose="020F0704030504030204" pitchFamily="34" charset="0"/>
              </a:rPr>
              <a:t>(intense human and animal suffering) and </a:t>
            </a:r>
            <a:r>
              <a:rPr lang="en-GB" sz="3600" b="1" dirty="0" smtClean="0">
                <a:latin typeface="Arial Rounded MT Bold" panose="020F0704030504030204" pitchFamily="34" charset="0"/>
              </a:rPr>
              <a:t>Gregory S. Paul </a:t>
            </a:r>
            <a:r>
              <a:rPr lang="en-GB" sz="3600" dirty="0" smtClean="0">
                <a:latin typeface="Arial Rounded MT Bold" panose="020F0704030504030204" pitchFamily="34" charset="0"/>
              </a:rPr>
              <a:t>(premature deaths) </a:t>
            </a:r>
            <a:r>
              <a:rPr lang="en-GB" sz="3600" i="1" dirty="0" smtClean="0">
                <a:latin typeface="Arial Rounded MT Bold" panose="020F0704030504030204" pitchFamily="34" charset="0"/>
              </a:rPr>
              <a:t>The problem of evil and some varieties of atheism </a:t>
            </a:r>
            <a:r>
              <a:rPr lang="en-GB" sz="3600" dirty="0" smtClean="0">
                <a:latin typeface="Arial Rounded MT Bold" panose="020F0704030504030204" pitchFamily="34" charset="0"/>
              </a:rPr>
              <a:t>(1979)</a:t>
            </a:r>
            <a:endParaRPr lang="en-GB" sz="3600" dirty="0">
              <a:latin typeface="Arial Rounded MT Bold" panose="020F0704030504030204" pitchFamily="34" charset="0"/>
            </a:endParaRPr>
          </a:p>
        </p:txBody>
      </p:sp>
      <p:sp>
        <p:nvSpPr>
          <p:cNvPr id="3" name="Content Placeholder 2"/>
          <p:cNvSpPr>
            <a:spLocks noGrp="1"/>
          </p:cNvSpPr>
          <p:nvPr>
            <p:ph sz="half" idx="1"/>
          </p:nvPr>
        </p:nvSpPr>
        <p:spPr>
          <a:solidFill>
            <a:srgbClr val="00B0F0"/>
          </a:solidFill>
        </p:spPr>
        <p:txBody>
          <a:bodyPr>
            <a:normAutofit fontScale="85000" lnSpcReduction="10000"/>
          </a:bodyPr>
          <a:lstStyle/>
          <a:p>
            <a:r>
              <a:rPr lang="en-GB" dirty="0" smtClean="0">
                <a:latin typeface="Arial Rounded MT Bold" panose="020F0704030504030204" pitchFamily="34" charset="0"/>
              </a:rPr>
              <a:t>Rowe could not accept intense suffering e.g. a fawn caught in forest fire. </a:t>
            </a:r>
          </a:p>
          <a:p>
            <a:r>
              <a:rPr lang="en-GB" dirty="0" smtClean="0">
                <a:latin typeface="Arial Rounded MT Bold" panose="020F0704030504030204" pitchFamily="34" charset="0"/>
              </a:rPr>
              <a:t>An omnipotent and omniscient being would know when there is intense suffering</a:t>
            </a:r>
          </a:p>
          <a:p>
            <a:r>
              <a:rPr lang="en-GB" dirty="0" smtClean="0">
                <a:latin typeface="Arial Rounded MT Bold" panose="020F0704030504030204" pitchFamily="34" charset="0"/>
              </a:rPr>
              <a:t>A being could prevent suffering </a:t>
            </a:r>
          </a:p>
          <a:p>
            <a:r>
              <a:rPr lang="en-GB" dirty="0" smtClean="0">
                <a:latin typeface="Arial Rounded MT Bold" panose="020F0704030504030204" pitchFamily="34" charset="0"/>
              </a:rPr>
              <a:t>All loving being would prevent evil that had no purpose – such evil does happen </a:t>
            </a:r>
          </a:p>
          <a:p>
            <a:r>
              <a:rPr lang="en-GB" dirty="0" smtClean="0">
                <a:latin typeface="Arial Rounded MT Bold" panose="020F0704030504030204" pitchFamily="34" charset="0"/>
              </a:rPr>
              <a:t>Therefore God probably does not exist. </a:t>
            </a:r>
            <a:endParaRPr lang="en-GB" dirty="0">
              <a:latin typeface="Arial Rounded MT Bold" panose="020F0704030504030204" pitchFamily="34" charset="0"/>
            </a:endParaRPr>
          </a:p>
        </p:txBody>
      </p:sp>
      <p:sp>
        <p:nvSpPr>
          <p:cNvPr id="4" name="Content Placeholder 3"/>
          <p:cNvSpPr>
            <a:spLocks noGrp="1"/>
          </p:cNvSpPr>
          <p:nvPr>
            <p:ph sz="half" idx="2"/>
          </p:nvPr>
        </p:nvSpPr>
        <p:spPr>
          <a:solidFill>
            <a:srgbClr val="FFFF00"/>
          </a:solidFill>
        </p:spPr>
        <p:txBody>
          <a:bodyPr>
            <a:normAutofit fontScale="85000" lnSpcReduction="10000"/>
          </a:bodyPr>
          <a:lstStyle/>
          <a:p>
            <a:r>
              <a:rPr lang="en-GB" dirty="0" smtClean="0">
                <a:latin typeface="Arial Rounded MT Bold" panose="020F0704030504030204" pitchFamily="34" charset="0"/>
              </a:rPr>
              <a:t>Rowe’s approach is evidential problem of evil, different Epicurus and Mackie – logical problem of evil. </a:t>
            </a:r>
          </a:p>
          <a:p>
            <a:r>
              <a:rPr lang="en-GB" dirty="0" smtClean="0">
                <a:latin typeface="Arial Rounded MT Bold" panose="020F0704030504030204" pitchFamily="34" charset="0"/>
              </a:rPr>
              <a:t>Gregory Paul , death of so many children challenges existence of God, since Abraham 50 billion children have died =‘Holocaust of the children’. How can an all loving- powerful God allow this? Therefore God does not exist </a:t>
            </a:r>
            <a:endParaRPr lang="en-GB" dirty="0">
              <a:latin typeface="Arial Rounded MT Bold" panose="020F0704030504030204" pitchFamily="34" charset="0"/>
            </a:endParaRPr>
          </a:p>
        </p:txBody>
      </p:sp>
    </p:spTree>
    <p:extLst>
      <p:ext uri="{BB962C8B-B14F-4D97-AF65-F5344CB8AC3E}">
        <p14:creationId xmlns:p14="http://schemas.microsoft.com/office/powerpoint/2010/main" val="2894977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979"/>
            <a:ext cx="10515600" cy="1325563"/>
          </a:xfrm>
          <a:solidFill>
            <a:srgbClr val="FFFF00"/>
          </a:solidFill>
        </p:spPr>
        <p:txBody>
          <a:bodyPr>
            <a:normAutofit fontScale="90000"/>
          </a:bodyPr>
          <a:lstStyle/>
          <a:p>
            <a:r>
              <a:rPr lang="en-GB" dirty="0" smtClean="0">
                <a:latin typeface="Arial Rounded MT Bold" panose="020F0704030504030204" pitchFamily="34" charset="0"/>
              </a:rPr>
              <a:t>A02: The extent to which the classical form of the problem of evil is a problem. </a:t>
            </a:r>
            <a:endParaRPr lang="en-GB" dirty="0">
              <a:latin typeface="Arial Rounded MT Bold" panose="020F0704030504030204" pitchFamily="34" charset="0"/>
            </a:endParaRPr>
          </a:p>
        </p:txBody>
      </p:sp>
      <p:sp>
        <p:nvSpPr>
          <p:cNvPr id="3" name="Content Placeholder 2"/>
          <p:cNvSpPr>
            <a:spLocks noGrp="1"/>
          </p:cNvSpPr>
          <p:nvPr>
            <p:ph sz="half" idx="1"/>
          </p:nvPr>
        </p:nvSpPr>
        <p:spPr>
          <a:xfrm>
            <a:off x="284018" y="1567007"/>
            <a:ext cx="5181600" cy="3004993"/>
          </a:xfrm>
          <a:solidFill>
            <a:srgbClr val="FFC000"/>
          </a:solidFill>
        </p:spPr>
        <p:txBody>
          <a:bodyPr>
            <a:normAutofit/>
          </a:bodyPr>
          <a:lstStyle/>
          <a:p>
            <a:r>
              <a:rPr lang="en-GB" sz="2400" b="1" dirty="0" smtClean="0">
                <a:latin typeface="Arial Rounded MT Bold" panose="020F0704030504030204" pitchFamily="34" charset="0"/>
              </a:rPr>
              <a:t>Epicurus</a:t>
            </a:r>
            <a:r>
              <a:rPr lang="en-GB" sz="2400" dirty="0" smtClean="0">
                <a:latin typeface="Arial Rounded MT Bold" panose="020F0704030504030204" pitchFamily="34" charset="0"/>
              </a:rPr>
              <a:t> </a:t>
            </a:r>
            <a:r>
              <a:rPr lang="en-GB" sz="2400" i="1" dirty="0" smtClean="0">
                <a:latin typeface="Arial Rounded MT Bold" panose="020F0704030504030204" pitchFamily="34" charset="0"/>
              </a:rPr>
              <a:t>‘Either God wants to abolish evil, and cannot; or he can; but does not want to. If he wants to but cannot, he is impotent if he can, but does not want to, he is wicked, If God can abolish evil, why is there evil in the world?’</a:t>
            </a:r>
            <a:endParaRPr lang="en-GB" sz="2400" i="1" dirty="0">
              <a:latin typeface="Arial Rounded MT Bold" panose="020F0704030504030204" pitchFamily="34" charset="0"/>
            </a:endParaRPr>
          </a:p>
        </p:txBody>
      </p:sp>
      <p:sp>
        <p:nvSpPr>
          <p:cNvPr id="4" name="Content Placeholder 3"/>
          <p:cNvSpPr>
            <a:spLocks noGrp="1"/>
          </p:cNvSpPr>
          <p:nvPr>
            <p:ph sz="half" idx="2"/>
          </p:nvPr>
        </p:nvSpPr>
        <p:spPr>
          <a:solidFill>
            <a:srgbClr val="00B0F0"/>
          </a:solidFill>
        </p:spPr>
        <p:txBody>
          <a:bodyPr>
            <a:normAutofit/>
          </a:bodyPr>
          <a:lstStyle/>
          <a:p>
            <a:r>
              <a:rPr lang="en-GB" u="sng" dirty="0" smtClean="0">
                <a:latin typeface="Arial Rounded MT Bold" panose="020F0704030504030204" pitchFamily="34" charset="0"/>
              </a:rPr>
              <a:t>Epicurean Paradox</a:t>
            </a:r>
            <a:r>
              <a:rPr lang="en-GB" dirty="0" smtClean="0">
                <a:latin typeface="Arial Rounded MT Bold" panose="020F0704030504030204" pitchFamily="34" charset="0"/>
              </a:rPr>
              <a:t>, denies that it is possible for such a God to exist alongside evil- the problem lies with the individual. Any who discounts the problem of evil sees is as no problem OR is a God of malevolence/limited power.</a:t>
            </a:r>
          </a:p>
        </p:txBody>
      </p:sp>
      <p:sp>
        <p:nvSpPr>
          <p:cNvPr id="5" name="TextBox 4"/>
          <p:cNvSpPr txBox="1"/>
          <p:nvPr/>
        </p:nvSpPr>
        <p:spPr>
          <a:xfrm>
            <a:off x="207818" y="4706938"/>
            <a:ext cx="5334000" cy="1938992"/>
          </a:xfrm>
          <a:prstGeom prst="rect">
            <a:avLst/>
          </a:prstGeom>
          <a:solidFill>
            <a:schemeClr val="accent6">
              <a:lumMod val="40000"/>
              <a:lumOff val="60000"/>
            </a:schemeClr>
          </a:solidFill>
        </p:spPr>
        <p:txBody>
          <a:bodyPr wrap="square" rtlCol="0">
            <a:spAutoFit/>
          </a:bodyPr>
          <a:lstStyle/>
          <a:p>
            <a:r>
              <a:rPr lang="en-GB" sz="2400" dirty="0">
                <a:latin typeface="Arial Rounded MT Bold" panose="020F0704030504030204" pitchFamily="34" charset="0"/>
              </a:rPr>
              <a:t>If a belief in an omnipotent God who has no fondness for humanity there is no contradiction OR a God is benevolent but is unable to remove evil </a:t>
            </a:r>
          </a:p>
        </p:txBody>
      </p:sp>
    </p:spTree>
    <p:extLst>
      <p:ext uri="{BB962C8B-B14F-4D97-AF65-F5344CB8AC3E}">
        <p14:creationId xmlns:p14="http://schemas.microsoft.com/office/powerpoint/2010/main" val="3431151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964" y="1"/>
            <a:ext cx="11896436" cy="1690688"/>
          </a:xfrm>
          <a:solidFill>
            <a:srgbClr val="FFFF00"/>
          </a:solidFill>
        </p:spPr>
        <p:txBody>
          <a:bodyPr>
            <a:normAutofit fontScale="90000"/>
          </a:bodyPr>
          <a:lstStyle/>
          <a:p>
            <a:r>
              <a:rPr lang="en-GB" b="1" dirty="0" smtClean="0">
                <a:latin typeface="Arial Rounded MT Bold" panose="020F0704030504030204" pitchFamily="34" charset="0"/>
              </a:rPr>
              <a:t>A02: </a:t>
            </a:r>
            <a:r>
              <a:rPr lang="en-GB" dirty="0" smtClean="0">
                <a:latin typeface="Arial Rounded MT Bold" panose="020F0704030504030204" pitchFamily="34" charset="0"/>
              </a:rPr>
              <a:t>The degree to which modern problem of evil arguments are effective in proving God’s non-existence</a:t>
            </a:r>
            <a:endParaRPr lang="en-GB" dirty="0">
              <a:latin typeface="Arial Rounded MT Bold" panose="020F0704030504030204" pitchFamily="34" charset="0"/>
            </a:endParaRPr>
          </a:p>
        </p:txBody>
      </p:sp>
      <p:sp>
        <p:nvSpPr>
          <p:cNvPr id="3" name="Content Placeholder 2"/>
          <p:cNvSpPr>
            <a:spLocks noGrp="1"/>
          </p:cNvSpPr>
          <p:nvPr>
            <p:ph sz="half" idx="1"/>
          </p:nvPr>
        </p:nvSpPr>
        <p:spPr>
          <a:xfrm>
            <a:off x="120073" y="1825625"/>
            <a:ext cx="5899727" cy="4806084"/>
          </a:xfrm>
          <a:solidFill>
            <a:schemeClr val="accent4">
              <a:lumMod val="20000"/>
              <a:lumOff val="80000"/>
            </a:schemeClr>
          </a:solidFill>
        </p:spPr>
        <p:txBody>
          <a:bodyPr>
            <a:normAutofit/>
          </a:bodyPr>
          <a:lstStyle/>
          <a:p>
            <a:r>
              <a:rPr lang="en-GB" u="sng" dirty="0" smtClean="0">
                <a:latin typeface="Arial Rounded MT Bold" panose="020F0704030504030204" pitchFamily="34" charset="0"/>
              </a:rPr>
              <a:t>Mackie’s </a:t>
            </a:r>
            <a:r>
              <a:rPr lang="en-GB" dirty="0" smtClean="0">
                <a:latin typeface="Arial Rounded MT Bold" panose="020F0704030504030204" pitchFamily="34" charset="0"/>
              </a:rPr>
              <a:t>inconsistent triad, shows the incompatibility of God’s omnipotence/omnibenevolent with the existence of evil is an effective argument.</a:t>
            </a:r>
          </a:p>
          <a:p>
            <a:r>
              <a:rPr lang="en-GB" dirty="0" smtClean="0">
                <a:latin typeface="Arial Rounded MT Bold" panose="020F0704030504030204" pitchFamily="34" charset="0"/>
              </a:rPr>
              <a:t>If there is suffering then a omnipotence/</a:t>
            </a:r>
            <a:r>
              <a:rPr lang="en-GB" dirty="0" err="1" smtClean="0">
                <a:latin typeface="Arial Rounded MT Bold" panose="020F0704030504030204" pitchFamily="34" charset="0"/>
              </a:rPr>
              <a:t>omni</a:t>
            </a:r>
            <a:r>
              <a:rPr lang="en-GB" dirty="0" smtClean="0">
                <a:latin typeface="Arial Rounded MT Bold" panose="020F0704030504030204" pitchFamily="34" charset="0"/>
              </a:rPr>
              <a:t>-benevolence God does not exist</a:t>
            </a:r>
          </a:p>
          <a:p>
            <a:endParaRPr lang="en-GB" dirty="0">
              <a:latin typeface="Arial Rounded MT Bold" panose="020F0704030504030204" pitchFamily="34" charset="0"/>
            </a:endParaRPr>
          </a:p>
        </p:txBody>
      </p:sp>
      <p:sp>
        <p:nvSpPr>
          <p:cNvPr id="4" name="Content Placeholder 3"/>
          <p:cNvSpPr>
            <a:spLocks noGrp="1"/>
          </p:cNvSpPr>
          <p:nvPr>
            <p:ph sz="half" idx="2"/>
          </p:nvPr>
        </p:nvSpPr>
        <p:spPr>
          <a:xfrm>
            <a:off x="6172199" y="1825625"/>
            <a:ext cx="6019801" cy="4907684"/>
          </a:xfrm>
          <a:solidFill>
            <a:schemeClr val="accent1">
              <a:lumMod val="20000"/>
              <a:lumOff val="80000"/>
            </a:schemeClr>
          </a:solidFill>
        </p:spPr>
        <p:txBody>
          <a:bodyPr>
            <a:normAutofit/>
          </a:bodyPr>
          <a:lstStyle/>
          <a:p>
            <a:r>
              <a:rPr lang="en-GB" dirty="0" smtClean="0">
                <a:latin typeface="Arial Rounded MT Bold" panose="020F0704030504030204" pitchFamily="34" charset="0"/>
              </a:rPr>
              <a:t>But in line with </a:t>
            </a:r>
            <a:r>
              <a:rPr lang="en-GB" u="sng" dirty="0" smtClean="0">
                <a:latin typeface="Arial Rounded MT Bold" panose="020F0704030504030204" pitchFamily="34" charset="0"/>
              </a:rPr>
              <a:t>Mackie</a:t>
            </a:r>
            <a:r>
              <a:rPr lang="en-GB" dirty="0" smtClean="0">
                <a:latin typeface="Arial Rounded MT Bold" panose="020F0704030504030204" pitchFamily="34" charset="0"/>
              </a:rPr>
              <a:t> God is able to function without the attributes such as benevolence then evil would exist as he does not care or unable to stop suffering. </a:t>
            </a:r>
          </a:p>
          <a:p>
            <a:r>
              <a:rPr lang="en-GB" u="sng" dirty="0" smtClean="0">
                <a:latin typeface="Arial Rounded MT Bold" panose="020F0704030504030204" pitchFamily="34" charset="0"/>
              </a:rPr>
              <a:t>Rowe: </a:t>
            </a:r>
            <a:r>
              <a:rPr lang="en-GB" dirty="0" smtClean="0">
                <a:latin typeface="Arial Rounded MT Bold" panose="020F0704030504030204" pitchFamily="34" charset="0"/>
              </a:rPr>
              <a:t>How can a omnipotence/omnibenevolent allow such horrors? </a:t>
            </a:r>
          </a:p>
          <a:p>
            <a:r>
              <a:rPr lang="en-GB" u="sng" dirty="0" smtClean="0">
                <a:latin typeface="Arial Rounded MT Bold" panose="020F0704030504030204" pitchFamily="34" charset="0"/>
              </a:rPr>
              <a:t>Paul: </a:t>
            </a:r>
            <a:r>
              <a:rPr lang="en-GB" dirty="0" smtClean="0">
                <a:latin typeface="Arial Rounded MT Bold" panose="020F0704030504030204" pitchFamily="34" charset="0"/>
              </a:rPr>
              <a:t>Allows the death billions of children since Abrahamic times. </a:t>
            </a:r>
            <a:endParaRPr lang="en-GB" dirty="0">
              <a:latin typeface="Arial Rounded MT Bold" panose="020F0704030504030204" pitchFamily="34" charset="0"/>
            </a:endParaRPr>
          </a:p>
        </p:txBody>
      </p:sp>
    </p:spTree>
    <p:extLst>
      <p:ext uri="{BB962C8B-B14F-4D97-AF65-F5344CB8AC3E}">
        <p14:creationId xmlns:p14="http://schemas.microsoft.com/office/powerpoint/2010/main" val="752626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chemeClr val="accent2">
              <a:lumMod val="20000"/>
              <a:lumOff val="80000"/>
            </a:schemeClr>
          </a:solidFill>
        </p:spPr>
        <p:txBody>
          <a:bodyPr/>
          <a:lstStyle/>
          <a:p>
            <a:pPr algn="ctr"/>
            <a:r>
              <a:rPr lang="en-GB" dirty="0" smtClean="0">
                <a:latin typeface="Arial Rounded MT Bold" panose="020F0704030504030204" pitchFamily="34" charset="0"/>
              </a:rPr>
              <a:t>Possible lines of argument </a:t>
            </a:r>
            <a:endParaRPr lang="en-GB" dirty="0">
              <a:latin typeface="Arial Rounded MT Bold" panose="020F0704030504030204" pitchFamily="34" charset="0"/>
            </a:endParaRPr>
          </a:p>
        </p:txBody>
      </p:sp>
      <p:sp>
        <p:nvSpPr>
          <p:cNvPr id="6" name="Content Placeholder 5"/>
          <p:cNvSpPr>
            <a:spLocks noGrp="1"/>
          </p:cNvSpPr>
          <p:nvPr>
            <p:ph idx="1"/>
          </p:nvPr>
        </p:nvSpPr>
        <p:spPr>
          <a:solidFill>
            <a:schemeClr val="accent1">
              <a:lumMod val="20000"/>
              <a:lumOff val="80000"/>
            </a:schemeClr>
          </a:solidFill>
        </p:spPr>
        <p:txBody>
          <a:bodyPr>
            <a:normAutofit/>
          </a:bodyPr>
          <a:lstStyle/>
          <a:p>
            <a:pPr marL="0" indent="0" algn="ctr">
              <a:buNone/>
            </a:pPr>
            <a:r>
              <a:rPr lang="en-GB" sz="6000" dirty="0" smtClean="0">
                <a:latin typeface="Arial Rounded MT Bold" panose="020F0704030504030204" pitchFamily="34" charset="0"/>
              </a:rPr>
              <a:t>Modern problem of evil arguments are more effective than classical arguments in proving God’s existence </a:t>
            </a:r>
            <a:endParaRPr lang="en-GB" sz="6000" dirty="0">
              <a:latin typeface="Arial Rounded MT Bold" panose="020F0704030504030204" pitchFamily="34" charset="0"/>
            </a:endParaRPr>
          </a:p>
        </p:txBody>
      </p:sp>
    </p:spTree>
    <p:extLst>
      <p:ext uri="{BB962C8B-B14F-4D97-AF65-F5344CB8AC3E}">
        <p14:creationId xmlns:p14="http://schemas.microsoft.com/office/powerpoint/2010/main" val="33730511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1323</TotalTime>
  <Words>969</Words>
  <Application>Microsoft Office PowerPoint</Application>
  <PresentationFormat>Widescreen</PresentationFormat>
  <Paragraphs>47</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Rounded MT Bold</vt:lpstr>
      <vt:lpstr>Berlin Sans FB</vt:lpstr>
      <vt:lpstr>Calibri</vt:lpstr>
      <vt:lpstr>Calibri Light</vt:lpstr>
      <vt:lpstr>Office Theme</vt:lpstr>
      <vt:lpstr>T3:</vt:lpstr>
      <vt:lpstr>Evil: Moral (caused by free-will- individual that could have chosen to do good – So God can’t be held accountable) and Natural (caused by nature, outside control free will agents – but free-will agents might set in motion like climate change) – Which is which?</vt:lpstr>
      <vt:lpstr>The logical problem of evil: classical (Epicurus) – The problem of suffering </vt:lpstr>
      <vt:lpstr>John L. Mackie modern development – the nature of the problem of evil (inconsistent triad) </vt:lpstr>
      <vt:lpstr>PowerPoint Presentation</vt:lpstr>
      <vt:lpstr>William Rowe (intense human and animal suffering) and Gregory S. Paul (premature deaths) The problem of evil and some varieties of atheism (1979)</vt:lpstr>
      <vt:lpstr>A02: The extent to which the classical form of the problem of evil is a problem. </vt:lpstr>
      <vt:lpstr>A02: The degree to which modern problem of evil arguments are effective in proving God’s non-existence</vt:lpstr>
      <vt:lpstr>Possible lines of argument </vt:lpstr>
      <vt:lpstr>Possible lines of argument </vt:lpstr>
      <vt:lpstr>Possible lines of argument </vt:lpstr>
      <vt:lpstr>Possible lines of argument </vt:lpstr>
      <vt:lpstr>Possible lines of argument </vt:lpstr>
    </vt:vector>
  </TitlesOfParts>
  <Company>Thomas Tallis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T3:</dc:title>
  <dc:creator>Rahima Choudhury</dc:creator>
  <cp:lastModifiedBy>Rahima Choudhury</cp:lastModifiedBy>
  <cp:revision>24</cp:revision>
  <dcterms:created xsi:type="dcterms:W3CDTF">2019-05-18T19:11:53Z</dcterms:created>
  <dcterms:modified xsi:type="dcterms:W3CDTF">2019-05-21T07:10:38Z</dcterms:modified>
</cp:coreProperties>
</file>