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2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4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9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2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7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7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77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A583-A6F3-4264-9F37-81DACADB918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A026-911F-417D-B6AE-A1670D6D5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0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j_0-n3abzT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jM3dRKpRo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jM3dRKpRo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8pAMmDcOk0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637" y="2034310"/>
            <a:ext cx="9144000" cy="396932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William James </a:t>
            </a:r>
            <a:r>
              <a:rPr lang="en-GB" i="1" dirty="0" smtClean="0">
                <a:latin typeface="Arial Rounded MT Bold" panose="020F0704030504030204" pitchFamily="34" charset="0"/>
              </a:rPr>
              <a:t>‘Varieties of Religious Experience’ </a:t>
            </a:r>
            <a:r>
              <a:rPr lang="en-GB" dirty="0" smtClean="0">
                <a:latin typeface="Arial Rounded MT Bold" panose="020F0704030504030204" pitchFamily="34" charset="0"/>
              </a:rPr>
              <a:t>. These are instrumental observations of mystical experience.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548"/>
            <a:ext cx="9144000" cy="14871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sz="5400" dirty="0" smtClean="0">
                <a:latin typeface="Arial Rounded MT Bold" panose="020F0704030504030204" pitchFamily="34" charset="0"/>
              </a:rPr>
              <a:t>B: Mystical Experience</a:t>
            </a:r>
          </a:p>
          <a:p>
            <a:r>
              <a:rPr lang="en-GB" sz="5400" dirty="0" smtClean="0">
                <a:latin typeface="Arial Rounded MT Bold" panose="020F0704030504030204" pitchFamily="34" charset="0"/>
              </a:rPr>
              <a:t>William James</a:t>
            </a:r>
            <a:endParaRPr lang="en-GB" sz="5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035" y="116632"/>
            <a:ext cx="11813309" cy="158417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latin typeface="Arial Rounded MT Bold" panose="020F0704030504030204" pitchFamily="34" charset="0"/>
              </a:rPr>
              <a:t>A02: </a:t>
            </a:r>
            <a:r>
              <a:rPr lang="en-GB" dirty="0" smtClean="0">
                <a:latin typeface="Arial Rounded MT Bold" panose="020F0704030504030204" pitchFamily="34" charset="0"/>
              </a:rPr>
              <a:t>Adequacy James four characteristics in defining mystical experiences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3891" y="1916832"/>
            <a:ext cx="5878093" cy="48245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b="1" dirty="0" smtClean="0">
                <a:latin typeface="Arial Rounded MT Bold" panose="020F0704030504030204" pitchFamily="34" charset="0"/>
              </a:rPr>
              <a:t>Ineffability: </a:t>
            </a:r>
            <a:r>
              <a:rPr lang="en-GB" dirty="0" smtClean="0">
                <a:latin typeface="Arial Rounded MT Bold" panose="020F0704030504030204" pitchFamily="34" charset="0"/>
              </a:rPr>
              <a:t>No adequate words can be used to express, would be empty to those who did not experience. 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If we compare </a:t>
            </a:r>
            <a:r>
              <a:rPr lang="en-GB" b="1" dirty="0" smtClean="0">
                <a:latin typeface="Arial Rounded MT Bold" panose="020F0704030504030204" pitchFamily="34" charset="0"/>
              </a:rPr>
              <a:t>Otto’s </a:t>
            </a:r>
            <a:r>
              <a:rPr lang="en-GB" dirty="0" smtClean="0">
                <a:latin typeface="Arial Rounded MT Bold" panose="020F0704030504030204" pitchFamily="34" charset="0"/>
              </a:rPr>
              <a:t>numinous classification to </a:t>
            </a:r>
            <a:r>
              <a:rPr lang="en-GB" b="1" dirty="0" smtClean="0">
                <a:latin typeface="Arial Rounded MT Bold" panose="020F0704030504030204" pitchFamily="34" charset="0"/>
              </a:rPr>
              <a:t>James</a:t>
            </a:r>
            <a:r>
              <a:rPr lang="en-GB" dirty="0" smtClean="0">
                <a:latin typeface="Arial Rounded MT Bold" panose="020F0704030504030204" pitchFamily="34" charset="0"/>
              </a:rPr>
              <a:t>, Otto did not add anything new. </a:t>
            </a:r>
          </a:p>
          <a:p>
            <a:r>
              <a:rPr lang="en-GB" b="1" dirty="0" smtClean="0">
                <a:latin typeface="Arial Rounded MT Bold" panose="020F0704030504030204" pitchFamily="34" charset="0"/>
              </a:rPr>
              <a:t>FC </a:t>
            </a:r>
            <a:r>
              <a:rPr lang="en-GB" b="1" dirty="0" err="1" smtClean="0">
                <a:latin typeface="Arial Rounded MT Bold" panose="020F0704030504030204" pitchFamily="34" charset="0"/>
              </a:rPr>
              <a:t>Happold</a:t>
            </a:r>
            <a:r>
              <a:rPr lang="en-GB" dirty="0" smtClean="0">
                <a:latin typeface="Arial Rounded MT Bold" panose="020F0704030504030204" pitchFamily="34" charset="0"/>
              </a:rPr>
              <a:t>, there is something that lies behind the usual experience. (consciousness of oneself of everything, sense timelessness, ego is not the real ‘I’.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68008" y="1916833"/>
            <a:ext cx="5876210" cy="482453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b="1" dirty="0" smtClean="0">
                <a:latin typeface="Arial Rounded MT Bold" panose="020F0704030504030204" pitchFamily="34" charset="0"/>
              </a:rPr>
              <a:t>St Bonaventure </a:t>
            </a:r>
            <a:r>
              <a:rPr lang="en-GB" dirty="0" smtClean="0">
                <a:latin typeface="Arial Rounded MT Bold" panose="020F0704030504030204" pitchFamily="34" charset="0"/>
              </a:rPr>
              <a:t>focuses on the process of mysticism, there are three mystic experiences: </a:t>
            </a:r>
          </a:p>
          <a:p>
            <a:r>
              <a:rPr lang="en-GB" b="1" dirty="0">
                <a:latin typeface="Arial Rounded MT Bold" panose="020F0704030504030204" pitchFamily="34" charset="0"/>
              </a:rPr>
              <a:t>P</a:t>
            </a:r>
            <a:r>
              <a:rPr lang="en-GB" b="1" dirty="0" smtClean="0">
                <a:latin typeface="Arial Rounded MT Bold" panose="020F0704030504030204" pitchFamily="34" charset="0"/>
              </a:rPr>
              <a:t>urgative</a:t>
            </a:r>
            <a:r>
              <a:rPr lang="en-GB" dirty="0" smtClean="0">
                <a:latin typeface="Arial Rounded MT Bold" panose="020F0704030504030204" pitchFamily="34" charset="0"/>
              </a:rPr>
              <a:t>- mystic is purified and prepared through meditation, </a:t>
            </a:r>
          </a:p>
          <a:p>
            <a:r>
              <a:rPr lang="en-GB" b="1" dirty="0">
                <a:latin typeface="Arial Rounded MT Bold" panose="020F0704030504030204" pitchFamily="34" charset="0"/>
              </a:rPr>
              <a:t>I</a:t>
            </a:r>
            <a:r>
              <a:rPr lang="en-GB" b="1" dirty="0" smtClean="0">
                <a:latin typeface="Arial Rounded MT Bold" panose="020F0704030504030204" pitchFamily="34" charset="0"/>
              </a:rPr>
              <a:t>lluminative</a:t>
            </a:r>
            <a:r>
              <a:rPr lang="en-GB" dirty="0" smtClean="0">
                <a:latin typeface="Arial Rounded MT Bold" panose="020F0704030504030204" pitchFamily="34" charset="0"/>
              </a:rPr>
              <a:t> stage mystic affected intellect and feelings.</a:t>
            </a:r>
          </a:p>
          <a:p>
            <a:r>
              <a:rPr lang="en-GB" b="1" dirty="0">
                <a:latin typeface="Arial Rounded MT Bold" panose="020F0704030504030204" pitchFamily="34" charset="0"/>
              </a:rPr>
              <a:t>U</a:t>
            </a:r>
            <a:r>
              <a:rPr lang="en-GB" b="1" dirty="0" smtClean="0">
                <a:latin typeface="Arial Rounded MT Bold" panose="020F0704030504030204" pitchFamily="34" charset="0"/>
              </a:rPr>
              <a:t>nitive</a:t>
            </a:r>
            <a:r>
              <a:rPr lang="en-GB" dirty="0" smtClean="0">
                <a:latin typeface="Arial Rounded MT Bold" panose="020F0704030504030204" pitchFamily="34" charset="0"/>
              </a:rPr>
              <a:t> stage mystic gains a union with God. 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3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029440" cy="160019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latin typeface="Arial Rounded MT Bold" panose="020F0704030504030204" pitchFamily="34" charset="0"/>
              </a:rPr>
              <a:t>A02: The adequacy of Otto’s definition of ‘numinous’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" y="1747520"/>
            <a:ext cx="5897880" cy="49218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Main issue is the basis of the definition and the implications: one essential experience vs just an experience. 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Otto’s definition has very little to say about the nature of God or details about religious belief. 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Its too vague and limiting 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Its just a feeling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47520"/>
            <a:ext cx="5857240" cy="49218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Otto convinced everyone has an encounter with the spiritual divine. But does not necessary involve visions/dreams.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02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34108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latin typeface="Arial Rounded MT Bold" panose="020F0704030504030204" pitchFamily="34" charset="0"/>
              </a:rPr>
              <a:t>A02</a:t>
            </a:r>
            <a:endParaRPr lang="en-GB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44399"/>
            <a:ext cx="10515600" cy="39300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6600" dirty="0" smtClean="0">
                <a:latin typeface="Arial Rounded MT Bold" panose="020F0704030504030204" pitchFamily="34" charset="0"/>
              </a:rPr>
              <a:t>James four characteristics are adequate for defining mystical experience.</a:t>
            </a:r>
            <a:endParaRPr lang="en-GB" sz="6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22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latin typeface="Arial Rounded MT Bold" panose="020F0704030504030204" pitchFamily="34" charset="0"/>
              </a:rPr>
              <a:t>A02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5400" dirty="0">
                <a:latin typeface="Arial Rounded MT Bold" panose="020F0704030504030204" pitchFamily="34" charset="0"/>
              </a:rPr>
              <a:t>James four characteristics </a:t>
            </a:r>
            <a:r>
              <a:rPr lang="en-GB" sz="5400" dirty="0" smtClean="0">
                <a:latin typeface="Arial Rounded MT Bold" panose="020F0704030504030204" pitchFamily="34" charset="0"/>
              </a:rPr>
              <a:t>in defining </a:t>
            </a:r>
            <a:r>
              <a:rPr lang="en-GB" sz="5400" dirty="0">
                <a:latin typeface="Arial Rounded MT Bold" panose="020F0704030504030204" pitchFamily="34" charset="0"/>
              </a:rPr>
              <a:t>mystical </a:t>
            </a:r>
            <a:r>
              <a:rPr lang="en-GB" sz="5400" dirty="0" smtClean="0">
                <a:latin typeface="Arial Rounded MT Bold" panose="020F0704030504030204" pitchFamily="34" charset="0"/>
              </a:rPr>
              <a:t>experience are just one of many different ways of studying mystical experience. </a:t>
            </a:r>
            <a:endParaRPr lang="en-GB" sz="5400" dirty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72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latin typeface="Arial Rounded MT Bold" panose="020F0704030504030204" pitchFamily="34" charset="0"/>
              </a:rPr>
              <a:t>A02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5400" dirty="0">
                <a:latin typeface="Arial Rounded MT Bold" panose="020F0704030504030204" pitchFamily="34" charset="0"/>
              </a:rPr>
              <a:t>James four characteristics </a:t>
            </a:r>
            <a:r>
              <a:rPr lang="en-GB" sz="5400" dirty="0" smtClean="0">
                <a:latin typeface="Arial Rounded MT Bold" panose="020F0704030504030204" pitchFamily="34" charset="0"/>
              </a:rPr>
              <a:t>are more than adequate in defining </a:t>
            </a:r>
            <a:r>
              <a:rPr lang="en-GB" sz="5400" dirty="0">
                <a:latin typeface="Arial Rounded MT Bold" panose="020F0704030504030204" pitchFamily="34" charset="0"/>
              </a:rPr>
              <a:t>mystical </a:t>
            </a:r>
            <a:r>
              <a:rPr lang="en-GB" sz="5400" dirty="0" smtClean="0">
                <a:latin typeface="Arial Rounded MT Bold" panose="020F0704030504030204" pitchFamily="34" charset="0"/>
              </a:rPr>
              <a:t>experience because they are a standard set in the study of mystical experiences. </a:t>
            </a:r>
            <a:endParaRPr lang="en-GB" sz="5400" dirty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794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latin typeface="Arial Rounded MT Bold" panose="020F0704030504030204" pitchFamily="34" charset="0"/>
              </a:rPr>
              <a:t>A02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5400" dirty="0">
                <a:latin typeface="Arial Rounded MT Bold" panose="020F0704030504030204" pitchFamily="34" charset="0"/>
              </a:rPr>
              <a:t>James four characteristics </a:t>
            </a:r>
            <a:r>
              <a:rPr lang="en-GB" sz="5400" dirty="0" smtClean="0">
                <a:latin typeface="Arial Rounded MT Bold" panose="020F0704030504030204" pitchFamily="34" charset="0"/>
              </a:rPr>
              <a:t>in defining </a:t>
            </a:r>
            <a:r>
              <a:rPr lang="en-GB" sz="5400" dirty="0">
                <a:latin typeface="Arial Rounded MT Bold" panose="020F0704030504030204" pitchFamily="34" charset="0"/>
              </a:rPr>
              <a:t>mystical </a:t>
            </a:r>
            <a:r>
              <a:rPr lang="en-GB" sz="5400" dirty="0" smtClean="0">
                <a:latin typeface="Arial Rounded MT Bold" panose="020F0704030504030204" pitchFamily="34" charset="0"/>
              </a:rPr>
              <a:t>experience have been better developed and expressed by others. </a:t>
            </a:r>
            <a:endParaRPr lang="en-GB" sz="5400" dirty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7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latin typeface="Arial Rounded MT Bold" panose="020F0704030504030204" pitchFamily="34" charset="0"/>
              </a:rPr>
              <a:t>A02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5400" dirty="0">
                <a:latin typeface="Arial Rounded MT Bold" panose="020F0704030504030204" pitchFamily="34" charset="0"/>
              </a:rPr>
              <a:t>James four characteristics </a:t>
            </a:r>
            <a:r>
              <a:rPr lang="en-GB" sz="5400" dirty="0" smtClean="0">
                <a:latin typeface="Arial Rounded MT Bold" panose="020F0704030504030204" pitchFamily="34" charset="0"/>
              </a:rPr>
              <a:t>in defining </a:t>
            </a:r>
            <a:r>
              <a:rPr lang="en-GB" sz="5400" dirty="0">
                <a:latin typeface="Arial Rounded MT Bold" panose="020F0704030504030204" pitchFamily="34" charset="0"/>
              </a:rPr>
              <a:t>mystical </a:t>
            </a:r>
            <a:r>
              <a:rPr lang="en-GB" sz="5400" dirty="0" smtClean="0">
                <a:latin typeface="Arial Rounded MT Bold" panose="020F0704030504030204" pitchFamily="34" charset="0"/>
              </a:rPr>
              <a:t>experience are adequate but not definitive.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>
                <a:latin typeface="Arial Rounded MT Bold" panose="020F0704030504030204" pitchFamily="34" charset="0"/>
              </a:rPr>
              <a:t>Ineffability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8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3600" u="sng" dirty="0" smtClean="0">
                <a:latin typeface="Arial Rounded MT Bold" panose="020F0704030504030204" pitchFamily="34" charset="0"/>
              </a:rPr>
              <a:t>It cannot be expressed in words</a:t>
            </a:r>
            <a:r>
              <a:rPr lang="en-GB" sz="3600" dirty="0" smtClean="0">
                <a:latin typeface="Arial Rounded MT Bold" panose="020F0704030504030204" pitchFamily="34" charset="0"/>
              </a:rPr>
              <a:t>, it’s a direct experience and cannot be transferred to others. Its more about states of feelings rather than intellect. One must have musical ears to know a symphony. For example </a:t>
            </a:r>
            <a:r>
              <a:rPr lang="en-GB" sz="3600" u="sng" dirty="0" smtClean="0">
                <a:latin typeface="Arial Rounded MT Bold" panose="020F0704030504030204" pitchFamily="34" charset="0"/>
              </a:rPr>
              <a:t>Teresa Avila</a:t>
            </a:r>
            <a:r>
              <a:rPr lang="en-GB" sz="3600" dirty="0" smtClean="0">
                <a:latin typeface="Arial Rounded MT Bold" panose="020F0704030504030204" pitchFamily="34" charset="0"/>
              </a:rPr>
              <a:t>. Just because it cannot be proved should not detract its value, it is more to do </a:t>
            </a:r>
            <a:r>
              <a:rPr lang="en-GB" sz="3600" dirty="0" smtClean="0">
                <a:latin typeface="Arial Rounded MT Bold" panose="020F0704030504030204" pitchFamily="34" charset="0"/>
              </a:rPr>
              <a:t>with </a:t>
            </a:r>
            <a:r>
              <a:rPr lang="en-GB" sz="3600" dirty="0" smtClean="0">
                <a:latin typeface="Arial Rounded MT Bold" panose="020F0704030504030204" pitchFamily="34" charset="0"/>
              </a:rPr>
              <a:t>the deficiency of the empiricist than the mystic. 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295" y="1"/>
            <a:ext cx="1525905" cy="1525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3560"/>
            <a:ext cx="1099127" cy="20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Arial Rounded MT Bold" panose="020F0704030504030204" pitchFamily="34" charset="0"/>
              </a:rPr>
              <a:t>Noetic Quality- </a:t>
            </a:r>
            <a:r>
              <a:rPr lang="en-GB" sz="5400" dirty="0" smtClean="0">
                <a:latin typeface="Arial Rounded MT Bold" panose="020F0704030504030204" pitchFamily="34" charset="0"/>
                <a:hlinkClick r:id="rId2"/>
              </a:rPr>
              <a:t>Sufi’s (Rumi) </a:t>
            </a:r>
            <a:r>
              <a:rPr lang="en-GB" sz="5400" dirty="0" smtClean="0">
                <a:latin typeface="Arial Rounded MT Bold" panose="020F0704030504030204" pitchFamily="34" charset="0"/>
              </a:rPr>
              <a:t>rational vs </a:t>
            </a:r>
            <a:r>
              <a:rPr lang="en-GB" sz="5400" u="sng" dirty="0" smtClean="0">
                <a:latin typeface="Arial Rounded MT Bold" panose="020F0704030504030204" pitchFamily="34" charset="0"/>
              </a:rPr>
              <a:t>irrational  </a:t>
            </a:r>
            <a:endParaRPr lang="en-GB" sz="5400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Arial Rounded MT Bold" panose="020F0704030504030204" pitchFamily="34" charset="0"/>
              </a:rPr>
              <a:t>Mystical states seems to those who experience to be also states of knowledge. They are illuminations, revelations full of significance and importance.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225" y="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Transiency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400" dirty="0" smtClean="0">
                <a:latin typeface="Arial Rounded MT Bold" panose="020F0704030504030204" pitchFamily="34" charset="0"/>
              </a:rPr>
              <a:t>Mystical states cannot be sustained for long. Often when faded their quality can be imperfectly reproduced from one reoccurrence to another. 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0" y="9048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Passivity: Profound effect on the inner self 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Mystical states may be facilitated by: 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P</a:t>
            </a:r>
            <a:r>
              <a:rPr lang="en-GB" dirty="0" smtClean="0">
                <a:latin typeface="Arial Rounded MT Bold" panose="020F0704030504030204" pitchFamily="34" charset="0"/>
              </a:rPr>
              <a:t>reliminary voluntary operations 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B</a:t>
            </a:r>
            <a:r>
              <a:rPr lang="en-GB" dirty="0" smtClean="0">
                <a:latin typeface="Arial Rounded MT Bold" panose="020F0704030504030204" pitchFamily="34" charset="0"/>
              </a:rPr>
              <a:t>y fixing attention, 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G</a:t>
            </a:r>
            <a:r>
              <a:rPr lang="en-GB" dirty="0" smtClean="0">
                <a:latin typeface="Arial Rounded MT Bold" panose="020F0704030504030204" pitchFamily="34" charset="0"/>
              </a:rPr>
              <a:t>oing through bodily performances. This peculiarity connects with mystical states with certain definite phenomena. Mystical states are never merely interruptive , memory of the content remains and a profound sense of importance. 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Events have a transformative effect.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644" y="1182832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2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7" y="655782"/>
            <a:ext cx="11388437" cy="550314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latin typeface="Arial Rounded MT Bold" panose="020F0704030504030204" pitchFamily="34" charset="0"/>
              </a:rPr>
              <a:t>Rudolf Otto – the concept of the numinous; mysterium </a:t>
            </a:r>
            <a:r>
              <a:rPr lang="en-GB" b="1" dirty="0" err="1" smtClean="0">
                <a:latin typeface="Arial Rounded MT Bold" panose="020F0704030504030204" pitchFamily="34" charset="0"/>
              </a:rPr>
              <a:t>tremendum</a:t>
            </a:r>
            <a:r>
              <a:rPr lang="en-GB" b="1" dirty="0" smtClean="0">
                <a:latin typeface="Arial Rounded MT Bold" panose="020F0704030504030204" pitchFamily="34" charset="0"/>
              </a:rPr>
              <a:t>, the human predisposition for religious experience </a:t>
            </a:r>
            <a:endParaRPr lang="en-GB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0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>
                <a:latin typeface="Arial Rounded MT Bold" panose="020F0704030504030204" pitchFamily="34" charset="0"/>
              </a:rPr>
              <a:t>Otto: The idea of the holy: </a:t>
            </a:r>
            <a:r>
              <a:rPr lang="en-GB" dirty="0" smtClean="0">
                <a:latin typeface="Arial Rounded MT Bold" panose="020F0704030504030204" pitchFamily="34" charset="0"/>
                <a:hlinkClick r:id="rId2"/>
              </a:rPr>
              <a:t>Harry Resurrection stone Dumbledore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Arial Rounded MT Bold" panose="020F0704030504030204" pitchFamily="34" charset="0"/>
              </a:rPr>
              <a:t>Focuses on the feelings of recipient , Otto points out that ‘Holy’ has many connation's so he used the term ‘numinous’. </a:t>
            </a:r>
          </a:p>
          <a:p>
            <a:pPr marL="0" indent="0">
              <a:buNone/>
            </a:pPr>
            <a:r>
              <a:rPr lang="en-GB" sz="3600" dirty="0" smtClean="0">
                <a:latin typeface="Arial Rounded MT Bold" panose="020F0704030504030204" pitchFamily="34" charset="0"/>
              </a:rPr>
              <a:t>This refers to a ‘supernatural divine power’, the one who experiences the numinous is the one who feels the presence of a supernatural divine power. 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326697" cy="132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5304" y="0"/>
            <a:ext cx="1326697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5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>
                <a:latin typeface="Arial Rounded MT Bold" panose="020F0704030504030204" pitchFamily="34" charset="0"/>
              </a:rPr>
              <a:t>Numinous- </a:t>
            </a:r>
            <a:r>
              <a:rPr lang="en-GB" dirty="0" smtClean="0">
                <a:latin typeface="Arial Rounded MT Bold" panose="020F0704030504030204" pitchFamily="34" charset="0"/>
                <a:hlinkClick r:id="rId2"/>
              </a:rPr>
              <a:t>Platform 9 3/4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Arial Rounded MT Bold" panose="020F0704030504030204" pitchFamily="34" charset="0"/>
              </a:rPr>
              <a:t>Otto believed that there is a significant dimension of human existence that is not rational, this experience is just as stable as rational experiences. 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1671782" cy="1671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1551" y="-38"/>
            <a:ext cx="1670449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5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err="1" smtClean="0">
                <a:latin typeface="Arial Rounded MT Bold" panose="020F0704030504030204" pitchFamily="34" charset="0"/>
                <a:hlinkClick r:id="rId2"/>
              </a:rPr>
              <a:t>Mysterium</a:t>
            </a:r>
            <a:r>
              <a:rPr lang="en-GB" dirty="0" smtClean="0">
                <a:latin typeface="Arial Rounded MT Bold" panose="020F0704030504030204" pitchFamily="34" charset="0"/>
                <a:hlinkClick r:id="rId2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  <a:hlinkClick r:id="rId2"/>
              </a:rPr>
              <a:t>Tremendum</a:t>
            </a:r>
            <a:r>
              <a:rPr lang="en-GB" dirty="0" smtClean="0">
                <a:latin typeface="Arial Rounded MT Bold" panose="020F0704030504030204" pitchFamily="34" charset="0"/>
                <a:hlinkClick r:id="rId2"/>
              </a:rPr>
              <a:t>: </a:t>
            </a:r>
            <a:r>
              <a:rPr lang="en-GB" dirty="0" err="1" smtClean="0">
                <a:latin typeface="Arial Rounded MT Bold" panose="020F0704030504030204" pitchFamily="34" charset="0"/>
                <a:hlinkClick r:id="rId2"/>
              </a:rPr>
              <a:t>Expecto</a:t>
            </a:r>
            <a:r>
              <a:rPr lang="en-GB" dirty="0" smtClean="0">
                <a:latin typeface="Arial Rounded MT Bold" panose="020F0704030504030204" pitchFamily="34" charset="0"/>
                <a:hlinkClick r:id="rId2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  <a:hlinkClick r:id="rId2"/>
              </a:rPr>
              <a:t>Patronum</a:t>
            </a:r>
            <a:r>
              <a:rPr lang="en-GB" dirty="0" smtClean="0">
                <a:latin typeface="Arial Rounded MT Bold" panose="020F0704030504030204" pitchFamily="34" charset="0"/>
                <a:hlinkClick r:id="rId2"/>
              </a:rPr>
              <a:t> </a:t>
            </a:r>
            <a:endParaRPr lang="en-GB" dirty="0">
              <a:latin typeface="Arial Rounded MT Bold" panose="020F0704030504030204" pitchFamily="34" charset="0"/>
              <a:hlinkClick r:id="rId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600" i="1" dirty="0" smtClean="0">
                <a:latin typeface="Arial Rounded MT Bold" panose="020F0704030504030204" pitchFamily="34" charset="0"/>
              </a:rPr>
              <a:t>‘the deepest and most fundamental element in all strong and sincerely felt religious emotion’. </a:t>
            </a:r>
            <a:r>
              <a:rPr lang="en-GB" sz="3600" dirty="0" smtClean="0">
                <a:latin typeface="Arial Rounded MT Bold" panose="020F0704030504030204" pitchFamily="34" charset="0"/>
              </a:rPr>
              <a:t>Individual has had </a:t>
            </a:r>
            <a:r>
              <a:rPr lang="en-GB" sz="3600" u="sng" dirty="0" smtClean="0">
                <a:latin typeface="Arial Rounded MT Bold" panose="020F0704030504030204" pitchFamily="34" charset="0"/>
              </a:rPr>
              <a:t>a profound effect</a:t>
            </a:r>
            <a:r>
              <a:rPr lang="en-GB" sz="3600" dirty="0" smtClean="0">
                <a:latin typeface="Arial Rounded MT Bold" panose="020F0704030504030204" pitchFamily="34" charset="0"/>
              </a:rPr>
              <a:t>; </a:t>
            </a:r>
            <a:r>
              <a:rPr lang="en-GB" sz="3600" i="1" dirty="0" smtClean="0">
                <a:latin typeface="Arial Rounded MT Bold" panose="020F0704030504030204" pitchFamily="34" charset="0"/>
              </a:rPr>
              <a:t>‘the feeling of it may at times come sweeping like a gentle tide, pervading the mind with a tranquil mood of deepest worship’. </a:t>
            </a:r>
            <a:r>
              <a:rPr lang="en-GB" sz="3600" dirty="0" smtClean="0">
                <a:latin typeface="Arial Rounded MT Bold" panose="020F0704030504030204" pitchFamily="34" charset="0"/>
              </a:rPr>
              <a:t>A Deeply felt religious experience</a:t>
            </a:r>
            <a:r>
              <a:rPr lang="en-GB" sz="3600" dirty="0" smtClean="0"/>
              <a:t>.  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4870" cy="1825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7129" y="0"/>
            <a:ext cx="121487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670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Office Theme</vt:lpstr>
      <vt:lpstr>William James ‘Varieties of Religious Experience’ . These are instrumental observations of mystical experience. </vt:lpstr>
      <vt:lpstr>Ineffability </vt:lpstr>
      <vt:lpstr>Noetic Quality- Sufi’s (Rumi) rational vs irrational  </vt:lpstr>
      <vt:lpstr>Transiency </vt:lpstr>
      <vt:lpstr>Passivity: Profound effect on the inner self  </vt:lpstr>
      <vt:lpstr>Rudolf Otto – the concept of the numinous; mysterium tremendum, the human predisposition for religious experience </vt:lpstr>
      <vt:lpstr>Otto: The idea of the holy: Harry Resurrection stone Dumbledore</vt:lpstr>
      <vt:lpstr>Numinous- Platform 9 3/4 </vt:lpstr>
      <vt:lpstr>Mysterium Tremendum: Expecto Patronum </vt:lpstr>
      <vt:lpstr>A02: Adequacy James four characteristics in defining mystical experiences </vt:lpstr>
      <vt:lpstr>A02: The adequacy of Otto’s definition of ‘numinous’ </vt:lpstr>
      <vt:lpstr>A02</vt:lpstr>
      <vt:lpstr>A02</vt:lpstr>
      <vt:lpstr>A02</vt:lpstr>
      <vt:lpstr>A02</vt:lpstr>
      <vt:lpstr>A02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James ‘Varieties of Religious Experience’ . These are instrumental observations of mystical experience. </dc:title>
  <dc:creator>Rahima Choudhury</dc:creator>
  <cp:lastModifiedBy>Rahima Choudhury</cp:lastModifiedBy>
  <cp:revision>26</cp:revision>
  <dcterms:created xsi:type="dcterms:W3CDTF">2019-06-17T12:56:15Z</dcterms:created>
  <dcterms:modified xsi:type="dcterms:W3CDTF">2019-06-24T08:41:25Z</dcterms:modified>
</cp:coreProperties>
</file>