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3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41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6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35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8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76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80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27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80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4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4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34DD-217C-417E-8894-3951D09EC5A4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21797-7797-4AB2-9A9E-466328971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3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818" y="152689"/>
            <a:ext cx="10515600" cy="1325563"/>
          </a:xfrm>
          <a:solidFill>
            <a:schemeClr val="accent4"/>
          </a:solidFill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C: Challenges to the ontological argument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818" y="1603952"/>
            <a:ext cx="10515600" cy="435133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 Rounded MT Bold" panose="020F0704030504030204" pitchFamily="34" charset="0"/>
              </a:rPr>
              <a:t>Gaunilo’s</a:t>
            </a:r>
            <a:r>
              <a:rPr lang="en-GB" sz="3200" dirty="0" smtClean="0">
                <a:latin typeface="Arial Rounded MT Bold" panose="020F0704030504030204" pitchFamily="34" charset="0"/>
              </a:rPr>
              <a:t> reply to </a:t>
            </a:r>
            <a:r>
              <a:rPr lang="en-GB" sz="3200" dirty="0" smtClean="0">
                <a:latin typeface="Arial Rounded MT Bold" panose="020F0704030504030204" pitchFamily="34" charset="0"/>
              </a:rPr>
              <a:t>Anselm</a:t>
            </a:r>
            <a:r>
              <a:rPr lang="en-GB" sz="3200" dirty="0" smtClean="0">
                <a:latin typeface="Arial Rounded MT Bold" panose="020F0704030504030204" pitchFamily="34" charset="0"/>
              </a:rPr>
              <a:t>: On behalf of the Fool by using argument structure </a:t>
            </a:r>
            <a:r>
              <a:rPr lang="en-GB" sz="3200" i="1" dirty="0" err="1" smtClean="0">
                <a:latin typeface="Arial Rounded MT Bold" panose="020F0704030504030204" pitchFamily="34" charset="0"/>
              </a:rPr>
              <a:t>reducto</a:t>
            </a:r>
            <a:r>
              <a:rPr lang="en-GB" sz="3200" i="1" dirty="0" smtClean="0">
                <a:latin typeface="Arial Rounded MT Bold" panose="020F0704030504030204" pitchFamily="34" charset="0"/>
              </a:rPr>
              <a:t> ad absurdum.</a:t>
            </a:r>
            <a:r>
              <a:rPr lang="en-GB" sz="3200" dirty="0" smtClean="0">
                <a:latin typeface="Arial Rounded MT Bold" panose="020F0704030504030204" pitchFamily="34" charset="0"/>
              </a:rPr>
              <a:t> He looks at the idea of a </a:t>
            </a:r>
            <a:r>
              <a:rPr lang="en-GB" sz="3200" b="1" dirty="0" smtClean="0">
                <a:latin typeface="Arial Rounded MT Bold" panose="020F0704030504030204" pitchFamily="34" charset="0"/>
              </a:rPr>
              <a:t>perfect island</a:t>
            </a:r>
            <a:r>
              <a:rPr lang="en-GB" sz="3200" dirty="0" smtClean="0">
                <a:latin typeface="Arial Rounded MT Bold" panose="020F0704030504030204" pitchFamily="34" charset="0"/>
              </a:rPr>
              <a:t>. The idea of something that can be thought of as existing separately outside our minds just because it’s the greatest thing is logical nonsense. Just because you define a greatest possible being does not automatically lead to the fact the one actually exists. </a:t>
            </a:r>
            <a:endParaRPr lang="en-GB" sz="3200" i="1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252" y="5198052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83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ontological argument is immune to challenge.</a:t>
            </a:r>
          </a:p>
        </p:txBody>
      </p:sp>
    </p:spTree>
    <p:extLst>
      <p:ext uri="{BB962C8B-B14F-4D97-AF65-F5344CB8AC3E}">
        <p14:creationId xmlns:p14="http://schemas.microsoft.com/office/powerpoint/2010/main" val="250456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effectiveness of the challenges to the ontological argument depend entirely on their definition of existence. .</a:t>
            </a:r>
          </a:p>
        </p:txBody>
      </p:sp>
    </p:spTree>
    <p:extLst>
      <p:ext uri="{BB962C8B-B14F-4D97-AF65-F5344CB8AC3E}">
        <p14:creationId xmlns:p14="http://schemas.microsoft.com/office/powerpoint/2010/main" val="3613625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It is impossible to prove God’s existence a priori and therefore the challenges are effective.</a:t>
            </a:r>
          </a:p>
        </p:txBody>
      </p:sp>
    </p:spTree>
    <p:extLst>
      <p:ext uri="{BB962C8B-B14F-4D97-AF65-F5344CB8AC3E}">
        <p14:creationId xmlns:p14="http://schemas.microsoft.com/office/powerpoint/2010/main" val="453870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persuasiveness of an argument depends on how valid its premises are.</a:t>
            </a:r>
          </a:p>
        </p:txBody>
      </p:sp>
    </p:spTree>
    <p:extLst>
      <p:ext uri="{BB962C8B-B14F-4D97-AF65-F5344CB8AC3E}">
        <p14:creationId xmlns:p14="http://schemas.microsoft.com/office/powerpoint/2010/main" val="297194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Gaunilo’s response is not persuasive.</a:t>
            </a:r>
          </a:p>
        </p:txBody>
      </p:sp>
    </p:spTree>
    <p:extLst>
      <p:ext uri="{BB962C8B-B14F-4D97-AF65-F5344CB8AC3E}">
        <p14:creationId xmlns:p14="http://schemas.microsoft.com/office/powerpoint/2010/main" val="3866239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Only Ontological arguments based on valid premises can withstand objections to their reasoning.</a:t>
            </a:r>
          </a:p>
        </p:txBody>
      </p:sp>
    </p:spTree>
    <p:extLst>
      <p:ext uri="{BB962C8B-B14F-4D97-AF65-F5344CB8AC3E}">
        <p14:creationId xmlns:p14="http://schemas.microsoft.com/office/powerpoint/2010/main" val="96261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Kant’s understanding of predicates is the most persuasive objection to the ontological argument as presented by both Descartes and Anslem.</a:t>
            </a:r>
          </a:p>
        </p:txBody>
      </p:sp>
    </p:spTree>
    <p:extLst>
      <p:ext uri="{BB962C8B-B14F-4D97-AF65-F5344CB8AC3E}">
        <p14:creationId xmlns:p14="http://schemas.microsoft.com/office/powerpoint/2010/main" val="1065413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Kant’s objection are persuasive because he is very effective at undermining a priori arguments. </a:t>
            </a:r>
          </a:p>
        </p:txBody>
      </p:sp>
    </p:spTree>
    <p:extLst>
      <p:ext uri="{BB962C8B-B14F-4D97-AF65-F5344CB8AC3E}">
        <p14:creationId xmlns:p14="http://schemas.microsoft.com/office/powerpoint/2010/main" val="2566209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11755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Arial Rounded MT Bold" panose="020F0704030504030204" pitchFamily="34" charset="0"/>
              </a:rPr>
              <a:t>Read p52/55 of the text book, Use the Band descriptors to assess the Band. What are the strengths? 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9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Critics of </a:t>
            </a:r>
            <a:r>
              <a:rPr lang="en-GB" dirty="0" err="1" smtClean="0">
                <a:latin typeface="Arial Rounded MT Bold" panose="020F0704030504030204" pitchFamily="34" charset="0"/>
              </a:rPr>
              <a:t>Gaunilo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232025"/>
            <a:ext cx="10515600" cy="43513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3200" b="1" dirty="0" err="1" smtClean="0">
                <a:latin typeface="Arial Rounded MT Bold" panose="020F0704030504030204" pitchFamily="34" charset="0"/>
              </a:rPr>
              <a:t>Gaunilo</a:t>
            </a:r>
            <a:r>
              <a:rPr lang="en-GB" sz="3200" b="1" dirty="0" smtClean="0">
                <a:latin typeface="Arial Rounded MT Bold" panose="020F0704030504030204" pitchFamily="34" charset="0"/>
              </a:rPr>
              <a:t> </a:t>
            </a:r>
            <a:r>
              <a:rPr lang="en-GB" sz="3200" dirty="0" smtClean="0">
                <a:latin typeface="Arial Rounded MT Bold" panose="020F0704030504030204" pitchFamily="34" charset="0"/>
              </a:rPr>
              <a:t>has misunderstood ontological argument, the counter argument to </a:t>
            </a:r>
            <a:r>
              <a:rPr lang="en-GB" sz="3200" dirty="0" err="1" smtClean="0">
                <a:latin typeface="Arial Rounded MT Bold" panose="020F0704030504030204" pitchFamily="34" charset="0"/>
              </a:rPr>
              <a:t>Gaunilo</a:t>
            </a:r>
            <a:r>
              <a:rPr lang="en-GB" sz="3200" dirty="0" smtClean="0">
                <a:latin typeface="Arial Rounded MT Bold" panose="020F0704030504030204" pitchFamily="34" charset="0"/>
              </a:rPr>
              <a:t> focusses that God is </a:t>
            </a:r>
            <a:r>
              <a:rPr lang="en-GB" sz="3200" u="sng" dirty="0" smtClean="0">
                <a:latin typeface="Arial Rounded MT Bold" panose="020F0704030504030204" pitchFamily="34" charset="0"/>
              </a:rPr>
              <a:t>necessary</a:t>
            </a:r>
            <a:r>
              <a:rPr lang="en-GB" sz="3200" dirty="0" smtClean="0">
                <a:latin typeface="Arial Rounded MT Bold" panose="020F0704030504030204" pitchFamily="34" charset="0"/>
              </a:rPr>
              <a:t> and is the source </a:t>
            </a:r>
            <a:r>
              <a:rPr lang="en-GB" sz="3200" u="sng" dirty="0" smtClean="0">
                <a:latin typeface="Arial Rounded MT Bold" panose="020F0704030504030204" pitchFamily="34" charset="0"/>
              </a:rPr>
              <a:t>to his own being</a:t>
            </a:r>
            <a:r>
              <a:rPr lang="en-GB" sz="3200" dirty="0" smtClean="0">
                <a:latin typeface="Arial Rounded MT Bold" panose="020F0704030504030204" pitchFamily="34" charset="0"/>
              </a:rPr>
              <a:t>. </a:t>
            </a:r>
          </a:p>
          <a:p>
            <a:r>
              <a:rPr lang="en-GB" sz="3200" dirty="0" smtClean="0">
                <a:latin typeface="Arial Rounded MT Bold" panose="020F0704030504030204" pitchFamily="34" charset="0"/>
              </a:rPr>
              <a:t>Gaunilo’s island is </a:t>
            </a:r>
            <a:r>
              <a:rPr lang="en-GB" sz="3200" b="1" dirty="0" smtClean="0">
                <a:latin typeface="Arial Rounded MT Bold" panose="020F0704030504030204" pitchFamily="34" charset="0"/>
              </a:rPr>
              <a:t>contingent object </a:t>
            </a:r>
            <a:r>
              <a:rPr lang="en-GB" sz="3200" dirty="0" smtClean="0">
                <a:latin typeface="Arial Rounded MT Bold" panose="020F0704030504030204" pitchFamily="34" charset="0"/>
              </a:rPr>
              <a:t>and possesses </a:t>
            </a:r>
            <a:r>
              <a:rPr lang="en-GB" sz="3200" b="1" dirty="0" smtClean="0">
                <a:latin typeface="Arial Rounded MT Bold" panose="020F0704030504030204" pitchFamily="34" charset="0"/>
              </a:rPr>
              <a:t>no intrinsic maximum </a:t>
            </a:r>
            <a:r>
              <a:rPr lang="en-GB" sz="3200" dirty="0" smtClean="0">
                <a:latin typeface="Arial Rounded MT Bold" panose="020F0704030504030204" pitchFamily="34" charset="0"/>
              </a:rPr>
              <a:t>(you can always add something to improve and make it more perfect than it already is , BUT this is NOT true of a non-contingent /Necessary God. </a:t>
            </a:r>
            <a:endParaRPr lang="en-GB" sz="32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177" y="159183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0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Kant’s Objection to the ontological argument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Kant had put forward an argument towards Descartes. Descartes had claimed God possess all perfections , Kant objects the perfection. The perfections or predicates could not be a predicate simply because existence can be an object that possess of lack but not the nature of an object. God is all loving – it tells us about God’s nature, it’s a predicate. If I say my car had 5 doors, a wheel , again predicates. But if I say my car exists that says nothing about its nature or predicate , I merely pointing out that my car exists. Therefore existence is not a predicate. 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3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>
                <a:latin typeface="Arial Rounded MT Bold" panose="020F0704030504030204" pitchFamily="34" charset="0"/>
              </a:rPr>
              <a:t>Kant 100 </a:t>
            </a:r>
            <a:r>
              <a:rPr lang="en-GB" dirty="0" err="1" smtClean="0">
                <a:latin typeface="Arial Rounded MT Bold" panose="020F0704030504030204" pitchFamily="34" charset="0"/>
              </a:rPr>
              <a:t>Thalers</a:t>
            </a:r>
            <a:r>
              <a:rPr lang="en-GB" dirty="0" smtClean="0">
                <a:latin typeface="Arial Rounded MT Bold" panose="020F0704030504030204" pitchFamily="34" charset="0"/>
              </a:rPr>
              <a:t> (currency 18</a:t>
            </a:r>
            <a:r>
              <a:rPr lang="en-GB" baseline="30000" dirty="0" smtClean="0">
                <a:latin typeface="Arial Rounded MT Bold" panose="020F0704030504030204" pitchFamily="34" charset="0"/>
              </a:rPr>
              <a:t>th</a:t>
            </a:r>
            <a:r>
              <a:rPr lang="en-GB" dirty="0" smtClean="0">
                <a:latin typeface="Arial Rounded MT Bold" panose="020F0704030504030204" pitchFamily="34" charset="0"/>
              </a:rPr>
              <a:t> century Prussia)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 smtClean="0">
                <a:latin typeface="Arial Rounded MT Bold" panose="020F0704030504030204" pitchFamily="34" charset="0"/>
              </a:rPr>
              <a:t>Kant asks reader to consider what is held in the understanding of </a:t>
            </a:r>
            <a:r>
              <a:rPr lang="en-GB" sz="3600" i="1" dirty="0" err="1" smtClean="0">
                <a:latin typeface="Arial Rounded MT Bold" panose="020F0704030504030204" pitchFamily="34" charset="0"/>
              </a:rPr>
              <a:t>thalers</a:t>
            </a:r>
            <a:r>
              <a:rPr lang="en-GB" sz="3600" dirty="0" smtClean="0">
                <a:latin typeface="Arial Rounded MT Bold" panose="020F0704030504030204" pitchFamily="34" charset="0"/>
              </a:rPr>
              <a:t> by adding the phrase it exists, nothing changes in our mind by adding this phase, </a:t>
            </a:r>
            <a:r>
              <a:rPr lang="en-GB" sz="3600" u="sng" dirty="0" smtClean="0">
                <a:latin typeface="Arial Rounded MT Bold" panose="020F0704030504030204" pitchFamily="34" charset="0"/>
              </a:rPr>
              <a:t>existence is not a real predicate. </a:t>
            </a:r>
            <a:r>
              <a:rPr lang="en-GB" sz="3600" dirty="0" smtClean="0">
                <a:latin typeface="Arial Rounded MT Bold" panose="020F0704030504030204" pitchFamily="34" charset="0"/>
              </a:rPr>
              <a:t>The word ‘exists’ adds nothing to the idea of God which suggest ontological arguments </a:t>
            </a:r>
            <a:r>
              <a:rPr lang="en-GB" sz="3600" u="sng" dirty="0" smtClean="0">
                <a:latin typeface="Arial Rounded MT Bold" panose="020F0704030504030204" pitchFamily="34" charset="0"/>
              </a:rPr>
              <a:t>fail priori </a:t>
            </a:r>
            <a:r>
              <a:rPr lang="en-GB" sz="3600" dirty="0" smtClean="0">
                <a:latin typeface="Arial Rounded MT Bold" panose="020F0704030504030204" pitchFamily="34" charset="0"/>
              </a:rPr>
              <a:t>to prove existence of God. 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2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891" y="365125"/>
            <a:ext cx="11822545" cy="1325563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A02: The effectiveness of the challenges to the ontological argument for God’s existence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77091" y="1825624"/>
            <a:ext cx="5742709" cy="4879975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>
                <a:latin typeface="Arial Rounded MT Bold" panose="020F0704030504030204" pitchFamily="34" charset="0"/>
              </a:rPr>
              <a:t>Guanilo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i="1" dirty="0" err="1" smtClean="0">
                <a:latin typeface="Arial Rounded MT Bold" panose="020F0704030504030204" pitchFamily="34" charset="0"/>
              </a:rPr>
              <a:t>reductio</a:t>
            </a:r>
            <a:r>
              <a:rPr lang="en-GB" i="1" dirty="0" smtClean="0">
                <a:latin typeface="Arial Rounded MT Bold" panose="020F0704030504030204" pitchFamily="34" charset="0"/>
              </a:rPr>
              <a:t> ad </a:t>
            </a:r>
            <a:r>
              <a:rPr lang="en-GB" i="1" dirty="0" err="1" smtClean="0">
                <a:latin typeface="Arial Rounded MT Bold" panose="020F0704030504030204" pitchFamily="34" charset="0"/>
              </a:rPr>
              <a:t>absurdium</a:t>
            </a:r>
            <a:r>
              <a:rPr lang="en-GB" i="1" dirty="0" smtClean="0"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latin typeface="Arial Rounded MT Bold" panose="020F0704030504030204" pitchFamily="34" charset="0"/>
              </a:rPr>
              <a:t>trying to define something into existence was a ridiculous idea.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Arial Rounded MT Bold" panose="020F0704030504030204" pitchFamily="34" charset="0"/>
              </a:rPr>
              <a:t>The perfect island, does not mean the prefect island does exist, this claim makes no sense.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Arial Rounded MT Bold" panose="020F0704030504030204" pitchFamily="34" charset="0"/>
              </a:rPr>
              <a:t>Kant rejects Descartes that existence is a predicate of God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24236" cy="4879974"/>
          </a:xfrm>
          <a:solidFill>
            <a:srgbClr val="FF5050"/>
          </a:solidFill>
          <a:ln>
            <a:solidFill>
              <a:srgbClr val="FF5050"/>
            </a:solidFill>
          </a:ln>
        </p:spPr>
        <p:txBody>
          <a:bodyPr>
            <a:normAutofit/>
          </a:bodyPr>
          <a:lstStyle/>
          <a:p>
            <a:pPr>
              <a:buFont typeface="Arial Rounded MT Bold" panose="020F0704030504030204" pitchFamily="34" charset="0"/>
              <a:buChar char="×"/>
            </a:pPr>
            <a:r>
              <a:rPr lang="en-GB" dirty="0" smtClean="0">
                <a:latin typeface="Arial Rounded MT Bold" panose="020F0704030504030204" pitchFamily="34" charset="0"/>
              </a:rPr>
              <a:t>Gaunilo’s island is based on contingency but God is necessary. </a:t>
            </a:r>
          </a:p>
          <a:p>
            <a:pPr>
              <a:buFont typeface="Arial Rounded MT Bold" panose="020F0704030504030204" pitchFamily="34" charset="0"/>
              <a:buChar char="×"/>
            </a:pPr>
            <a:r>
              <a:rPr lang="en-GB" dirty="0" smtClean="0">
                <a:latin typeface="Arial Rounded MT Bold" panose="020F0704030504030204" pitchFamily="34" charset="0"/>
              </a:rPr>
              <a:t>Scholars have questioned Kant’s understanding, Anslem asks his readers to compare something existing merely in the understanding with something existing in reality as well. 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1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891" y="365125"/>
            <a:ext cx="11822545" cy="1325563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A02: The extent to which objections to the ontological argument are persuasive 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77091" y="1825624"/>
            <a:ext cx="5742709" cy="4879975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>
                <a:latin typeface="Arial Rounded MT Bold" panose="020F0704030504030204" pitchFamily="34" charset="0"/>
              </a:rPr>
              <a:t>Guanilo</a:t>
            </a:r>
            <a:r>
              <a:rPr lang="en-GB" dirty="0" smtClean="0">
                <a:latin typeface="Arial Rounded MT Bold" panose="020F0704030504030204" pitchFamily="34" charset="0"/>
              </a:rPr>
              <a:t>: just because you can define a greatest possible being does not mean he actually exist.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Arial Rounded MT Bold" panose="020F0704030504030204" pitchFamily="34" charset="0"/>
              </a:rPr>
              <a:t>Kant shows reasoning </a:t>
            </a:r>
            <a:r>
              <a:rPr lang="en-GB" dirty="0" err="1" smtClean="0">
                <a:latin typeface="Arial Rounded MT Bold" panose="020F0704030504030204" pitchFamily="34" charset="0"/>
              </a:rPr>
              <a:t>Decartes</a:t>
            </a:r>
            <a:r>
              <a:rPr lang="en-GB" dirty="0" smtClean="0">
                <a:latin typeface="Arial Rounded MT Bold" panose="020F0704030504030204" pitchFamily="34" charset="0"/>
              </a:rPr>
              <a:t> in defining </a:t>
            </a:r>
            <a:r>
              <a:rPr lang="en-GB" dirty="0" err="1" smtClean="0">
                <a:latin typeface="Arial Rounded MT Bold" panose="020F0704030504030204" pitchFamily="34" charset="0"/>
              </a:rPr>
              <a:t>Go’d</a:t>
            </a:r>
            <a:r>
              <a:rPr lang="en-GB" dirty="0" smtClean="0">
                <a:latin typeface="Arial Rounded MT Bold" panose="020F0704030504030204" pitchFamily="34" charset="0"/>
              </a:rPr>
              <a:t> existence is invalid. Existence is not a predicate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24236" cy="4879974"/>
          </a:xfrm>
          <a:solidFill>
            <a:srgbClr val="FF5050"/>
          </a:solidFill>
          <a:ln>
            <a:solidFill>
              <a:srgbClr val="FF5050"/>
            </a:solidFill>
          </a:ln>
        </p:spPr>
        <p:txBody>
          <a:bodyPr>
            <a:normAutofit/>
          </a:bodyPr>
          <a:lstStyle/>
          <a:p>
            <a:pPr>
              <a:buFont typeface="Arial Rounded MT Bold" panose="020F0704030504030204" pitchFamily="34" charset="0"/>
              <a:buChar char="×"/>
            </a:pPr>
            <a:r>
              <a:rPr lang="en-GB" dirty="0" smtClean="0">
                <a:latin typeface="Arial Rounded MT Bold" panose="020F0704030504030204" pitchFamily="34" charset="0"/>
              </a:rPr>
              <a:t>Gaunilo’s does not understand that because of God’s uniqueness the ontological only applies to him and no other being. God is necessary. </a:t>
            </a:r>
          </a:p>
          <a:p>
            <a:pPr>
              <a:buFont typeface="Arial Rounded MT Bold" panose="020F0704030504030204" pitchFamily="34" charset="0"/>
              <a:buChar char="×"/>
            </a:pPr>
            <a:r>
              <a:rPr lang="en-GB" dirty="0" smtClean="0">
                <a:latin typeface="Arial Rounded MT Bold" panose="020F0704030504030204" pitchFamily="34" charset="0"/>
              </a:rPr>
              <a:t>We questioned Kant’s understanding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latin typeface="Arial Rounded MT Bold" panose="020F0704030504030204" pitchFamily="34" charset="0"/>
              </a:rPr>
              <a:t>of Anslem adding existence as a predicate- was that Anslem’s goal?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09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A02 Activity 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4000" dirty="0" smtClean="0">
                <a:latin typeface="Arial Rounded MT Bold" panose="020F0704030504030204" pitchFamily="34" charset="0"/>
              </a:rPr>
              <a:t>Consider each conclusion and collect evidence and examples to support your statement. Gather AO1 and AO2 arguments.</a:t>
            </a:r>
          </a:p>
          <a:p>
            <a:endParaRPr lang="en-GB" sz="4000" dirty="0">
              <a:latin typeface="Arial Rounded MT Bold" panose="020F0704030504030204" pitchFamily="34" charset="0"/>
            </a:endParaRPr>
          </a:p>
          <a:p>
            <a:r>
              <a:rPr lang="en-GB" sz="4000" dirty="0" smtClean="0">
                <a:latin typeface="Arial Rounded MT Bold" panose="020F0704030504030204" pitchFamily="34" charset="0"/>
              </a:rPr>
              <a:t>Now contrast this with a weak conclusion. </a:t>
            </a:r>
            <a:endParaRPr lang="en-GB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62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Gaunilo’s challenge's was undermined by Anslem’s use of deductive reasoning. </a:t>
            </a:r>
          </a:p>
        </p:txBody>
      </p:sp>
    </p:spTree>
    <p:extLst>
      <p:ext uri="{BB962C8B-B14F-4D97-AF65-F5344CB8AC3E}">
        <p14:creationId xmlns:p14="http://schemas.microsoft.com/office/powerpoint/2010/main" val="333802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Kant’s challenge's was more effective than Gaunilo’s. </a:t>
            </a:r>
          </a:p>
        </p:txBody>
      </p:sp>
    </p:spTree>
    <p:extLst>
      <p:ext uri="{BB962C8B-B14F-4D97-AF65-F5344CB8AC3E}">
        <p14:creationId xmlns:p14="http://schemas.microsoft.com/office/powerpoint/2010/main" val="292001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699</Words>
  <Application>Microsoft Office PowerPoint</Application>
  <PresentationFormat>Widescreen</PresentationFormat>
  <Paragraphs>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Microsoft Sans Serif</vt:lpstr>
      <vt:lpstr>Wingdings</vt:lpstr>
      <vt:lpstr>Office Theme</vt:lpstr>
      <vt:lpstr>C: Challenges to the ontological argument </vt:lpstr>
      <vt:lpstr>Critics of Gaunilo </vt:lpstr>
      <vt:lpstr>Kant’s Objection to the ontological argument </vt:lpstr>
      <vt:lpstr>Kant 100 Thalers (currency 18th century Prussia) </vt:lpstr>
      <vt:lpstr>A02: The effectiveness of the challenges to the ontological argument for God’s existence </vt:lpstr>
      <vt:lpstr>A02: The extent to which objections to the ontological argument are persuasive  </vt:lpstr>
      <vt:lpstr>A02 Activity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Read p52/55 of the text book, Use the Band descriptors to assess the Band. What are the strengths? </vt:lpstr>
    </vt:vector>
  </TitlesOfParts>
  <Company>Thomas Tallis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C: Challenges to the ontological argument</dc:title>
  <dc:creator>Rahima Choudhury</dc:creator>
  <cp:lastModifiedBy>Rahima Choudhury</cp:lastModifiedBy>
  <cp:revision>9</cp:revision>
  <dcterms:created xsi:type="dcterms:W3CDTF">2019-05-12T07:44:30Z</dcterms:created>
  <dcterms:modified xsi:type="dcterms:W3CDTF">2019-05-16T11:34:47Z</dcterms:modified>
</cp:coreProperties>
</file>