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DC208-3554-4268-9A61-4C22CC9C10B5}" type="datetimeFigureOut">
              <a:rPr lang="en-GB" smtClean="0"/>
              <a:t>25/10/2019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1C4427-4CC7-49FB-BFF4-6755CB936D06}" type="slidenum">
              <a:rPr lang="en-GB" smtClean="0"/>
              <a:t>‹#›</a:t>
            </a:fld>
            <a:endParaRPr lang="en-GB"/>
          </a:p>
        </p:txBody>
      </p:sp>
    </p:spTree>
    <p:extLst>
      <p:ext uri="{BB962C8B-B14F-4D97-AF65-F5344CB8AC3E}">
        <p14:creationId xmlns:p14="http://schemas.microsoft.com/office/powerpoint/2010/main" val="2276655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31C4427-4CC7-49FB-BFF4-6755CB936D06}" type="slidenum">
              <a:rPr lang="en-GB" smtClean="0"/>
              <a:t>4</a:t>
            </a:fld>
            <a:endParaRPr lang="en-GB"/>
          </a:p>
        </p:txBody>
      </p:sp>
    </p:spTree>
    <p:extLst>
      <p:ext uri="{BB962C8B-B14F-4D97-AF65-F5344CB8AC3E}">
        <p14:creationId xmlns:p14="http://schemas.microsoft.com/office/powerpoint/2010/main" val="2580465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663ADB8-5439-4849-884A-BC3CC70F539C}"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282793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3ADB8-5439-4849-884A-BC3CC70F539C}"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2505986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3ADB8-5439-4849-884A-BC3CC70F539C}"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1173386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663ADB8-5439-4849-884A-BC3CC70F539C}"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90438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663ADB8-5439-4849-884A-BC3CC70F539C}" type="datetimeFigureOut">
              <a:rPr lang="en-GB" smtClean="0"/>
              <a:t>25/10/2019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2038250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663ADB8-5439-4849-884A-BC3CC70F539C}"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528880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663ADB8-5439-4849-884A-BC3CC70F539C}" type="datetimeFigureOut">
              <a:rPr lang="en-GB" smtClean="0"/>
              <a:t>25/10/2019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148565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663ADB8-5439-4849-884A-BC3CC70F539C}" type="datetimeFigureOut">
              <a:rPr lang="en-GB" smtClean="0"/>
              <a:t>25/10/2019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2323731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3ADB8-5439-4849-884A-BC3CC70F539C}" type="datetimeFigureOut">
              <a:rPr lang="en-GB" smtClean="0"/>
              <a:t>25/10/2019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121575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63ADB8-5439-4849-884A-BC3CC70F539C}"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3600743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663ADB8-5439-4849-884A-BC3CC70F539C}" type="datetimeFigureOut">
              <a:rPr lang="en-GB" smtClean="0"/>
              <a:t>25/10/2019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30E67B-7768-4F53-95E6-B03FA6CF2997}" type="slidenum">
              <a:rPr lang="en-GB" smtClean="0"/>
              <a:t>‹#›</a:t>
            </a:fld>
            <a:endParaRPr lang="en-GB"/>
          </a:p>
        </p:txBody>
      </p:sp>
    </p:spTree>
    <p:extLst>
      <p:ext uri="{BB962C8B-B14F-4D97-AF65-F5344CB8AC3E}">
        <p14:creationId xmlns:p14="http://schemas.microsoft.com/office/powerpoint/2010/main" val="79001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63ADB8-5439-4849-884A-BC3CC70F539C}" type="datetimeFigureOut">
              <a:rPr lang="en-GB" smtClean="0"/>
              <a:t>25/10/2019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30E67B-7768-4F53-95E6-B03FA6CF2997}" type="slidenum">
              <a:rPr lang="en-GB" smtClean="0"/>
              <a:t>‹#›</a:t>
            </a:fld>
            <a:endParaRPr lang="en-GB"/>
          </a:p>
        </p:txBody>
      </p:sp>
    </p:spTree>
    <p:extLst>
      <p:ext uri="{BB962C8B-B14F-4D97-AF65-F5344CB8AC3E}">
        <p14:creationId xmlns:p14="http://schemas.microsoft.com/office/powerpoint/2010/main" val="1514458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youtube.com/watch?v=iH_PRnY7Jkw"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1920" y="167323"/>
            <a:ext cx="11907520" cy="1143317"/>
          </a:xfrm>
          <a:solidFill>
            <a:schemeClr val="accent4"/>
          </a:solidFill>
        </p:spPr>
        <p:txBody>
          <a:bodyPr>
            <a:normAutofit fontScale="90000"/>
          </a:bodyPr>
          <a:lstStyle/>
          <a:p>
            <a:r>
              <a:rPr lang="en-GB" sz="6600" b="1" dirty="0" smtClean="0"/>
              <a:t>Theme 2: Challenges to religious belief</a:t>
            </a:r>
            <a:endParaRPr lang="en-GB" sz="6600" b="1" dirty="0"/>
          </a:p>
        </p:txBody>
      </p:sp>
      <p:sp>
        <p:nvSpPr>
          <p:cNvPr id="3" name="Subtitle 2"/>
          <p:cNvSpPr>
            <a:spLocks noGrp="1"/>
          </p:cNvSpPr>
          <p:nvPr>
            <p:ph type="subTitle" idx="1"/>
          </p:nvPr>
        </p:nvSpPr>
        <p:spPr>
          <a:xfrm>
            <a:off x="0" y="1310640"/>
            <a:ext cx="11907520" cy="1655762"/>
          </a:xfrm>
          <a:solidFill>
            <a:srgbClr val="00B050"/>
          </a:solidFill>
        </p:spPr>
        <p:txBody>
          <a:bodyPr>
            <a:normAutofit/>
          </a:bodyPr>
          <a:lstStyle/>
          <a:p>
            <a:r>
              <a:rPr lang="en-GB" sz="4400" b="1" dirty="0" smtClean="0"/>
              <a:t>D: Religious Belief as a product of the Human mind: Sigmund Freud</a:t>
            </a:r>
            <a:endParaRPr lang="en-GB" sz="4400" b="1" dirty="0"/>
          </a:p>
        </p:txBody>
      </p:sp>
      <p:sp>
        <p:nvSpPr>
          <p:cNvPr id="5" name="Cloud Callout 4"/>
          <p:cNvSpPr/>
          <p:nvPr/>
        </p:nvSpPr>
        <p:spPr>
          <a:xfrm>
            <a:off x="6502400" y="2204720"/>
            <a:ext cx="5689600" cy="4460240"/>
          </a:xfrm>
          <a:prstGeom prst="cloudCallout">
            <a:avLst>
              <a:gd name="adj1" fmla="val -74374"/>
              <a:gd name="adj2" fmla="val -20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rPr>
              <a:t>Psychology is the inner world and tries to present itself as a science. It investigates human personality/experiences, discovers laws about human behaviour to find out why people hold beliefs </a:t>
            </a:r>
            <a:endParaRPr lang="en-GB" sz="2400" dirty="0">
              <a:ln w="0"/>
              <a:solidFill>
                <a:schemeClr val="tx1"/>
              </a:solidFill>
              <a:effectLst>
                <a:outerShdw blurRad="38100" dist="19050" dir="2700000" algn="tl" rotWithShape="0">
                  <a:schemeClr val="dk1">
                    <a:alpha val="40000"/>
                  </a:schemeClr>
                </a:outerShdw>
              </a:effectLst>
              <a:latin typeface="Baskerville Old Face" panose="02020602080505020303" pitchFamily="18" charset="0"/>
            </a:endParaRPr>
          </a:p>
        </p:txBody>
      </p:sp>
      <p:pic>
        <p:nvPicPr>
          <p:cNvPr id="6" name="Picture 5"/>
          <p:cNvPicPr>
            <a:picLocks noChangeAspect="1"/>
          </p:cNvPicPr>
          <p:nvPr/>
        </p:nvPicPr>
        <p:blipFill>
          <a:blip r:embed="rId2"/>
          <a:stretch>
            <a:fillRect/>
          </a:stretch>
        </p:blipFill>
        <p:spPr>
          <a:xfrm>
            <a:off x="0" y="3177222"/>
            <a:ext cx="5241136" cy="3487738"/>
          </a:xfrm>
          <a:prstGeom prst="rect">
            <a:avLst/>
          </a:prstGeom>
        </p:spPr>
      </p:pic>
    </p:spTree>
    <p:extLst>
      <p:ext uri="{BB962C8B-B14F-4D97-AF65-F5344CB8AC3E}">
        <p14:creationId xmlns:p14="http://schemas.microsoft.com/office/powerpoint/2010/main" val="4265048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9243306" cy="1602198"/>
          </a:xfrm>
          <a:solidFill>
            <a:srgbClr val="FFFF00"/>
          </a:solidFill>
        </p:spPr>
        <p:txBody>
          <a:bodyPr>
            <a:normAutofit fontScale="90000"/>
          </a:bodyPr>
          <a:lstStyle/>
          <a:p>
            <a:r>
              <a:rPr lang="en-GB" dirty="0" smtClean="0">
                <a:latin typeface="Arial Rounded MT Bold" panose="020F0704030504030204" pitchFamily="34" charset="0"/>
              </a:rPr>
              <a:t>Challenges: </a:t>
            </a:r>
            <a:r>
              <a:rPr lang="en-GB" dirty="0" smtClean="0">
                <a:solidFill>
                  <a:srgbClr val="FF0000"/>
                </a:solidFill>
                <a:latin typeface="Arial Rounded MT Bold" panose="020F0704030504030204" pitchFamily="34" charset="0"/>
              </a:rPr>
              <a:t>No</a:t>
            </a:r>
            <a:r>
              <a:rPr lang="en-GB" dirty="0" smtClean="0">
                <a:latin typeface="Arial Rounded MT Bold" panose="020F0704030504030204" pitchFamily="34" charset="0"/>
              </a:rPr>
              <a:t> firm </a:t>
            </a:r>
            <a:r>
              <a:rPr lang="en-GB" dirty="0" smtClean="0">
                <a:solidFill>
                  <a:srgbClr val="FF0000"/>
                </a:solidFill>
                <a:latin typeface="Arial Rounded MT Bold" panose="020F0704030504030204" pitchFamily="34" charset="0"/>
              </a:rPr>
              <a:t>psychological evidence for universal Oedipus complex</a:t>
            </a: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a:bodyPr>
          <a:lstStyle/>
          <a:p>
            <a:r>
              <a:rPr lang="en-GB" sz="3600" dirty="0" smtClean="0">
                <a:latin typeface="Arial Rounded MT Bold" panose="020F0704030504030204" pitchFamily="34" charset="0"/>
              </a:rPr>
              <a:t>To model God as father is not the only image. </a:t>
            </a:r>
            <a:r>
              <a:rPr lang="en-GB" sz="3600" dirty="0" smtClean="0">
                <a:solidFill>
                  <a:srgbClr val="00B050"/>
                </a:solidFill>
                <a:latin typeface="Arial Rounded MT Bold" panose="020F0704030504030204" pitchFamily="34" charset="0"/>
              </a:rPr>
              <a:t>Malinowski </a:t>
            </a:r>
            <a:r>
              <a:rPr lang="en-GB" sz="3600" dirty="0" smtClean="0">
                <a:latin typeface="Arial Rounded MT Bold" panose="020F0704030504030204" pitchFamily="34" charset="0"/>
              </a:rPr>
              <a:t>studied the </a:t>
            </a:r>
            <a:r>
              <a:rPr lang="en-GB" sz="3600" dirty="0" err="1" smtClean="0">
                <a:solidFill>
                  <a:srgbClr val="00B050"/>
                </a:solidFill>
                <a:latin typeface="Arial Rounded MT Bold" panose="020F0704030504030204" pitchFamily="34" charset="0"/>
              </a:rPr>
              <a:t>Trobiand</a:t>
            </a:r>
            <a:r>
              <a:rPr lang="en-GB" sz="3600" dirty="0" smtClean="0">
                <a:solidFill>
                  <a:srgbClr val="00B050"/>
                </a:solidFill>
                <a:latin typeface="Arial Rounded MT Bold" panose="020F0704030504030204" pitchFamily="34" charset="0"/>
              </a:rPr>
              <a:t> race, no evidence of Oedipus culture</a:t>
            </a:r>
            <a:r>
              <a:rPr lang="en-GB" sz="3600" dirty="0" smtClean="0">
                <a:latin typeface="Arial Rounded MT Bold" panose="020F0704030504030204" pitchFamily="34" charset="0"/>
              </a:rPr>
              <a:t>. Children were disciplined by their uncle , so the sexual rival (father) was removed. In some cultures the women are dominant. </a:t>
            </a:r>
            <a:r>
              <a:rPr lang="en-GB" sz="3600" u="sng" dirty="0" smtClean="0">
                <a:latin typeface="Arial Rounded MT Bold" panose="020F0704030504030204" pitchFamily="34" charset="0"/>
              </a:rPr>
              <a:t>Oedipus complex does not cause religion but rather religion’s strict rules on sexual behaviour. </a:t>
            </a:r>
            <a:endParaRPr lang="en-GB" sz="3600" u="sng"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9553575" y="22815"/>
            <a:ext cx="2638425" cy="1733550"/>
          </a:xfrm>
          <a:prstGeom prst="rect">
            <a:avLst/>
          </a:prstGeom>
        </p:spPr>
      </p:pic>
    </p:spTree>
    <p:extLst>
      <p:ext uri="{BB962C8B-B14F-4D97-AF65-F5344CB8AC3E}">
        <p14:creationId xmlns:p14="http://schemas.microsoft.com/office/powerpoint/2010/main" val="135836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1818374" cy="825909"/>
          </a:xfrm>
          <a:solidFill>
            <a:srgbClr val="FFFF00"/>
          </a:solidFill>
        </p:spPr>
        <p:txBody>
          <a:bodyPr/>
          <a:lstStyle/>
          <a:p>
            <a:r>
              <a:rPr lang="en-GB" dirty="0" smtClean="0">
                <a:latin typeface="Arial Rounded MT Bold" panose="020F0704030504030204" pitchFamily="34" charset="0"/>
              </a:rPr>
              <a:t>Challenges: evidence basis too narrow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026160"/>
            <a:ext cx="11818374" cy="5689271"/>
          </a:xfrm>
          <a:solidFill>
            <a:schemeClr val="accent1">
              <a:lumMod val="20000"/>
              <a:lumOff val="80000"/>
            </a:schemeClr>
          </a:solidFill>
        </p:spPr>
        <p:txBody>
          <a:bodyPr/>
          <a:lstStyle/>
          <a:p>
            <a:r>
              <a:rPr lang="en-GB" dirty="0" smtClean="0">
                <a:latin typeface="Arial Rounded MT Bold" panose="020F0704030504030204" pitchFamily="34" charset="0"/>
              </a:rPr>
              <a:t>Freud was familiar with </a:t>
            </a:r>
            <a:r>
              <a:rPr lang="en-GB" dirty="0" smtClean="0">
                <a:solidFill>
                  <a:srgbClr val="FF33CC"/>
                </a:solidFill>
                <a:latin typeface="Arial Rounded MT Bold" panose="020F0704030504030204" pitchFamily="34" charset="0"/>
              </a:rPr>
              <a:t>Judaism and Christianity </a:t>
            </a:r>
            <a:r>
              <a:rPr lang="en-GB" dirty="0" smtClean="0">
                <a:latin typeface="Arial Rounded MT Bold" panose="020F0704030504030204" pitchFamily="34" charset="0"/>
              </a:rPr>
              <a:t>but fails to include female icons such as Isis or that Buddhism does not have a God. </a:t>
            </a:r>
            <a:r>
              <a:rPr lang="en-GB" dirty="0" smtClean="0">
                <a:solidFill>
                  <a:srgbClr val="0070C0"/>
                </a:solidFill>
                <a:latin typeface="Arial Rounded MT Bold" panose="020F0704030504030204" pitchFamily="34" charset="0"/>
              </a:rPr>
              <a:t>Karl Popper must be testable, falsifiable </a:t>
            </a:r>
            <a:r>
              <a:rPr lang="en-GB" dirty="0" smtClean="0">
                <a:latin typeface="Arial Rounded MT Bold" panose="020F0704030504030204" pitchFamily="34" charset="0"/>
              </a:rPr>
              <a:t>– Freud’s theory cannot be falsified</a:t>
            </a:r>
            <a:r>
              <a:rPr lang="en-GB" dirty="0" smtClean="0">
                <a:solidFill>
                  <a:schemeClr val="accent2">
                    <a:lumMod val="75000"/>
                  </a:schemeClr>
                </a:solidFill>
                <a:latin typeface="Arial Rounded MT Bold" panose="020F0704030504030204" pitchFamily="34" charset="0"/>
              </a:rPr>
              <a:t>. </a:t>
            </a:r>
            <a:r>
              <a:rPr lang="en-GB" dirty="0" err="1" smtClean="0">
                <a:solidFill>
                  <a:schemeClr val="accent2">
                    <a:lumMod val="75000"/>
                  </a:schemeClr>
                </a:solidFill>
                <a:latin typeface="Arial Rounded MT Bold" panose="020F0704030504030204" pitchFamily="34" charset="0"/>
              </a:rPr>
              <a:t>Grunbaum</a:t>
            </a:r>
            <a:r>
              <a:rPr lang="en-GB" dirty="0" smtClean="0">
                <a:solidFill>
                  <a:schemeClr val="accent2">
                    <a:lumMod val="75000"/>
                  </a:schemeClr>
                </a:solidFill>
                <a:latin typeface="Arial Rounded MT Bold" panose="020F0704030504030204" pitchFamily="34" charset="0"/>
              </a:rPr>
              <a:t> claimed Freud’s theories evaded any empirical test and fabrication</a:t>
            </a:r>
            <a:r>
              <a:rPr lang="en-GB" dirty="0" smtClean="0">
                <a:latin typeface="Arial Rounded MT Bold" panose="020F0704030504030204" pitchFamily="34" charset="0"/>
              </a:rPr>
              <a:t>. The only psychoanalytic method was to have a cure for the neuroses. </a:t>
            </a:r>
          </a:p>
          <a:p>
            <a:r>
              <a:rPr lang="en-GB" dirty="0" smtClean="0">
                <a:latin typeface="Arial Rounded MT Bold" panose="020F0704030504030204" pitchFamily="34" charset="0"/>
              </a:rPr>
              <a:t>Freud reported traumas suffered by patients claiming they had been seduced by male relatives but rather it was sexual abuse. </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551179" y="4541202"/>
            <a:ext cx="2851197" cy="2062798"/>
          </a:xfrm>
          <a:prstGeom prst="rect">
            <a:avLst/>
          </a:prstGeom>
        </p:spPr>
      </p:pic>
      <p:pic>
        <p:nvPicPr>
          <p:cNvPr id="5" name="Picture 4"/>
          <p:cNvPicPr>
            <a:picLocks noChangeAspect="1"/>
          </p:cNvPicPr>
          <p:nvPr/>
        </p:nvPicPr>
        <p:blipFill>
          <a:blip r:embed="rId3"/>
          <a:stretch>
            <a:fillRect/>
          </a:stretch>
        </p:blipFill>
        <p:spPr>
          <a:xfrm>
            <a:off x="3895090" y="4541202"/>
            <a:ext cx="3683568" cy="2062798"/>
          </a:xfrm>
          <a:prstGeom prst="rect">
            <a:avLst/>
          </a:prstGeom>
        </p:spPr>
      </p:pic>
      <p:pic>
        <p:nvPicPr>
          <p:cNvPr id="6" name="Picture 5"/>
          <p:cNvPicPr>
            <a:picLocks noChangeAspect="1"/>
          </p:cNvPicPr>
          <p:nvPr/>
        </p:nvPicPr>
        <p:blipFill rotWithShape="1">
          <a:blip r:embed="rId4"/>
          <a:srcRect b="7656"/>
          <a:stretch/>
        </p:blipFill>
        <p:spPr>
          <a:xfrm>
            <a:off x="7861934" y="4541202"/>
            <a:ext cx="2186305" cy="2139315"/>
          </a:xfrm>
          <a:prstGeom prst="rect">
            <a:avLst/>
          </a:prstGeom>
        </p:spPr>
      </p:pic>
    </p:spTree>
    <p:extLst>
      <p:ext uri="{BB962C8B-B14F-4D97-AF65-F5344CB8AC3E}">
        <p14:creationId xmlns:p14="http://schemas.microsoft.com/office/powerpoint/2010/main" val="1842269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en-GB" dirty="0" smtClean="0">
                <a:latin typeface="Arial Rounded MT Bold" panose="020F0704030504030204" pitchFamily="34" charset="0"/>
              </a:rPr>
              <a:t>AO2: To what extent can religious belief be considered a neurosis?</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1" y="1332661"/>
            <a:ext cx="6133673" cy="5525339"/>
          </a:xfrm>
          <a:solidFill>
            <a:schemeClr val="accent2">
              <a:lumMod val="20000"/>
              <a:lumOff val="80000"/>
            </a:schemeClr>
          </a:solidFill>
        </p:spPr>
        <p:txBody>
          <a:bodyPr>
            <a:normAutofit fontScale="92500" lnSpcReduction="20000"/>
          </a:bodyPr>
          <a:lstStyle/>
          <a:p>
            <a:pPr>
              <a:buFont typeface="Wingdings" panose="05000000000000000000" pitchFamily="2" charset="2"/>
              <a:buChar char="ü"/>
            </a:pPr>
            <a:r>
              <a:rPr lang="en-GB" sz="2600" dirty="0" smtClean="0">
                <a:latin typeface="Arial Rounded MT Bold" panose="020F0704030504030204" pitchFamily="34" charset="0"/>
              </a:rPr>
              <a:t>Freud treating patient’s with neurosis drew attention obsessions and religion. ‘Individual religiosity’ has repetitive rituals is a ‘universal obsessional neurosis’. </a:t>
            </a:r>
          </a:p>
          <a:p>
            <a:pPr>
              <a:buFont typeface="Wingdings" panose="05000000000000000000" pitchFamily="2" charset="2"/>
              <a:buChar char="ü"/>
            </a:pPr>
            <a:r>
              <a:rPr lang="en-GB" sz="2600" dirty="0" smtClean="0">
                <a:latin typeface="Arial Rounded MT Bold" panose="020F0704030504030204" pitchFamily="34" charset="0"/>
              </a:rPr>
              <a:t>Slaughter of the primal father: hordes, subconscious memory of human events for example Holy Communion for atonement. </a:t>
            </a:r>
          </a:p>
          <a:p>
            <a:pPr>
              <a:buFont typeface="Wingdings" panose="05000000000000000000" pitchFamily="2" charset="2"/>
              <a:buChar char="ü"/>
            </a:pPr>
            <a:r>
              <a:rPr lang="en-GB" sz="2600" dirty="0" smtClean="0">
                <a:latin typeface="Arial Rounded MT Bold" panose="020F0704030504030204" pitchFamily="34" charset="0"/>
              </a:rPr>
              <a:t>Oedipus Complex, hated of father and incest with mother depends interpretation of religious stories. </a:t>
            </a:r>
          </a:p>
          <a:p>
            <a:pPr>
              <a:buFont typeface="Wingdings" panose="05000000000000000000" pitchFamily="2" charset="2"/>
              <a:buChar char="ü"/>
            </a:pPr>
            <a:r>
              <a:rPr lang="en-GB" sz="2600" dirty="0" smtClean="0">
                <a:latin typeface="Arial Rounded MT Bold" panose="020F0704030504030204" pitchFamily="34" charset="0"/>
              </a:rPr>
              <a:t>Neurosis, case studies inner psychological conflict.</a:t>
            </a:r>
          </a:p>
          <a:p>
            <a:pPr>
              <a:buFont typeface="Wingdings" panose="05000000000000000000" pitchFamily="2" charset="2"/>
              <a:buChar char="ü"/>
            </a:pPr>
            <a:r>
              <a:rPr lang="en-GB" sz="2600" dirty="0" smtClean="0">
                <a:latin typeface="Arial Rounded MT Bold" panose="020F0704030504030204" pitchFamily="34" charset="0"/>
              </a:rPr>
              <a:t>Feeling of guilt, guilty primal horde, Freud suggests religion would die out and Science will take over </a:t>
            </a:r>
          </a:p>
          <a:p>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6133672" y="1325562"/>
            <a:ext cx="6058328" cy="5532438"/>
          </a:xfrm>
          <a:solidFill>
            <a:schemeClr val="accent5">
              <a:lumMod val="20000"/>
              <a:lumOff val="80000"/>
            </a:schemeClr>
          </a:solidFill>
        </p:spPr>
        <p:txBody>
          <a:bodyPr>
            <a:normAutofit fontScale="92500" lnSpcReduction="20000"/>
          </a:bodyPr>
          <a:lstStyle/>
          <a:p>
            <a:pPr>
              <a:buFont typeface="Arial Rounded MT Bold" panose="020F0704030504030204" pitchFamily="34" charset="0"/>
              <a:buChar char="×"/>
            </a:pPr>
            <a:r>
              <a:rPr lang="en-GB" dirty="0" smtClean="0">
                <a:latin typeface="Arial Rounded MT Bold" panose="020F0704030504030204" pitchFamily="34" charset="0"/>
              </a:rPr>
              <a:t>Darwin and Freud, there is no evidence. Hypothesis was impossible to verify and falsify.</a:t>
            </a:r>
          </a:p>
          <a:p>
            <a:pPr>
              <a:buFont typeface="Arial Rounded MT Bold" panose="020F0704030504030204" pitchFamily="34" charset="0"/>
              <a:buChar char="×"/>
            </a:pPr>
            <a:r>
              <a:rPr lang="en-GB" dirty="0" smtClean="0">
                <a:latin typeface="Arial Rounded MT Bold" panose="020F0704030504030204" pitchFamily="34" charset="0"/>
              </a:rPr>
              <a:t>Freud’s view on religion was based on Judaism/Christianity. Malinowski casts doubt on Oedipus complex, Hindu have female icons.</a:t>
            </a:r>
          </a:p>
          <a:p>
            <a:pPr>
              <a:buFont typeface="Arial Rounded MT Bold" panose="020F0704030504030204" pitchFamily="34" charset="0"/>
              <a:buChar char="×"/>
            </a:pPr>
            <a:r>
              <a:rPr lang="en-GB" dirty="0" smtClean="0">
                <a:latin typeface="Arial Rounded MT Bold" panose="020F0704030504030204" pitchFamily="34" charset="0"/>
              </a:rPr>
              <a:t>Freud sees Religion as rituals and sacred acts rather than a set of beliefs.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1836975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a:solidFill>
            <a:srgbClr val="FFFF00"/>
          </a:solidFill>
        </p:spPr>
        <p:txBody>
          <a:bodyPr/>
          <a:lstStyle/>
          <a:p>
            <a:r>
              <a:rPr lang="en-GB" dirty="0" smtClean="0">
                <a:latin typeface="Arial Rounded MT Bold" panose="020F0704030504030204" pitchFamily="34" charset="0"/>
              </a:rPr>
              <a:t>AO2: How adequate is Freud’s explanation of religious belief?</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1" y="1332661"/>
            <a:ext cx="6133673" cy="5525339"/>
          </a:xfrm>
          <a:solidFill>
            <a:schemeClr val="accent2">
              <a:lumMod val="20000"/>
              <a:lumOff val="80000"/>
            </a:schemeClr>
          </a:solidFill>
        </p:spPr>
        <p:txBody>
          <a:bodyPr>
            <a:normAutofit lnSpcReduction="10000"/>
          </a:bodyPr>
          <a:lstStyle/>
          <a:p>
            <a:pPr>
              <a:buFont typeface="Wingdings" panose="05000000000000000000" pitchFamily="2" charset="2"/>
              <a:buChar char="ü"/>
            </a:pPr>
            <a:r>
              <a:rPr lang="en-GB" sz="2600" dirty="0" smtClean="0">
                <a:latin typeface="Arial Rounded MT Bold" panose="020F0704030504030204" pitchFamily="34" charset="0"/>
              </a:rPr>
              <a:t>Freud sees religious belief as lacking </a:t>
            </a:r>
            <a:r>
              <a:rPr lang="en-GB" dirty="0" smtClean="0">
                <a:latin typeface="Arial Rounded MT Bold" panose="020F0704030504030204" pitchFamily="34" charset="0"/>
              </a:rPr>
              <a:t>and cannot be justified?</a:t>
            </a:r>
          </a:p>
          <a:p>
            <a:pPr>
              <a:buFont typeface="Wingdings" panose="05000000000000000000" pitchFamily="2" charset="2"/>
              <a:buChar char="ü"/>
            </a:pPr>
            <a:r>
              <a:rPr lang="en-GB" sz="2600" dirty="0" smtClean="0">
                <a:latin typeface="Arial Rounded MT Bold" panose="020F0704030504030204" pitchFamily="34" charset="0"/>
              </a:rPr>
              <a:t>Neurosis and religious ritual: </a:t>
            </a:r>
            <a:r>
              <a:rPr lang="en-GB" sz="2600" dirty="0" err="1" smtClean="0">
                <a:latin typeface="Arial Rounded MT Bold" panose="020F0704030504030204" pitchFamily="34" charset="0"/>
              </a:rPr>
              <a:t>wadu</a:t>
            </a:r>
            <a:r>
              <a:rPr lang="en-GB" sz="2600" dirty="0" smtClean="0">
                <a:latin typeface="Arial Rounded MT Bold" panose="020F0704030504030204" pitchFamily="34" charset="0"/>
              </a:rPr>
              <a:t> – the need to clean and wash is a compulsion. There are aspects of obsessional behaviour. </a:t>
            </a:r>
          </a:p>
          <a:p>
            <a:pPr>
              <a:buFont typeface="Wingdings" panose="05000000000000000000" pitchFamily="2" charset="2"/>
              <a:buChar char="ü"/>
            </a:pPr>
            <a:r>
              <a:rPr lang="en-GB" sz="2600" dirty="0" smtClean="0">
                <a:latin typeface="Arial Rounded MT Bold" panose="020F0704030504030204" pitchFamily="34" charset="0"/>
              </a:rPr>
              <a:t>Freud’s psychoanalysis of dreams is repressed trauma and guilt, stemmed from the horde and Oedipal complex, such as Holy Communion is the totem. </a:t>
            </a:r>
          </a:p>
          <a:p>
            <a:pPr>
              <a:buFont typeface="Wingdings" panose="05000000000000000000" pitchFamily="2" charset="2"/>
              <a:buChar char="ü"/>
            </a:pPr>
            <a:r>
              <a:rPr lang="en-GB" sz="2600" dirty="0" smtClean="0">
                <a:latin typeface="Arial Rounded MT Bold" panose="020F0704030504030204" pitchFamily="34" charset="0"/>
              </a:rPr>
              <a:t>Wish </a:t>
            </a:r>
            <a:r>
              <a:rPr lang="en-GB" sz="2600" dirty="0" err="1" smtClean="0">
                <a:latin typeface="Arial Rounded MT Bold" panose="020F0704030504030204" pitchFamily="34" charset="0"/>
              </a:rPr>
              <a:t>Fulfillment</a:t>
            </a:r>
            <a:r>
              <a:rPr lang="en-GB" sz="2600" dirty="0" smtClean="0">
                <a:latin typeface="Arial Rounded MT Bold" panose="020F0704030504030204" pitchFamily="34" charset="0"/>
              </a:rPr>
              <a:t>: desire justice/escape death , sense of helplessness, with a divine we have control. </a:t>
            </a:r>
          </a:p>
        </p:txBody>
      </p:sp>
      <p:sp>
        <p:nvSpPr>
          <p:cNvPr id="5" name="Content Placeholder 4"/>
          <p:cNvSpPr>
            <a:spLocks noGrp="1"/>
          </p:cNvSpPr>
          <p:nvPr>
            <p:ph sz="half" idx="2"/>
          </p:nvPr>
        </p:nvSpPr>
        <p:spPr>
          <a:xfrm>
            <a:off x="6133672" y="1325562"/>
            <a:ext cx="6058328" cy="5532438"/>
          </a:xfrm>
          <a:solidFill>
            <a:schemeClr val="accent5">
              <a:lumMod val="20000"/>
              <a:lumOff val="80000"/>
            </a:schemeClr>
          </a:solidFill>
        </p:spPr>
        <p:txBody>
          <a:bodyPr>
            <a:normAutofit lnSpcReduction="10000"/>
          </a:bodyPr>
          <a:lstStyle/>
          <a:p>
            <a:pPr>
              <a:buFont typeface="Arial Rounded MT Bold" panose="020F0704030504030204" pitchFamily="34" charset="0"/>
              <a:buChar char="×"/>
            </a:pPr>
            <a:r>
              <a:rPr lang="en-GB" dirty="0" smtClean="0">
                <a:latin typeface="Arial Rounded MT Bold" panose="020F0704030504030204" pitchFamily="34" charset="0"/>
              </a:rPr>
              <a:t>Freud, there is no evidence, selective methodology. DNA cancels out anything that is passed heredity such as primal horde and Oedipal Complex. </a:t>
            </a:r>
          </a:p>
          <a:p>
            <a:pPr>
              <a:buFont typeface="Arial Rounded MT Bold" panose="020F0704030504030204" pitchFamily="34" charset="0"/>
              <a:buChar char="×"/>
            </a:pPr>
            <a:r>
              <a:rPr lang="en-GB" dirty="0" smtClean="0">
                <a:latin typeface="Arial Rounded MT Bold" panose="020F0704030504030204" pitchFamily="34" charset="0"/>
              </a:rPr>
              <a:t>Darwin horde theory is rejected</a:t>
            </a:r>
          </a:p>
          <a:p>
            <a:pPr>
              <a:buFont typeface="Arial Rounded MT Bold" panose="020F0704030504030204" pitchFamily="34" charset="0"/>
              <a:buChar char="×"/>
            </a:pPr>
            <a:r>
              <a:rPr lang="en-GB" dirty="0" smtClean="0">
                <a:latin typeface="Arial Rounded MT Bold" panose="020F0704030504030204" pitchFamily="34" charset="0"/>
              </a:rPr>
              <a:t>Oedipal theory is not universal </a:t>
            </a:r>
          </a:p>
          <a:p>
            <a:pPr>
              <a:buFont typeface="Arial Rounded MT Bold" panose="020F0704030504030204" pitchFamily="34" charset="0"/>
              <a:buChar char="×"/>
            </a:pPr>
            <a:r>
              <a:rPr lang="en-GB" dirty="0" smtClean="0">
                <a:latin typeface="Arial Rounded MT Bold" panose="020F0704030504030204" pitchFamily="34" charset="0"/>
              </a:rPr>
              <a:t>Religion has not died out </a:t>
            </a:r>
          </a:p>
          <a:p>
            <a:pPr>
              <a:buFont typeface="Arial Rounded MT Bold" panose="020F0704030504030204" pitchFamily="34" charset="0"/>
              <a:buChar char="×"/>
            </a:pPr>
            <a:r>
              <a:rPr lang="en-GB" dirty="0" smtClean="0">
                <a:latin typeface="Arial Rounded MT Bold" panose="020F0704030504030204" pitchFamily="34" charset="0"/>
              </a:rPr>
              <a:t>Freud sees Religion as rituals and not beliefs. </a:t>
            </a:r>
          </a:p>
          <a:p>
            <a:pPr>
              <a:buFont typeface="Arial Rounded MT Bold" panose="020F0704030504030204" pitchFamily="34" charset="0"/>
              <a:buChar char="×"/>
            </a:pPr>
            <a:endParaRPr lang="en-GB" dirty="0" smtClean="0">
              <a:latin typeface="Arial Rounded MT Bold" panose="020F0704030504030204" pitchFamily="34" charset="0"/>
            </a:endParaRPr>
          </a:p>
          <a:p>
            <a:pPr>
              <a:buFont typeface="Arial Rounded MT Bold" panose="020F0704030504030204" pitchFamily="34" charset="0"/>
              <a:buChar char="×"/>
            </a:pPr>
            <a:endParaRPr lang="en-GB" dirty="0">
              <a:latin typeface="Arial Rounded MT Bold" panose="020F0704030504030204" pitchFamily="34" charset="0"/>
            </a:endParaRPr>
          </a:p>
        </p:txBody>
      </p:sp>
    </p:spTree>
    <p:extLst>
      <p:ext uri="{BB962C8B-B14F-4D97-AF65-F5344CB8AC3E}">
        <p14:creationId xmlns:p14="http://schemas.microsoft.com/office/powerpoint/2010/main" val="882931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213" y="-13526"/>
            <a:ext cx="11818374" cy="778423"/>
          </a:xfrm>
          <a:solidFill>
            <a:srgbClr val="FFFF00"/>
          </a:solidFill>
        </p:spPr>
        <p:txBody>
          <a:bodyPr/>
          <a:lstStyle/>
          <a:p>
            <a:pPr algn="ctr"/>
            <a:r>
              <a:rPr lang="en-GB" dirty="0" smtClean="0">
                <a:latin typeface="Arial Rounded MT Bold" panose="020F0704030504030204" pitchFamily="34" charset="0"/>
              </a:rPr>
              <a:t>Religion as collective neurosis</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762000"/>
            <a:ext cx="11818374" cy="5953431"/>
          </a:xfrm>
          <a:solidFill>
            <a:schemeClr val="accent1">
              <a:lumMod val="20000"/>
              <a:lumOff val="80000"/>
            </a:schemeClr>
          </a:solidFill>
        </p:spPr>
        <p:txBody>
          <a:bodyPr/>
          <a:lstStyle/>
          <a:p>
            <a:r>
              <a:rPr lang="en-GB" dirty="0" smtClean="0">
                <a:latin typeface="Arial Rounded MT Bold" panose="020F0704030504030204" pitchFamily="34" charset="0"/>
              </a:rPr>
              <a:t>Freud believed the </a:t>
            </a:r>
            <a:r>
              <a:rPr lang="en-GB" dirty="0" smtClean="0">
                <a:solidFill>
                  <a:srgbClr val="FF0000"/>
                </a:solidFill>
                <a:latin typeface="Arial Rounded MT Bold" panose="020F0704030504030204" pitchFamily="34" charset="0"/>
              </a:rPr>
              <a:t>Psyche</a:t>
            </a:r>
            <a:r>
              <a:rPr lang="en-GB" dirty="0" smtClean="0">
                <a:latin typeface="Arial Rounded MT Bold" panose="020F0704030504030204" pitchFamily="34" charset="0"/>
              </a:rPr>
              <a:t> (personality) was divided into </a:t>
            </a:r>
            <a:r>
              <a:rPr lang="en-GB" dirty="0" smtClean="0">
                <a:solidFill>
                  <a:srgbClr val="00B0F0"/>
                </a:solidFill>
                <a:latin typeface="Arial Rounded MT Bold" panose="020F0704030504030204" pitchFamily="34" charset="0"/>
              </a:rPr>
              <a:t>id</a:t>
            </a:r>
            <a:r>
              <a:rPr lang="en-GB" dirty="0" smtClean="0">
                <a:latin typeface="Arial Rounded MT Bold" panose="020F0704030504030204" pitchFamily="34" charset="0"/>
              </a:rPr>
              <a:t>, </a:t>
            </a:r>
            <a:r>
              <a:rPr lang="en-GB" dirty="0" smtClean="0">
                <a:solidFill>
                  <a:srgbClr val="00B050"/>
                </a:solidFill>
                <a:latin typeface="Arial Rounded MT Bold" panose="020F0704030504030204" pitchFamily="34" charset="0"/>
              </a:rPr>
              <a:t>ego</a:t>
            </a:r>
            <a:r>
              <a:rPr lang="en-GB" dirty="0" smtClean="0">
                <a:latin typeface="Arial Rounded MT Bold" panose="020F0704030504030204" pitchFamily="34" charset="0"/>
              </a:rPr>
              <a:t>, </a:t>
            </a:r>
            <a:r>
              <a:rPr lang="en-GB" dirty="0" smtClean="0">
                <a:solidFill>
                  <a:srgbClr val="FFC000"/>
                </a:solidFill>
                <a:latin typeface="Arial Rounded MT Bold" panose="020F0704030504030204" pitchFamily="34" charset="0"/>
              </a:rPr>
              <a:t>superego</a:t>
            </a:r>
            <a:r>
              <a:rPr lang="en-GB" dirty="0" smtClean="0">
                <a:latin typeface="Arial Rounded MT Bold" panose="020F0704030504030204" pitchFamily="34" charset="0"/>
              </a:rPr>
              <a:t> which developed at different stages of life.</a:t>
            </a:r>
            <a:endParaRPr lang="en-GB"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3856867" y="2174240"/>
            <a:ext cx="3308350" cy="4541191"/>
          </a:xfrm>
          <a:prstGeom prst="rect">
            <a:avLst/>
          </a:prstGeom>
        </p:spPr>
      </p:pic>
      <p:cxnSp>
        <p:nvCxnSpPr>
          <p:cNvPr id="6" name="Straight Arrow Connector 5"/>
          <p:cNvCxnSpPr/>
          <p:nvPr/>
        </p:nvCxnSpPr>
        <p:spPr>
          <a:xfrm>
            <a:off x="6461760" y="5374640"/>
            <a:ext cx="941153" cy="310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6104521" y="3531821"/>
            <a:ext cx="1060696" cy="133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54450" y="4978400"/>
            <a:ext cx="127635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02913" y="1693087"/>
            <a:ext cx="4680196" cy="2554545"/>
          </a:xfrm>
          <a:prstGeom prst="rect">
            <a:avLst/>
          </a:prstGeom>
          <a:solidFill>
            <a:srgbClr val="92D050"/>
          </a:solidFill>
          <a:ln w="57150">
            <a:solidFill>
              <a:schemeClr val="tx1"/>
            </a:solidFill>
          </a:ln>
        </p:spPr>
        <p:txBody>
          <a:bodyPr wrap="square" rtlCol="0">
            <a:spAutoFit/>
          </a:bodyPr>
          <a:lstStyle/>
          <a:p>
            <a:r>
              <a:rPr lang="en-GB" sz="2000" dirty="0" smtClean="0">
                <a:latin typeface="Arial Rounded MT Bold" panose="020F0704030504030204" pitchFamily="34" charset="0"/>
              </a:rPr>
              <a:t>The </a:t>
            </a:r>
            <a:r>
              <a:rPr lang="en-GB" sz="2000" i="1" dirty="0" smtClean="0">
                <a:latin typeface="Arial Rounded MT Bold" panose="020F0704030504030204" pitchFamily="34" charset="0"/>
              </a:rPr>
              <a:t>ego</a:t>
            </a:r>
            <a:r>
              <a:rPr lang="en-GB" sz="2000" dirty="0" smtClean="0">
                <a:latin typeface="Arial Rounded MT Bold" panose="020F0704030504030204" pitchFamily="34" charset="0"/>
              </a:rPr>
              <a:t> is the conscious self that is created by dynamic tensions and interactions between the id and the superego and has the task of reconciling conflicts demands with requirements of external reality. Moral conflicts can be in dreams and neurotic symptoms. </a:t>
            </a:r>
            <a:endParaRPr lang="en-GB" sz="2000" dirty="0">
              <a:latin typeface="Arial Rounded MT Bold" panose="020F0704030504030204" pitchFamily="34" charset="0"/>
            </a:endParaRPr>
          </a:p>
        </p:txBody>
      </p:sp>
      <p:sp>
        <p:nvSpPr>
          <p:cNvPr id="17" name="TextBox 16"/>
          <p:cNvSpPr txBox="1"/>
          <p:nvPr/>
        </p:nvSpPr>
        <p:spPr>
          <a:xfrm>
            <a:off x="7595460" y="5099336"/>
            <a:ext cx="4458888" cy="1015663"/>
          </a:xfrm>
          <a:prstGeom prst="rect">
            <a:avLst/>
          </a:prstGeom>
          <a:solidFill>
            <a:srgbClr val="00B0F0"/>
          </a:solidFill>
          <a:ln w="57150">
            <a:solidFill>
              <a:schemeClr val="tx1"/>
            </a:solidFill>
          </a:ln>
        </p:spPr>
        <p:txBody>
          <a:bodyPr wrap="square" rtlCol="0">
            <a:spAutoFit/>
          </a:bodyPr>
          <a:lstStyle/>
          <a:p>
            <a:r>
              <a:rPr lang="en-GB" sz="2000" dirty="0" smtClean="0">
                <a:latin typeface="Arial Rounded MT Bold" panose="020F0704030504030204" pitchFamily="34" charset="0"/>
              </a:rPr>
              <a:t>The</a:t>
            </a:r>
            <a:r>
              <a:rPr lang="en-GB" sz="2000" i="1" dirty="0" smtClean="0">
                <a:latin typeface="Arial Rounded MT Bold" panose="020F0704030504030204" pitchFamily="34" charset="0"/>
              </a:rPr>
              <a:t> id </a:t>
            </a:r>
            <a:r>
              <a:rPr lang="en-GB" sz="2000" dirty="0" smtClean="0">
                <a:latin typeface="Arial Rounded MT Bold" panose="020F0704030504030204" pitchFamily="34" charset="0"/>
              </a:rPr>
              <a:t>is the primitive and impulsive part of our psyche which responds to our instincts </a:t>
            </a:r>
            <a:endParaRPr lang="en-GB" sz="2000" dirty="0">
              <a:latin typeface="Arial Rounded MT Bold" panose="020F0704030504030204" pitchFamily="34" charset="0"/>
            </a:endParaRPr>
          </a:p>
        </p:txBody>
      </p:sp>
      <p:sp>
        <p:nvSpPr>
          <p:cNvPr id="18" name="TextBox 17"/>
          <p:cNvSpPr txBox="1"/>
          <p:nvPr/>
        </p:nvSpPr>
        <p:spPr>
          <a:xfrm>
            <a:off x="421640" y="3580685"/>
            <a:ext cx="3302000" cy="1631216"/>
          </a:xfrm>
          <a:prstGeom prst="rect">
            <a:avLst/>
          </a:prstGeom>
          <a:solidFill>
            <a:srgbClr val="FFC000"/>
          </a:solidFill>
          <a:ln w="57150">
            <a:solidFill>
              <a:schemeClr val="tx1"/>
            </a:solidFill>
          </a:ln>
        </p:spPr>
        <p:txBody>
          <a:bodyPr wrap="square" rtlCol="0">
            <a:spAutoFit/>
          </a:bodyPr>
          <a:lstStyle/>
          <a:p>
            <a:r>
              <a:rPr lang="en-GB" sz="2000" dirty="0" smtClean="0">
                <a:latin typeface="Arial Rounded MT Bold" panose="020F0704030504030204" pitchFamily="34" charset="0"/>
              </a:rPr>
              <a:t>The </a:t>
            </a:r>
            <a:r>
              <a:rPr lang="en-GB" sz="2000" i="1" dirty="0" smtClean="0">
                <a:latin typeface="Arial Rounded MT Bold" panose="020F0704030504030204" pitchFamily="34" charset="0"/>
              </a:rPr>
              <a:t>superego</a:t>
            </a:r>
            <a:r>
              <a:rPr lang="en-GB" sz="2000" dirty="0" smtClean="0">
                <a:latin typeface="Arial Rounded MT Bold" panose="020F0704030504030204" pitchFamily="34" charset="0"/>
              </a:rPr>
              <a:t> is the moral part of the personality which includes the conscience and ideal-ego</a:t>
            </a:r>
            <a:endParaRPr lang="en-GB" sz="2000" dirty="0">
              <a:latin typeface="Arial Rounded MT Bold" panose="020F0704030504030204" pitchFamily="34" charset="0"/>
            </a:endParaRPr>
          </a:p>
        </p:txBody>
      </p:sp>
    </p:spTree>
    <p:extLst>
      <p:ext uri="{BB962C8B-B14F-4D97-AF65-F5344CB8AC3E}">
        <p14:creationId xmlns:p14="http://schemas.microsoft.com/office/powerpoint/2010/main" val="173874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1818374" cy="1602198"/>
          </a:xfrm>
          <a:solidFill>
            <a:srgbClr val="FFFF00"/>
          </a:solidFill>
        </p:spPr>
        <p:txBody>
          <a:bodyPr/>
          <a:lstStyle/>
          <a:p>
            <a:r>
              <a:rPr lang="en-GB" dirty="0" smtClean="0">
                <a:latin typeface="Arial Rounded MT Bold" panose="020F0704030504030204" pitchFamily="34" charset="0"/>
              </a:rPr>
              <a:t>Religion as collective neurosis</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fontScale="92500"/>
          </a:bodyPr>
          <a:lstStyle/>
          <a:p>
            <a:pPr marL="0" indent="0">
              <a:buNone/>
            </a:pPr>
            <a:r>
              <a:rPr lang="en-GB" sz="2900" dirty="0" smtClean="0">
                <a:latin typeface="Arial Rounded MT Bold" panose="020F0704030504030204" pitchFamily="34" charset="0"/>
              </a:rPr>
              <a:t>Freud noted people who suffer from </a:t>
            </a:r>
            <a:r>
              <a:rPr lang="en-GB" sz="2900" dirty="0" smtClean="0">
                <a:solidFill>
                  <a:srgbClr val="FFC000"/>
                </a:solidFill>
                <a:latin typeface="Arial Rounded MT Bold" panose="020F0704030504030204" pitchFamily="34" charset="0"/>
              </a:rPr>
              <a:t>obsessional neurosis </a:t>
            </a:r>
            <a:r>
              <a:rPr lang="en-GB" sz="2900" dirty="0" smtClean="0">
                <a:latin typeface="Arial Rounded MT Bold" panose="020F0704030504030204" pitchFamily="34" charset="0"/>
              </a:rPr>
              <a:t>(uncontrollable obsessions that can create daily rituals) for example those who neglect repeated actions such as the rosary. But obsessional neurosis patients did not understand their meaning of their actions but religious people do understand the meaning. </a:t>
            </a:r>
          </a:p>
          <a:p>
            <a:pPr marL="0" indent="0">
              <a:buNone/>
            </a:pPr>
            <a:r>
              <a:rPr lang="en-GB" sz="2900" dirty="0" smtClean="0">
                <a:latin typeface="Arial Rounded MT Bold" panose="020F0704030504030204" pitchFamily="34" charset="0"/>
              </a:rPr>
              <a:t>For religious people this is caused by </a:t>
            </a:r>
            <a:r>
              <a:rPr lang="en-GB" sz="2900" dirty="0" smtClean="0">
                <a:solidFill>
                  <a:srgbClr val="0070C0"/>
                </a:solidFill>
                <a:latin typeface="Arial Rounded MT Bold" panose="020F0704030504030204" pitchFamily="34" charset="0"/>
              </a:rPr>
              <a:t>instinctual impulses </a:t>
            </a:r>
            <a:r>
              <a:rPr lang="en-GB" sz="2900" dirty="0" smtClean="0">
                <a:latin typeface="Arial Rounded MT Bold" panose="020F0704030504030204" pitchFamily="34" charset="0"/>
              </a:rPr>
              <a:t>(instinct that is unconscious but active in the psyche) such as guilt followed by temptation, for example doing something that God disapproves of to the religious ritual of prayer/confession/</a:t>
            </a:r>
            <a:r>
              <a:rPr lang="en-GB" sz="2900" dirty="0" err="1" smtClean="0">
                <a:latin typeface="Arial Rounded MT Bold" panose="020F0704030504030204" pitchFamily="34" charset="0"/>
              </a:rPr>
              <a:t>Wadu</a:t>
            </a:r>
            <a:r>
              <a:rPr lang="en-GB" sz="2900" dirty="0" smtClean="0">
                <a:latin typeface="Arial Rounded MT Bold" panose="020F0704030504030204" pitchFamily="34" charset="0"/>
              </a:rPr>
              <a:t>. Freud </a:t>
            </a:r>
            <a:r>
              <a:rPr lang="en-GB" sz="2900" dirty="0" smtClean="0">
                <a:solidFill>
                  <a:srgbClr val="7030A0"/>
                </a:solidFill>
                <a:latin typeface="Arial Rounded MT Bold" panose="020F0704030504030204" pitchFamily="34" charset="0"/>
              </a:rPr>
              <a:t>‘religion as a universal obsessional neurosis’</a:t>
            </a:r>
            <a:r>
              <a:rPr lang="en-GB" sz="2900" dirty="0" smtClean="0">
                <a:latin typeface="Arial Rounded MT Bold" panose="020F0704030504030204" pitchFamily="34" charset="0"/>
              </a:rPr>
              <a:t>.  </a:t>
            </a:r>
          </a:p>
          <a:p>
            <a:pPr marL="0" indent="0" algn="ctr">
              <a:buNone/>
            </a:pPr>
            <a:r>
              <a:rPr lang="en-GB" sz="2900" dirty="0" smtClean="0">
                <a:solidFill>
                  <a:srgbClr val="FF0000"/>
                </a:solidFill>
                <a:latin typeface="Arial Rounded MT Bold" panose="020F0704030504030204" pitchFamily="34" charset="0"/>
              </a:rPr>
              <a:t>Neurotic Compulsions </a:t>
            </a:r>
            <a:r>
              <a:rPr lang="en-GB" sz="2900" dirty="0" smtClean="0">
                <a:latin typeface="Arial Rounded MT Bold" panose="020F0704030504030204" pitchFamily="34" charset="0"/>
              </a:rPr>
              <a:t>+ </a:t>
            </a:r>
            <a:r>
              <a:rPr lang="en-GB" sz="2900" dirty="0" smtClean="0">
                <a:solidFill>
                  <a:srgbClr val="00B050"/>
                </a:solidFill>
                <a:latin typeface="Arial Rounded MT Bold" panose="020F0704030504030204" pitchFamily="34" charset="0"/>
              </a:rPr>
              <a:t>Religious Rituals </a:t>
            </a:r>
            <a:r>
              <a:rPr lang="en-GB" sz="2900" dirty="0" smtClean="0">
                <a:latin typeface="Arial Rounded MT Bold" panose="020F0704030504030204" pitchFamily="34" charset="0"/>
              </a:rPr>
              <a:t>are found universally = </a:t>
            </a:r>
            <a:r>
              <a:rPr lang="en-GB" sz="2900" u="sng" dirty="0" smtClean="0">
                <a:solidFill>
                  <a:schemeClr val="accent2">
                    <a:lumMod val="75000"/>
                  </a:schemeClr>
                </a:solidFill>
                <a:latin typeface="Arial Rounded MT Bold" panose="020F0704030504030204" pitchFamily="34" charset="0"/>
              </a:rPr>
              <a:t>Collective Neurosis  </a:t>
            </a:r>
            <a:endParaRPr lang="en-GB" sz="2900" u="sng" dirty="0">
              <a:solidFill>
                <a:schemeClr val="accent2">
                  <a:lumMod val="75000"/>
                </a:schemeClr>
              </a:solidFill>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9434973" y="0"/>
            <a:ext cx="2619375" cy="1743075"/>
          </a:xfrm>
          <a:prstGeom prst="rect">
            <a:avLst/>
          </a:prstGeom>
        </p:spPr>
      </p:pic>
    </p:spTree>
    <p:extLst>
      <p:ext uri="{BB962C8B-B14F-4D97-AF65-F5344CB8AC3E}">
        <p14:creationId xmlns:p14="http://schemas.microsoft.com/office/powerpoint/2010/main" val="27477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1818374" cy="815749"/>
          </a:xfrm>
          <a:solidFill>
            <a:srgbClr val="FFFF00"/>
          </a:solidFill>
        </p:spPr>
        <p:txBody>
          <a:bodyPr/>
          <a:lstStyle/>
          <a:p>
            <a:r>
              <a:rPr lang="en-GB" dirty="0" smtClean="0">
                <a:latin typeface="Arial Rounded MT Bold" panose="020F0704030504030204" pitchFamily="34" charset="0"/>
              </a:rPr>
              <a:t>Religion as a neurosis: the primal horde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904240"/>
            <a:ext cx="11818374" cy="5811191"/>
          </a:xfrm>
          <a:solidFill>
            <a:schemeClr val="accent1">
              <a:lumMod val="20000"/>
              <a:lumOff val="80000"/>
            </a:schemeClr>
          </a:solidFill>
        </p:spPr>
        <p:txBody>
          <a:bodyPr/>
          <a:lstStyle/>
          <a:p>
            <a:pPr marL="0" indent="0">
              <a:buNone/>
            </a:pPr>
            <a:r>
              <a:rPr lang="en-GB" dirty="0" smtClean="0">
                <a:latin typeface="Arial Rounded MT Bold" panose="020F0704030504030204" pitchFamily="34" charset="0"/>
              </a:rPr>
              <a:t>Freud 1913 Totem and Taboo: based theory on </a:t>
            </a:r>
            <a:r>
              <a:rPr lang="en-GB" dirty="0" smtClean="0">
                <a:solidFill>
                  <a:schemeClr val="accent2">
                    <a:lumMod val="75000"/>
                  </a:schemeClr>
                </a:solidFill>
                <a:latin typeface="Arial Rounded MT Bold" panose="020F0704030504030204" pitchFamily="34" charset="0"/>
              </a:rPr>
              <a:t>Darwin’s small ‘hordes’</a:t>
            </a:r>
            <a:r>
              <a:rPr lang="en-GB" dirty="0" smtClean="0">
                <a:latin typeface="Arial Rounded MT Bold" panose="020F0704030504030204" pitchFamily="34" charset="0"/>
              </a:rPr>
              <a:t>. The </a:t>
            </a:r>
            <a:r>
              <a:rPr lang="en-GB" dirty="0" smtClean="0">
                <a:solidFill>
                  <a:schemeClr val="accent2">
                    <a:lumMod val="75000"/>
                  </a:schemeClr>
                </a:solidFill>
                <a:latin typeface="Arial Rounded MT Bold" panose="020F0704030504030204" pitchFamily="34" charset="0"/>
              </a:rPr>
              <a:t>horde</a:t>
            </a:r>
            <a:r>
              <a:rPr lang="en-GB" dirty="0" smtClean="0">
                <a:latin typeface="Arial Rounded MT Bold" panose="020F0704030504030204" pitchFamily="34" charset="0"/>
              </a:rPr>
              <a:t> (alpha-male) seized women who drive off/kill rivals like Gorillas. At some time the prehistoric brothers expelled by alpha-male return to kill their father, they dominate the horde and seize the women. However the young males feel </a:t>
            </a:r>
            <a:r>
              <a:rPr lang="en-GB" dirty="0" smtClean="0">
                <a:solidFill>
                  <a:srgbClr val="FF0000"/>
                </a:solidFill>
                <a:latin typeface="Arial Rounded MT Bold" panose="020F0704030504030204" pitchFamily="34" charset="0"/>
              </a:rPr>
              <a:t>guilt</a:t>
            </a:r>
            <a:r>
              <a:rPr lang="en-GB" dirty="0" smtClean="0">
                <a:latin typeface="Arial Rounded MT Bold" panose="020F0704030504030204" pitchFamily="34" charset="0"/>
              </a:rPr>
              <a:t> and rival for the women, the brothers form a tribe and a </a:t>
            </a:r>
            <a:r>
              <a:rPr lang="en-GB" dirty="0" smtClean="0">
                <a:solidFill>
                  <a:srgbClr val="0070C0"/>
                </a:solidFill>
                <a:latin typeface="Arial Rounded MT Bold" panose="020F0704030504030204" pitchFamily="34" charset="0"/>
              </a:rPr>
              <a:t>totem</a:t>
            </a:r>
            <a:r>
              <a:rPr lang="en-GB" dirty="0" smtClean="0">
                <a:latin typeface="Arial Rounded MT Bold" panose="020F0704030504030204" pitchFamily="34" charset="0"/>
              </a:rPr>
              <a:t> took place of the father to unite the tribe. Freud took an interest Aborigines, every clan have a totem and people were not allowed to marry within the clan (avoids incest). </a:t>
            </a:r>
            <a:r>
              <a:rPr lang="en-GB" u="sng" dirty="0" smtClean="0">
                <a:solidFill>
                  <a:srgbClr val="00B050"/>
                </a:solidFill>
                <a:latin typeface="Arial Rounded MT Bold" panose="020F0704030504030204" pitchFamily="34" charset="0"/>
              </a:rPr>
              <a:t>Freud saw correlation Darwin’s primitive horde theory and </a:t>
            </a:r>
            <a:r>
              <a:rPr lang="en-GB" u="sng" dirty="0" err="1" smtClean="0">
                <a:solidFill>
                  <a:srgbClr val="00B050"/>
                </a:solidFill>
                <a:latin typeface="Arial Rounded MT Bold" panose="020F0704030504030204" pitchFamily="34" charset="0"/>
              </a:rPr>
              <a:t>totenism</a:t>
            </a:r>
            <a:r>
              <a:rPr lang="en-GB" u="sng" dirty="0" smtClean="0">
                <a:solidFill>
                  <a:srgbClr val="00B050"/>
                </a:solidFill>
                <a:latin typeface="Arial Rounded MT Bold" panose="020F0704030504030204" pitchFamily="34" charset="0"/>
              </a:rPr>
              <a:t>. The totem was literally a substitute for a father both loved and feared.</a:t>
            </a:r>
            <a:r>
              <a:rPr lang="en-GB" dirty="0" smtClean="0">
                <a:latin typeface="Arial Rounded MT Bold" panose="020F0704030504030204" pitchFamily="34" charset="0"/>
              </a:rPr>
              <a:t> The </a:t>
            </a:r>
            <a:r>
              <a:rPr lang="en-GB" dirty="0" smtClean="0">
                <a:solidFill>
                  <a:srgbClr val="FF33CC"/>
                </a:solidFill>
                <a:latin typeface="Arial Rounded MT Bold" panose="020F0704030504030204" pitchFamily="34" charset="0"/>
              </a:rPr>
              <a:t>Totem was worshipped and became God</a:t>
            </a:r>
            <a:r>
              <a:rPr lang="en-GB" dirty="0" smtClean="0">
                <a:latin typeface="Arial Rounded MT Bold" panose="020F0704030504030204" pitchFamily="34" charset="0"/>
              </a:rPr>
              <a:t>. It is an inherited sense of guilt. </a:t>
            </a:r>
            <a:r>
              <a:rPr lang="en-GB" u="sng" dirty="0" smtClean="0">
                <a:solidFill>
                  <a:srgbClr val="0070C0"/>
                </a:solidFill>
                <a:latin typeface="Arial Rounded MT Bold" panose="020F0704030504030204" pitchFamily="34" charset="0"/>
              </a:rPr>
              <a:t>Holy Communion, Christ replaces the father by offering atonement, The totemic meal replaced by the Holy Communion. </a:t>
            </a:r>
            <a:endParaRPr lang="en-GB" u="sng" dirty="0">
              <a:solidFill>
                <a:srgbClr val="0070C0"/>
              </a:solidFill>
              <a:latin typeface="Arial Rounded MT Bold" panose="020F0704030504030204" pitchFamily="34" charset="0"/>
            </a:endParaRPr>
          </a:p>
        </p:txBody>
      </p:sp>
      <p:pic>
        <p:nvPicPr>
          <p:cNvPr id="4" name="Picture 3"/>
          <p:cNvPicPr>
            <a:picLocks noChangeAspect="1"/>
          </p:cNvPicPr>
          <p:nvPr/>
        </p:nvPicPr>
        <p:blipFill rotWithShape="1">
          <a:blip r:embed="rId3"/>
          <a:srcRect l="13316" t="3059" r="15009" b="3858"/>
          <a:stretch/>
        </p:blipFill>
        <p:spPr>
          <a:xfrm>
            <a:off x="10913234" y="5116530"/>
            <a:ext cx="1278766" cy="1741470"/>
          </a:xfrm>
          <a:prstGeom prst="rect">
            <a:avLst/>
          </a:prstGeom>
        </p:spPr>
      </p:pic>
    </p:spTree>
    <p:extLst>
      <p:ext uri="{BB962C8B-B14F-4D97-AF65-F5344CB8AC3E}">
        <p14:creationId xmlns:p14="http://schemas.microsoft.com/office/powerpoint/2010/main" val="410944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945"/>
            <a:ext cx="11818374" cy="795087"/>
          </a:xfrm>
          <a:solidFill>
            <a:srgbClr val="FFFF00"/>
          </a:solidFill>
        </p:spPr>
        <p:txBody>
          <a:bodyPr>
            <a:normAutofit fontScale="90000"/>
          </a:bodyPr>
          <a:lstStyle/>
          <a:p>
            <a:r>
              <a:rPr lang="en-GB" dirty="0" smtClean="0">
                <a:latin typeface="Arial Rounded MT Bold" panose="020F0704030504030204" pitchFamily="34" charset="0"/>
              </a:rPr>
              <a:t>Religion as a neurosis: </a:t>
            </a:r>
            <a:r>
              <a:rPr lang="en-GB" dirty="0" smtClean="0">
                <a:latin typeface="Arial Rounded MT Bold" panose="020F0704030504030204" pitchFamily="34" charset="0"/>
                <a:hlinkClick r:id="rId2"/>
              </a:rPr>
              <a:t>the Oedipus complex  </a:t>
            </a:r>
            <a:endParaRPr lang="en-GB" dirty="0">
              <a:latin typeface="Arial Rounded MT Bold" panose="020F0704030504030204" pitchFamily="34" charset="0"/>
            </a:endParaRPr>
          </a:p>
        </p:txBody>
      </p:sp>
      <p:sp>
        <p:nvSpPr>
          <p:cNvPr id="3" name="Content Placeholder 2"/>
          <p:cNvSpPr>
            <a:spLocks noGrp="1"/>
          </p:cNvSpPr>
          <p:nvPr>
            <p:ph idx="1"/>
          </p:nvPr>
        </p:nvSpPr>
        <p:spPr>
          <a:xfrm>
            <a:off x="113016" y="1017142"/>
            <a:ext cx="11941332" cy="5698289"/>
          </a:xfrm>
          <a:solidFill>
            <a:schemeClr val="accent1">
              <a:lumMod val="20000"/>
              <a:lumOff val="80000"/>
            </a:schemeClr>
          </a:solidFill>
        </p:spPr>
        <p:txBody>
          <a:bodyPr/>
          <a:lstStyle/>
          <a:p>
            <a:pPr marL="0" indent="0">
              <a:buNone/>
            </a:pPr>
            <a:r>
              <a:rPr lang="en-GB" dirty="0" smtClean="0">
                <a:latin typeface="Arial Rounded MT Bold" panose="020F0704030504030204" pitchFamily="34" charset="0"/>
              </a:rPr>
              <a:t>Freud believed the sexual drive (</a:t>
            </a:r>
            <a:r>
              <a:rPr lang="en-GB" dirty="0" smtClean="0">
                <a:solidFill>
                  <a:srgbClr val="00B050"/>
                </a:solidFill>
                <a:latin typeface="Arial Rounded MT Bold" panose="020F0704030504030204" pitchFamily="34" charset="0"/>
              </a:rPr>
              <a:t>libido</a:t>
            </a:r>
            <a:r>
              <a:rPr lang="en-GB" dirty="0" smtClean="0">
                <a:latin typeface="Arial Rounded MT Bold" panose="020F0704030504030204" pitchFamily="34" charset="0"/>
              </a:rPr>
              <a:t>) desire to have sex but body’s desire to have satisfaction (</a:t>
            </a:r>
            <a:r>
              <a:rPr lang="en-GB" i="1" dirty="0" smtClean="0">
                <a:solidFill>
                  <a:srgbClr val="00B0F0"/>
                </a:solidFill>
                <a:latin typeface="Arial Rounded MT Bold" panose="020F0704030504030204" pitchFamily="34" charset="0"/>
              </a:rPr>
              <a:t>id</a:t>
            </a:r>
            <a:r>
              <a:rPr lang="en-GB" dirty="0" smtClean="0">
                <a:latin typeface="Arial Rounded MT Bold" panose="020F0704030504030204" pitchFamily="34" charset="0"/>
              </a:rPr>
              <a:t>). The father was preventing the son’s sexual desires being fulfilled, the conflict with father and feelings of guilt are hidden. Hidden psychosexual development between ages 3-6, this is the </a:t>
            </a:r>
            <a:r>
              <a:rPr lang="en-GB" dirty="0" smtClean="0">
                <a:solidFill>
                  <a:srgbClr val="FF33CC"/>
                </a:solidFill>
                <a:latin typeface="Arial Rounded MT Bold" panose="020F0704030504030204" pitchFamily="34" charset="0"/>
              </a:rPr>
              <a:t>Oedipus Complex</a:t>
            </a:r>
            <a:r>
              <a:rPr lang="en-GB" dirty="0" smtClean="0">
                <a:latin typeface="Arial Rounded MT Bold" panose="020F0704030504030204" pitchFamily="34" charset="0"/>
              </a:rPr>
              <a:t>. A stage where child develops sexual identity and begins to notice the physical and social differences. According to </a:t>
            </a:r>
            <a:r>
              <a:rPr lang="en-GB" dirty="0" smtClean="0">
                <a:solidFill>
                  <a:srgbClr val="0070C0"/>
                </a:solidFill>
                <a:latin typeface="Arial Rounded MT Bold" panose="020F0704030504030204" pitchFamily="34" charset="0"/>
              </a:rPr>
              <a:t>Freud</a:t>
            </a:r>
            <a:r>
              <a:rPr lang="en-GB" dirty="0" smtClean="0">
                <a:latin typeface="Arial Rounded MT Bold" panose="020F0704030504030204" pitchFamily="34" charset="0"/>
              </a:rPr>
              <a:t> </a:t>
            </a:r>
            <a:r>
              <a:rPr lang="en-GB" u="sng" dirty="0" smtClean="0">
                <a:solidFill>
                  <a:srgbClr val="00B0F0"/>
                </a:solidFill>
                <a:latin typeface="Arial Rounded MT Bold" panose="020F0704030504030204" pitchFamily="34" charset="0"/>
              </a:rPr>
              <a:t>boys have a love affair with their mothers, the father is a rival for mother’s love</a:t>
            </a:r>
            <a:r>
              <a:rPr lang="en-GB" dirty="0" smtClean="0">
                <a:latin typeface="Arial Rounded MT Bold" panose="020F0704030504030204" pitchFamily="34" charset="0"/>
              </a:rPr>
              <a:t>. A child might experience anxiety , castration , weaning a boy is deprived from mother’s breast, exploring his penis and fear to lose his penis, some humans do not have a penis and interprets this as a punishment. Beliefs and practices were expressions neurotic behaviour. Both </a:t>
            </a:r>
            <a:r>
              <a:rPr lang="en-GB" u="sng" dirty="0" smtClean="0">
                <a:solidFill>
                  <a:schemeClr val="accent4">
                    <a:lumMod val="50000"/>
                  </a:schemeClr>
                </a:solidFill>
                <a:latin typeface="Arial Rounded MT Bold" panose="020F0704030504030204" pitchFamily="34" charset="0"/>
              </a:rPr>
              <a:t>Horde and Oedipus theory desire eliminate the father and possess the mother. </a:t>
            </a:r>
            <a:endParaRPr lang="en-GB" u="sng" dirty="0">
              <a:solidFill>
                <a:schemeClr val="accent4">
                  <a:lumMod val="50000"/>
                </a:schemeClr>
              </a:solidFill>
              <a:latin typeface="Arial Rounded MT Bold" panose="020F0704030504030204" pitchFamily="34" charset="0"/>
            </a:endParaRPr>
          </a:p>
        </p:txBody>
      </p:sp>
      <p:pic>
        <p:nvPicPr>
          <p:cNvPr id="4" name="Picture 3"/>
          <p:cNvPicPr>
            <a:picLocks noChangeAspect="1"/>
          </p:cNvPicPr>
          <p:nvPr/>
        </p:nvPicPr>
        <p:blipFill rotWithShape="1">
          <a:blip r:embed="rId3"/>
          <a:srcRect l="26280" t="-2946" r="28557" b="4467"/>
          <a:stretch/>
        </p:blipFill>
        <p:spPr>
          <a:xfrm>
            <a:off x="11148778" y="-52173"/>
            <a:ext cx="1043222" cy="1101325"/>
          </a:xfrm>
          <a:prstGeom prst="rect">
            <a:avLst/>
          </a:prstGeom>
        </p:spPr>
      </p:pic>
    </p:spTree>
    <p:extLst>
      <p:ext uri="{BB962C8B-B14F-4D97-AF65-F5344CB8AC3E}">
        <p14:creationId xmlns:p14="http://schemas.microsoft.com/office/powerpoint/2010/main" val="3876362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3" y="88491"/>
            <a:ext cx="9108051" cy="1602198"/>
          </a:xfrm>
          <a:solidFill>
            <a:srgbClr val="FFFF00"/>
          </a:solidFill>
        </p:spPr>
        <p:txBody>
          <a:bodyPr/>
          <a:lstStyle/>
          <a:p>
            <a:pPr algn="ctr"/>
            <a:r>
              <a:rPr lang="en-GB" dirty="0" smtClean="0">
                <a:latin typeface="Arial Rounded MT Bold" panose="020F0704030504030204" pitchFamily="34" charset="0"/>
              </a:rPr>
              <a:t>Religion as an illusion: </a:t>
            </a:r>
            <a:r>
              <a:rPr lang="en-GB" dirty="0" smtClean="0">
                <a:solidFill>
                  <a:srgbClr val="FF33CC"/>
                </a:solidFill>
                <a:latin typeface="Arial Rounded MT Bold" panose="020F0704030504030204" pitchFamily="34" charset="0"/>
              </a:rPr>
              <a:t>wish fulfilment </a:t>
            </a:r>
            <a:endParaRPr lang="en-GB" dirty="0">
              <a:solidFill>
                <a:srgbClr val="FF33CC"/>
              </a:solidFill>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a:bodyPr>
          <a:lstStyle/>
          <a:p>
            <a:pPr marL="0" indent="0">
              <a:buNone/>
            </a:pPr>
            <a:r>
              <a:rPr lang="en-GB" sz="3200" b="1" dirty="0" smtClean="0">
                <a:latin typeface="Arial Rounded MT Bold" panose="020F0704030504030204" pitchFamily="34" charset="0"/>
              </a:rPr>
              <a:t>Future of an illusion (1927), </a:t>
            </a:r>
            <a:r>
              <a:rPr lang="en-GB" sz="3200" dirty="0" smtClean="0">
                <a:solidFill>
                  <a:srgbClr val="00B050"/>
                </a:solidFill>
                <a:latin typeface="Arial Rounded MT Bold" panose="020F0704030504030204" pitchFamily="34" charset="0"/>
              </a:rPr>
              <a:t>yearnings</a:t>
            </a:r>
            <a:r>
              <a:rPr lang="en-GB" sz="3200" dirty="0" smtClean="0">
                <a:latin typeface="Arial Rounded MT Bold" panose="020F0704030504030204" pitchFamily="34" charset="0"/>
              </a:rPr>
              <a:t> based on </a:t>
            </a:r>
            <a:r>
              <a:rPr lang="en-GB" sz="3200" dirty="0" smtClean="0">
                <a:solidFill>
                  <a:srgbClr val="00B050"/>
                </a:solidFill>
                <a:latin typeface="Arial Rounded MT Bold" panose="020F0704030504030204" pitchFamily="34" charset="0"/>
              </a:rPr>
              <a:t>wish fulfilment </a:t>
            </a:r>
            <a:r>
              <a:rPr lang="en-GB" sz="3200" dirty="0" smtClean="0">
                <a:latin typeface="Arial Rounded MT Bold" panose="020F0704030504030204" pitchFamily="34" charset="0"/>
              </a:rPr>
              <a:t>and longings of the ideal-ego aspect of the </a:t>
            </a:r>
            <a:r>
              <a:rPr lang="en-GB" sz="3200" dirty="0" smtClean="0">
                <a:solidFill>
                  <a:srgbClr val="00B050"/>
                </a:solidFill>
                <a:latin typeface="Arial Rounded MT Bold" panose="020F0704030504030204" pitchFamily="34" charset="0"/>
              </a:rPr>
              <a:t>superego</a:t>
            </a:r>
            <a:r>
              <a:rPr lang="en-GB" sz="3200" dirty="0" smtClean="0">
                <a:latin typeface="Arial Rounded MT Bold" panose="020F0704030504030204" pitchFamily="34" charset="0"/>
              </a:rPr>
              <a:t>. </a:t>
            </a:r>
            <a:r>
              <a:rPr lang="en-GB" sz="3200" dirty="0" smtClean="0">
                <a:solidFill>
                  <a:srgbClr val="FF33CC"/>
                </a:solidFill>
                <a:latin typeface="Arial Rounded MT Bold" panose="020F0704030504030204" pitchFamily="34" charset="0"/>
              </a:rPr>
              <a:t>Feuerbach</a:t>
            </a:r>
            <a:r>
              <a:rPr lang="en-GB" sz="3200" dirty="0" smtClean="0">
                <a:latin typeface="Arial Rounded MT Bold" panose="020F0704030504030204" pitchFamily="34" charset="0"/>
              </a:rPr>
              <a:t> saw </a:t>
            </a:r>
            <a:r>
              <a:rPr lang="en-GB" sz="3200" dirty="0" smtClean="0">
                <a:solidFill>
                  <a:srgbClr val="FF33CC"/>
                </a:solidFill>
                <a:latin typeface="Arial Rounded MT Bold" panose="020F0704030504030204" pitchFamily="34" charset="0"/>
              </a:rPr>
              <a:t>God as a projection of the human mind</a:t>
            </a:r>
            <a:r>
              <a:rPr lang="en-GB" sz="3200" dirty="0" smtClean="0">
                <a:latin typeface="Arial Rounded MT Bold" panose="020F0704030504030204" pitchFamily="34" charset="0"/>
              </a:rPr>
              <a:t>. </a:t>
            </a:r>
            <a:r>
              <a:rPr lang="en-GB" sz="3200" u="sng" dirty="0" smtClean="0">
                <a:latin typeface="Arial Rounded MT Bold" panose="020F0704030504030204" pitchFamily="34" charset="0"/>
              </a:rPr>
              <a:t>Religion lies in our deepest wishes desire justice, escape death</a:t>
            </a:r>
            <a:r>
              <a:rPr lang="en-GB" sz="3200" dirty="0" smtClean="0">
                <a:latin typeface="Arial Rounded MT Bold" panose="020F0704030504030204" pitchFamily="34" charset="0"/>
              </a:rPr>
              <a:t>; this is clear from most cultures and these desires are met by the divine. </a:t>
            </a:r>
            <a:endParaRPr lang="en-GB" sz="32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1015365" y="4645342"/>
            <a:ext cx="2419350" cy="1895475"/>
          </a:xfrm>
          <a:prstGeom prst="rect">
            <a:avLst/>
          </a:prstGeom>
        </p:spPr>
      </p:pic>
      <p:pic>
        <p:nvPicPr>
          <p:cNvPr id="5" name="Picture 4"/>
          <p:cNvPicPr>
            <a:picLocks noChangeAspect="1"/>
          </p:cNvPicPr>
          <p:nvPr/>
        </p:nvPicPr>
        <p:blipFill>
          <a:blip r:embed="rId3"/>
          <a:stretch>
            <a:fillRect/>
          </a:stretch>
        </p:blipFill>
        <p:spPr>
          <a:xfrm>
            <a:off x="9344025" y="88491"/>
            <a:ext cx="2847975" cy="1600200"/>
          </a:xfrm>
          <a:prstGeom prst="rect">
            <a:avLst/>
          </a:prstGeom>
        </p:spPr>
      </p:pic>
      <p:pic>
        <p:nvPicPr>
          <p:cNvPr id="6" name="Picture 5"/>
          <p:cNvPicPr>
            <a:picLocks noChangeAspect="1"/>
          </p:cNvPicPr>
          <p:nvPr/>
        </p:nvPicPr>
        <p:blipFill>
          <a:blip r:embed="rId4"/>
          <a:stretch>
            <a:fillRect/>
          </a:stretch>
        </p:blipFill>
        <p:spPr>
          <a:xfrm>
            <a:off x="7785100" y="4500562"/>
            <a:ext cx="2514600" cy="1819275"/>
          </a:xfrm>
          <a:prstGeom prst="rect">
            <a:avLst/>
          </a:prstGeom>
        </p:spPr>
      </p:pic>
    </p:spTree>
    <p:extLst>
      <p:ext uri="{BB962C8B-B14F-4D97-AF65-F5344CB8AC3E}">
        <p14:creationId xmlns:p14="http://schemas.microsoft.com/office/powerpoint/2010/main" val="83414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0137386" cy="1602198"/>
          </a:xfrm>
          <a:solidFill>
            <a:srgbClr val="FFFF00"/>
          </a:solidFill>
        </p:spPr>
        <p:txBody>
          <a:bodyPr/>
          <a:lstStyle/>
          <a:p>
            <a:r>
              <a:rPr lang="en-GB" dirty="0" smtClean="0">
                <a:latin typeface="Arial Rounded MT Bold" panose="020F0704030504030204" pitchFamily="34" charset="0"/>
              </a:rPr>
              <a:t>Religion as an </a:t>
            </a:r>
            <a:r>
              <a:rPr lang="en-GB" dirty="0" smtClean="0">
                <a:solidFill>
                  <a:schemeClr val="accent1">
                    <a:lumMod val="75000"/>
                  </a:schemeClr>
                </a:solidFill>
                <a:latin typeface="Arial Rounded MT Bold" panose="020F0704030504030204" pitchFamily="34" charset="0"/>
              </a:rPr>
              <a:t>illusion</a:t>
            </a:r>
            <a:r>
              <a:rPr lang="en-GB" dirty="0" smtClean="0">
                <a:latin typeface="Arial Rounded MT Bold" panose="020F0704030504030204" pitchFamily="34" charset="0"/>
              </a:rPr>
              <a:t>: a reaction against </a:t>
            </a:r>
            <a:r>
              <a:rPr lang="en-GB" dirty="0" smtClean="0">
                <a:solidFill>
                  <a:srgbClr val="FF0000"/>
                </a:solidFill>
                <a:latin typeface="Arial Rounded MT Bold" panose="020F0704030504030204" pitchFamily="34" charset="0"/>
              </a:rPr>
              <a:t>helplessness</a:t>
            </a:r>
            <a:endParaRPr lang="en-GB"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a:bodyPr>
          <a:lstStyle/>
          <a:p>
            <a:r>
              <a:rPr lang="en-GB" sz="3200" dirty="0" smtClean="0">
                <a:latin typeface="Arial Rounded MT Bold" panose="020F0704030504030204" pitchFamily="34" charset="0"/>
              </a:rPr>
              <a:t>We are confronted </a:t>
            </a:r>
            <a:r>
              <a:rPr lang="en-GB" sz="3200" dirty="0">
                <a:latin typeface="Arial Rounded MT Bold" panose="020F0704030504030204" pitchFamily="34" charset="0"/>
              </a:rPr>
              <a:t>b</a:t>
            </a:r>
            <a:r>
              <a:rPr lang="en-GB" sz="3200" dirty="0" smtClean="0">
                <a:latin typeface="Arial Rounded MT Bold" panose="020F0704030504030204" pitchFamily="34" charset="0"/>
              </a:rPr>
              <a:t>y </a:t>
            </a:r>
            <a:r>
              <a:rPr lang="en-GB" sz="3200" dirty="0" smtClean="0">
                <a:solidFill>
                  <a:srgbClr val="0070C0"/>
                </a:solidFill>
                <a:latin typeface="Arial Rounded MT Bold" panose="020F0704030504030204" pitchFamily="34" charset="0"/>
              </a:rPr>
              <a:t>natural forces </a:t>
            </a:r>
            <a:r>
              <a:rPr lang="en-GB" sz="3200" dirty="0" smtClean="0">
                <a:latin typeface="Arial Rounded MT Bold" panose="020F0704030504030204" pitchFamily="34" charset="0"/>
              </a:rPr>
              <a:t>and feel </a:t>
            </a:r>
            <a:r>
              <a:rPr lang="en-GB" sz="3200" dirty="0" smtClean="0">
                <a:solidFill>
                  <a:srgbClr val="FF0000"/>
                </a:solidFill>
                <a:latin typeface="Arial Rounded MT Bold" panose="020F0704030504030204" pitchFamily="34" charset="0"/>
              </a:rPr>
              <a:t>defenceless </a:t>
            </a:r>
            <a:r>
              <a:rPr lang="en-GB" sz="3200" dirty="0" smtClean="0">
                <a:latin typeface="Arial Rounded MT Bold" panose="020F0704030504030204" pitchFamily="34" charset="0"/>
              </a:rPr>
              <a:t>so we have created security. Forces of nature can be a God that can be </a:t>
            </a:r>
            <a:r>
              <a:rPr lang="en-GB" sz="3200" dirty="0" smtClean="0">
                <a:solidFill>
                  <a:srgbClr val="00B050"/>
                </a:solidFill>
                <a:latin typeface="Arial Rounded MT Bold" panose="020F0704030504030204" pitchFamily="34" charset="0"/>
              </a:rPr>
              <a:t>worshipped and controlled</a:t>
            </a:r>
            <a:r>
              <a:rPr lang="en-GB" sz="3200" dirty="0" smtClean="0">
                <a:latin typeface="Arial Rounded MT Bold" panose="020F0704030504030204" pitchFamily="34" charset="0"/>
              </a:rPr>
              <a:t>. We also struggle with internal aggression , Religion limits violence and war and religion protects the weak. </a:t>
            </a:r>
            <a:r>
              <a:rPr lang="en-GB" sz="3200" dirty="0" smtClean="0">
                <a:solidFill>
                  <a:srgbClr val="FF0000"/>
                </a:solidFill>
                <a:latin typeface="Arial Rounded MT Bold" panose="020F0704030504030204" pitchFamily="34" charset="0"/>
              </a:rPr>
              <a:t>Sexual drive is restricted through religious laws</a:t>
            </a:r>
            <a:r>
              <a:rPr lang="en-GB" sz="3200" dirty="0" smtClean="0">
                <a:latin typeface="Arial Rounded MT Bold" panose="020F0704030504030204" pitchFamily="34" charset="0"/>
              </a:rPr>
              <a:t>, Religion provides a father figure- God. </a:t>
            </a:r>
            <a:endParaRPr lang="en-GB" sz="3200" dirty="0">
              <a:latin typeface="Arial Rounded MT Bold" panose="020F0704030504030204" pitchFamily="34" charset="0"/>
            </a:endParaRPr>
          </a:p>
        </p:txBody>
      </p:sp>
      <p:pic>
        <p:nvPicPr>
          <p:cNvPr id="4" name="Picture 3"/>
          <p:cNvPicPr>
            <a:picLocks noChangeAspect="1"/>
          </p:cNvPicPr>
          <p:nvPr/>
        </p:nvPicPr>
        <p:blipFill rotWithShape="1">
          <a:blip r:embed="rId2"/>
          <a:srcRect b="7207"/>
          <a:stretch/>
        </p:blipFill>
        <p:spPr>
          <a:xfrm>
            <a:off x="10665142" y="0"/>
            <a:ext cx="1526858" cy="1801284"/>
          </a:xfrm>
          <a:prstGeom prst="rect">
            <a:avLst/>
          </a:prstGeom>
        </p:spPr>
      </p:pic>
      <p:pic>
        <p:nvPicPr>
          <p:cNvPr id="5" name="Picture 4"/>
          <p:cNvPicPr>
            <a:picLocks noChangeAspect="1"/>
          </p:cNvPicPr>
          <p:nvPr/>
        </p:nvPicPr>
        <p:blipFill>
          <a:blip r:embed="rId3"/>
          <a:stretch>
            <a:fillRect/>
          </a:stretch>
        </p:blipFill>
        <p:spPr>
          <a:xfrm>
            <a:off x="5304667" y="4572306"/>
            <a:ext cx="2143125" cy="2143125"/>
          </a:xfrm>
          <a:prstGeom prst="rect">
            <a:avLst/>
          </a:prstGeom>
        </p:spPr>
      </p:pic>
    </p:spTree>
    <p:extLst>
      <p:ext uri="{BB962C8B-B14F-4D97-AF65-F5344CB8AC3E}">
        <p14:creationId xmlns:p14="http://schemas.microsoft.com/office/powerpoint/2010/main" val="3824392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0056106" cy="1602198"/>
          </a:xfrm>
          <a:solidFill>
            <a:srgbClr val="FFFF00"/>
          </a:solidFill>
        </p:spPr>
        <p:txBody>
          <a:bodyPr/>
          <a:lstStyle/>
          <a:p>
            <a:r>
              <a:rPr lang="en-GB" dirty="0" smtClean="0">
                <a:latin typeface="Arial Rounded MT Bold" panose="020F0704030504030204" pitchFamily="34" charset="0"/>
              </a:rPr>
              <a:t>Supporting evidence: redirection of </a:t>
            </a:r>
            <a:r>
              <a:rPr lang="en-GB" dirty="0" smtClean="0">
                <a:solidFill>
                  <a:srgbClr val="FF0000"/>
                </a:solidFill>
                <a:latin typeface="Arial Rounded MT Bold" panose="020F0704030504030204" pitchFamily="34" charset="0"/>
              </a:rPr>
              <a:t>guilt </a:t>
            </a:r>
            <a:r>
              <a:rPr lang="en-GB" dirty="0" smtClean="0">
                <a:latin typeface="Arial Rounded MT Bold" panose="020F0704030504030204" pitchFamily="34" charset="0"/>
              </a:rPr>
              <a:t>complexes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a:bodyPr>
          <a:lstStyle/>
          <a:p>
            <a:r>
              <a:rPr lang="en-GB" sz="3200" dirty="0" smtClean="0">
                <a:latin typeface="Arial Rounded MT Bold" panose="020F0704030504030204" pitchFamily="34" charset="0"/>
              </a:rPr>
              <a:t>The workings of the mind can be rationally explained through psychoanalysis who suffered neurosis. Freud let patients speak freely to unlock their thoughts, there was evidence Oedipus complex. </a:t>
            </a:r>
          </a:p>
          <a:p>
            <a:r>
              <a:rPr lang="en-GB" sz="3200" dirty="0" smtClean="0">
                <a:latin typeface="Arial Rounded MT Bold" panose="020F0704030504030204" pitchFamily="34" charset="0"/>
              </a:rPr>
              <a:t>Read the case studies </a:t>
            </a:r>
            <a:r>
              <a:rPr lang="en-GB" sz="3200" dirty="0" smtClean="0">
                <a:solidFill>
                  <a:srgbClr val="0070C0"/>
                </a:solidFill>
                <a:latin typeface="Arial Rounded MT Bold" panose="020F0704030504030204" pitchFamily="34" charset="0"/>
              </a:rPr>
              <a:t>Daniel Paul </a:t>
            </a:r>
            <a:r>
              <a:rPr lang="en-GB" sz="3200" dirty="0" err="1" smtClean="0">
                <a:solidFill>
                  <a:srgbClr val="0070C0"/>
                </a:solidFill>
                <a:latin typeface="Arial Rounded MT Bold" panose="020F0704030504030204" pitchFamily="34" charset="0"/>
              </a:rPr>
              <a:t>Schreber</a:t>
            </a:r>
            <a:r>
              <a:rPr lang="en-GB" sz="3200" dirty="0" smtClean="0">
                <a:latin typeface="Arial Rounded MT Bold" panose="020F0704030504030204" pitchFamily="34" charset="0"/>
              </a:rPr>
              <a:t>, </a:t>
            </a:r>
            <a:r>
              <a:rPr lang="en-GB" sz="3200" dirty="0" smtClean="0">
                <a:solidFill>
                  <a:srgbClr val="00B050"/>
                </a:solidFill>
                <a:latin typeface="Arial Rounded MT Bold" panose="020F0704030504030204" pitchFamily="34" charset="0"/>
              </a:rPr>
              <a:t>Little Hans </a:t>
            </a:r>
            <a:r>
              <a:rPr lang="en-GB" sz="3200" dirty="0" smtClean="0">
                <a:latin typeface="Arial Rounded MT Bold" panose="020F0704030504030204" pitchFamily="34" charset="0"/>
              </a:rPr>
              <a:t>and </a:t>
            </a:r>
            <a:r>
              <a:rPr lang="en-GB" sz="3200" dirty="0" smtClean="0">
                <a:solidFill>
                  <a:srgbClr val="FF33CC"/>
                </a:solidFill>
                <a:latin typeface="Arial Rounded MT Bold" panose="020F0704030504030204" pitchFamily="34" charset="0"/>
              </a:rPr>
              <a:t>Wolf Man</a:t>
            </a:r>
            <a:r>
              <a:rPr lang="en-GB" sz="3200" dirty="0" smtClean="0">
                <a:latin typeface="Arial Rounded MT Bold" panose="020F0704030504030204" pitchFamily="34" charset="0"/>
              </a:rPr>
              <a:t>. </a:t>
            </a:r>
          </a:p>
          <a:p>
            <a:r>
              <a:rPr lang="en-GB" sz="3200" dirty="0" smtClean="0">
                <a:latin typeface="Arial Rounded MT Bold" panose="020F0704030504030204" pitchFamily="34" charset="0"/>
              </a:rPr>
              <a:t>Brain activity suggest </a:t>
            </a:r>
            <a:r>
              <a:rPr lang="en-GB" sz="3200" dirty="0">
                <a:latin typeface="Arial Rounded MT Bold" panose="020F0704030504030204" pitchFamily="34" charset="0"/>
              </a:rPr>
              <a:t>u</a:t>
            </a:r>
            <a:r>
              <a:rPr lang="en-GB" sz="3200" dirty="0" smtClean="0">
                <a:latin typeface="Arial Rounded MT Bold" panose="020F0704030504030204" pitchFamily="34" charset="0"/>
              </a:rPr>
              <a:t>nconscious conflicts </a:t>
            </a:r>
            <a:r>
              <a:rPr lang="en-GB" sz="3200" dirty="0" smtClean="0">
                <a:solidFill>
                  <a:srgbClr val="FF0000"/>
                </a:solidFill>
                <a:latin typeface="Arial Rounded MT Bold" panose="020F0704030504030204" pitchFamily="34" charset="0"/>
              </a:rPr>
              <a:t>cause anxiety symptoms.</a:t>
            </a:r>
            <a:r>
              <a:rPr lang="en-GB" sz="3200" dirty="0" smtClean="0">
                <a:latin typeface="Arial Rounded MT Bold" panose="020F0704030504030204" pitchFamily="34" charset="0"/>
              </a:rPr>
              <a:t> Interpretations of </a:t>
            </a:r>
            <a:r>
              <a:rPr lang="en-GB" sz="3200" dirty="0" smtClean="0">
                <a:solidFill>
                  <a:srgbClr val="0070C0"/>
                </a:solidFill>
                <a:latin typeface="Arial Rounded MT Bold" panose="020F0704030504030204" pitchFamily="34" charset="0"/>
              </a:rPr>
              <a:t>dreams caused psychotherapy to link with phobias. </a:t>
            </a:r>
            <a:endParaRPr lang="en-GB" sz="3200" dirty="0">
              <a:solidFill>
                <a:srgbClr val="0070C0"/>
              </a:solidFill>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10292080" y="0"/>
            <a:ext cx="1899920" cy="1794582"/>
          </a:xfrm>
          <a:prstGeom prst="rect">
            <a:avLst/>
          </a:prstGeom>
        </p:spPr>
      </p:pic>
    </p:spTree>
    <p:extLst>
      <p:ext uri="{BB962C8B-B14F-4D97-AF65-F5344CB8AC3E}">
        <p14:creationId xmlns:p14="http://schemas.microsoft.com/office/powerpoint/2010/main" val="2078440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74" y="88491"/>
            <a:ext cx="11818374" cy="1602198"/>
          </a:xfrm>
          <a:solidFill>
            <a:srgbClr val="FFFF00"/>
          </a:solidFill>
        </p:spPr>
        <p:txBody>
          <a:bodyPr/>
          <a:lstStyle/>
          <a:p>
            <a:r>
              <a:rPr lang="en-GB" dirty="0" smtClean="0">
                <a:latin typeface="Arial Rounded MT Bold" panose="020F0704030504030204" pitchFamily="34" charset="0"/>
              </a:rPr>
              <a:t>Challenges: lack of anthropological evidence for </a:t>
            </a:r>
            <a:r>
              <a:rPr lang="en-GB" dirty="0" smtClean="0">
                <a:solidFill>
                  <a:srgbClr val="FF0000"/>
                </a:solidFill>
                <a:latin typeface="Arial Rounded MT Bold" panose="020F0704030504030204" pitchFamily="34" charset="0"/>
              </a:rPr>
              <a:t>primal horde</a:t>
            </a:r>
            <a:endParaRPr lang="en-GB" dirty="0">
              <a:solidFill>
                <a:srgbClr val="FF0000"/>
              </a:solidFill>
              <a:latin typeface="Arial Rounded MT Bold" panose="020F0704030504030204" pitchFamily="34" charset="0"/>
            </a:endParaRPr>
          </a:p>
        </p:txBody>
      </p:sp>
      <p:sp>
        <p:nvSpPr>
          <p:cNvPr id="3" name="Content Placeholder 2"/>
          <p:cNvSpPr>
            <a:spLocks noGrp="1"/>
          </p:cNvSpPr>
          <p:nvPr>
            <p:ph idx="1"/>
          </p:nvPr>
        </p:nvSpPr>
        <p:spPr>
          <a:xfrm>
            <a:off x="235974" y="1825624"/>
            <a:ext cx="11818374" cy="4889807"/>
          </a:xfrm>
          <a:solidFill>
            <a:schemeClr val="accent1">
              <a:lumMod val="20000"/>
              <a:lumOff val="80000"/>
            </a:schemeClr>
          </a:solidFill>
        </p:spPr>
        <p:txBody>
          <a:bodyPr>
            <a:normAutofit/>
          </a:bodyPr>
          <a:lstStyle/>
          <a:p>
            <a:r>
              <a:rPr lang="en-GB" sz="3600" dirty="0" smtClean="0">
                <a:solidFill>
                  <a:srgbClr val="FF0000"/>
                </a:solidFill>
                <a:latin typeface="Arial Rounded MT Bold" panose="020F0704030504030204" pitchFamily="34" charset="0"/>
              </a:rPr>
              <a:t>Horde </a:t>
            </a:r>
            <a:r>
              <a:rPr lang="en-GB" sz="3600" dirty="0" smtClean="0">
                <a:latin typeface="Arial Rounded MT Bold" panose="020F0704030504030204" pitchFamily="34" charset="0"/>
              </a:rPr>
              <a:t>was a speculation by </a:t>
            </a:r>
            <a:r>
              <a:rPr lang="en-GB" sz="3600" dirty="0" smtClean="0">
                <a:solidFill>
                  <a:srgbClr val="FF0000"/>
                </a:solidFill>
                <a:latin typeface="Arial Rounded MT Bold" panose="020F0704030504030204" pitchFamily="34" charset="0"/>
              </a:rPr>
              <a:t>Darwin</a:t>
            </a:r>
            <a:r>
              <a:rPr lang="en-GB" sz="3600" dirty="0" smtClean="0">
                <a:latin typeface="Arial Rounded MT Bold" panose="020F0704030504030204" pitchFamily="34" charset="0"/>
              </a:rPr>
              <a:t>, there was greater variety and not exclusively in hordes or all had totem’s. Guilt being </a:t>
            </a:r>
            <a:r>
              <a:rPr lang="en-GB" sz="3600" u="sng" dirty="0" smtClean="0">
                <a:latin typeface="Arial Rounded MT Bold" panose="020F0704030504030204" pitchFamily="34" charset="0"/>
              </a:rPr>
              <a:t>heredity transmitted has no evidence</a:t>
            </a:r>
            <a:r>
              <a:rPr lang="en-GB" sz="3600" dirty="0" smtClean="0">
                <a:latin typeface="Arial Rounded MT Bold" panose="020F0704030504030204" pitchFamily="34" charset="0"/>
              </a:rPr>
              <a:t>. To pass heredity learned characteristics , has </a:t>
            </a:r>
            <a:r>
              <a:rPr lang="en-GB" sz="3600" u="sng" dirty="0" smtClean="0">
                <a:latin typeface="Arial Rounded MT Bold" panose="020F0704030504030204" pitchFamily="34" charset="0"/>
              </a:rPr>
              <a:t>no evidence </a:t>
            </a:r>
            <a:r>
              <a:rPr lang="en-GB" sz="3600" dirty="0" smtClean="0">
                <a:latin typeface="Arial Rounded MT Bold" panose="020F0704030504030204" pitchFamily="34" charset="0"/>
              </a:rPr>
              <a:t>to support.</a:t>
            </a:r>
            <a:endParaRPr lang="en-GB" sz="3600" dirty="0">
              <a:latin typeface="Arial Rounded MT Bold" panose="020F0704030504030204" pitchFamily="34" charset="0"/>
            </a:endParaRPr>
          </a:p>
        </p:txBody>
      </p:sp>
      <p:pic>
        <p:nvPicPr>
          <p:cNvPr id="4" name="Picture 3"/>
          <p:cNvPicPr>
            <a:picLocks noChangeAspect="1"/>
          </p:cNvPicPr>
          <p:nvPr/>
        </p:nvPicPr>
        <p:blipFill>
          <a:blip r:embed="rId2"/>
          <a:stretch>
            <a:fillRect/>
          </a:stretch>
        </p:blipFill>
        <p:spPr>
          <a:xfrm>
            <a:off x="7989570" y="4691380"/>
            <a:ext cx="2857500" cy="1600200"/>
          </a:xfrm>
          <a:prstGeom prst="rect">
            <a:avLst/>
          </a:prstGeom>
        </p:spPr>
      </p:pic>
      <p:pic>
        <p:nvPicPr>
          <p:cNvPr id="5" name="Picture 4"/>
          <p:cNvPicPr>
            <a:picLocks noChangeAspect="1"/>
          </p:cNvPicPr>
          <p:nvPr/>
        </p:nvPicPr>
        <p:blipFill>
          <a:blip r:embed="rId3"/>
          <a:stretch>
            <a:fillRect/>
          </a:stretch>
        </p:blipFill>
        <p:spPr>
          <a:xfrm>
            <a:off x="2144077" y="4496117"/>
            <a:ext cx="2295525" cy="1990725"/>
          </a:xfrm>
          <a:prstGeom prst="rect">
            <a:avLst/>
          </a:prstGeom>
        </p:spPr>
      </p:pic>
    </p:spTree>
    <p:extLst>
      <p:ext uri="{BB962C8B-B14F-4D97-AF65-F5344CB8AC3E}">
        <p14:creationId xmlns:p14="http://schemas.microsoft.com/office/powerpoint/2010/main" val="25897778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1419</TotalTime>
  <Words>1327</Words>
  <Application>Microsoft Office PowerPoint</Application>
  <PresentationFormat>Widescreen</PresentationFormat>
  <Paragraphs>51</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Rounded MT Bold</vt:lpstr>
      <vt:lpstr>Baskerville Old Face</vt:lpstr>
      <vt:lpstr>Calibri</vt:lpstr>
      <vt:lpstr>Calibri Light</vt:lpstr>
      <vt:lpstr>Wingdings</vt:lpstr>
      <vt:lpstr>Office Theme</vt:lpstr>
      <vt:lpstr>Theme 2: Challenges to religious belief</vt:lpstr>
      <vt:lpstr>Religion as collective neurosis</vt:lpstr>
      <vt:lpstr>Religion as collective neurosis</vt:lpstr>
      <vt:lpstr>Religion as a neurosis: the primal horde </vt:lpstr>
      <vt:lpstr>Religion as a neurosis: the Oedipus complex  </vt:lpstr>
      <vt:lpstr>Religion as an illusion: wish fulfilment </vt:lpstr>
      <vt:lpstr>Religion as an illusion: a reaction against helplessness</vt:lpstr>
      <vt:lpstr>Supporting evidence: redirection of guilt complexes </vt:lpstr>
      <vt:lpstr>Challenges: lack of anthropological evidence for primal horde</vt:lpstr>
      <vt:lpstr>Challenges: No firm psychological evidence for universal Oedipus complex. </vt:lpstr>
      <vt:lpstr>Challenges: evidence basis too narrow </vt:lpstr>
      <vt:lpstr>AO2: To what extent can religious belief be considered a neurosis?</vt:lpstr>
      <vt:lpstr>AO2: How adequate is Freud’s explanation of religious belief?</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2: Challenges to religious belief</dc:title>
  <dc:creator>Rahima Choudhury</dc:creator>
  <cp:lastModifiedBy>Rahima Choudhury</cp:lastModifiedBy>
  <cp:revision>39</cp:revision>
  <dcterms:created xsi:type="dcterms:W3CDTF">2019-10-25T08:04:21Z</dcterms:created>
  <dcterms:modified xsi:type="dcterms:W3CDTF">2019-10-26T07:43:53Z</dcterms:modified>
</cp:coreProperties>
</file>