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7"/>
  </p:handoutMasterIdLst>
  <p:sldIdLst>
    <p:sldId id="257" r:id="rId2"/>
    <p:sldId id="300" r:id="rId3"/>
    <p:sldId id="299" r:id="rId4"/>
    <p:sldId id="258" r:id="rId5"/>
    <p:sldId id="259" r:id="rId6"/>
    <p:sldId id="260" r:id="rId7"/>
    <p:sldId id="261" r:id="rId8"/>
    <p:sldId id="262" r:id="rId9"/>
    <p:sldId id="263" r:id="rId10"/>
    <p:sldId id="295" r:id="rId11"/>
    <p:sldId id="264" r:id="rId12"/>
    <p:sldId id="296" r:id="rId13"/>
    <p:sldId id="297" r:id="rId14"/>
    <p:sldId id="292" r:id="rId15"/>
    <p:sldId id="291" r:id="rId16"/>
    <p:sldId id="293"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9" r:id="rId30"/>
    <p:sldId id="281" r:id="rId31"/>
    <p:sldId id="284" r:id="rId32"/>
    <p:sldId id="286" r:id="rId33"/>
    <p:sldId id="294" r:id="rId34"/>
    <p:sldId id="298" r:id="rId35"/>
    <p:sldId id="290" r:id="rId3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280270D-51E9-4C11-A733-3A8A4304FE8B}" type="datetimeFigureOut">
              <a:rPr lang="en-GB" smtClean="0"/>
              <a:t>13/09/2019</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0B85879-B4D1-4C9D-A690-E1E92C86C1B4}" type="slidenum">
              <a:rPr lang="en-GB" smtClean="0"/>
              <a:t>‹#›</a:t>
            </a:fld>
            <a:endParaRPr lang="en-GB"/>
          </a:p>
        </p:txBody>
      </p:sp>
    </p:spTree>
    <p:extLst>
      <p:ext uri="{BB962C8B-B14F-4D97-AF65-F5344CB8AC3E}">
        <p14:creationId xmlns:p14="http://schemas.microsoft.com/office/powerpoint/2010/main" val="5303326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DB1D5E-4623-4E57-8EF1-5DE697B46B7D}" type="datetimeFigureOut">
              <a:rPr lang="en-GB" smtClean="0"/>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B9F69A-BD80-4EBB-99C5-E9E78272DA78}"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DB1D5E-4623-4E57-8EF1-5DE697B46B7D}" type="datetimeFigureOut">
              <a:rPr lang="en-GB" smtClean="0"/>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B9F69A-BD80-4EBB-99C5-E9E78272DA78}"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DB1D5E-4623-4E57-8EF1-5DE697B46B7D}" type="datetimeFigureOut">
              <a:rPr lang="en-GB" smtClean="0"/>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B9F69A-BD80-4EBB-99C5-E9E78272DA78}"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8DB1D5E-4623-4E57-8EF1-5DE697B46B7D}" type="datetimeFigureOut">
              <a:rPr lang="en-GB" smtClean="0"/>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B9F69A-BD80-4EBB-99C5-E9E78272DA78}"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DB1D5E-4623-4E57-8EF1-5DE697B46B7D}" type="datetimeFigureOut">
              <a:rPr lang="en-GB" smtClean="0"/>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B9F69A-BD80-4EBB-99C5-E9E78272DA78}"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8DB1D5E-4623-4E57-8EF1-5DE697B46B7D}" type="datetimeFigureOut">
              <a:rPr lang="en-GB" smtClean="0"/>
              <a:t>13/09/2019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B9F69A-BD80-4EBB-99C5-E9E78272DA78}"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DB1D5E-4623-4E57-8EF1-5DE697B46B7D}" type="datetimeFigureOut">
              <a:rPr lang="en-GB" smtClean="0"/>
              <a:t>13/09/2019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B9F69A-BD80-4EBB-99C5-E9E78272DA78}"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DB1D5E-4623-4E57-8EF1-5DE697B46B7D}" type="datetimeFigureOut">
              <a:rPr lang="en-GB" smtClean="0"/>
              <a:t>13/09/2019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B9F69A-BD80-4EBB-99C5-E9E78272DA78}"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B1D5E-4623-4E57-8EF1-5DE697B46B7D}" type="datetimeFigureOut">
              <a:rPr lang="en-GB" smtClean="0"/>
              <a:t>13/09/2019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B9F69A-BD80-4EBB-99C5-E9E78272DA78}"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DB1D5E-4623-4E57-8EF1-5DE697B46B7D}" type="datetimeFigureOut">
              <a:rPr lang="en-GB" smtClean="0"/>
              <a:t>13/09/2019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B9F69A-BD80-4EBB-99C5-E9E78272DA78}"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DB1D5E-4623-4E57-8EF1-5DE697B46B7D}" type="datetimeFigureOut">
              <a:rPr lang="en-GB" smtClean="0"/>
              <a:t>13/09/2019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B9F69A-BD80-4EBB-99C5-E9E78272DA78}"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8DB1D5E-4623-4E57-8EF1-5DE697B46B7D}" type="datetimeFigureOut">
              <a:rPr lang="en-GB" smtClean="0"/>
              <a:t>13/09/2019</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9B9F69A-BD80-4EBB-99C5-E9E78272DA7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resource.download.wjec.co.uk.s3.amazonaws.com/vtc/2015-16/15-16_18/divine-command-theory/eng/7%20-%20The%20Euthyphro%20Dilemma/index.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resource.download.wjec.co.uk.s3.amazonaws.com/vtc/2015-16/15-16_18/divine-command-theory/eng/6%20-%20The%20character%20of%20God/index.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resource.download.wjec.co.uk.s3.amazonaws.com/vtc/2015-16/15-16_18/divine-command-theory/eng/5%20-%20The%20fall%20of%20Jericho/index.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resource.download.wjec.co.uk.s3.amazonaws.com/vtc/2015-16/15-16_18/divine-command-theory/eng/4%20-%20The%20ten%20commandments/index.html" TargetMode="External"/><Relationship Id="rId2" Type="http://schemas.openxmlformats.org/officeDocument/2006/relationships/hyperlink" Target="http://resource.download.wjec.co.uk.s3.amazonaws.com/vtc/2015-16/15-16_18/PDFs/4a-the-ten-commandment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resource.download.wjec.co.uk.s3.amazonaws.com/vtc/2015-16/15-16_18/divine-command-theory/eng/1%20-%20Considering%20divine%20command/index.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resource.download.wjec.co.uk.s3.amazonaws.com/vtc/2015-16/15-16_18/divine-command-theory/eng/2%20-%20Introducing%20key%20terms/index.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resource.download.wjec.co.uk.s3.amazonaws.com/vtc/2015-16/15-16_18/divine-command-theory/eng/8%20-%20Modified%20Divine%20Command%20Theory/index.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resource.download.wjec.co.uk.s3.amazonaws.com/vtc/2015-16/15-16_18/divine-command-theory/eng/9%20-%20Revising%20key%20terms/index.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resource.download.wjec.co.uk.s3.amazonaws.com/vtc/2015-16/15-16_18/divine-command-theory/eng/3%20-%20Discussion%20prompts/index.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20688"/>
            <a:ext cx="7736647" cy="1143000"/>
          </a:xfrm>
          <a:solidFill>
            <a:srgbClr val="FFFF00"/>
          </a:solidFill>
        </p:spPr>
        <p:txBody>
          <a:bodyPr/>
          <a:lstStyle/>
          <a:p>
            <a:r>
              <a:rPr lang="en-GB" b="1" dirty="0">
                <a:latin typeface="Arial Rounded MT Bold" panose="020F0704030504030204" pitchFamily="34" charset="0"/>
              </a:rPr>
              <a:t>D</a:t>
            </a:r>
            <a:r>
              <a:rPr lang="en-GB" b="1" dirty="0" smtClean="0">
                <a:latin typeface="Arial Rounded MT Bold" panose="020F0704030504030204" pitchFamily="34" charset="0"/>
              </a:rPr>
              <a:t>ivine command theory</a:t>
            </a:r>
            <a:endParaRPr lang="en-GB" b="1" dirty="0">
              <a:latin typeface="Arial Rounded MT Bold" panose="020F0704030504030204" pitchFamily="34" charset="0"/>
            </a:endParaRPr>
          </a:p>
        </p:txBody>
      </p:sp>
      <p:sp>
        <p:nvSpPr>
          <p:cNvPr id="3" name="Content Placeholder 2"/>
          <p:cNvSpPr>
            <a:spLocks noGrp="1"/>
          </p:cNvSpPr>
          <p:nvPr>
            <p:ph sz="quarter" idx="13"/>
          </p:nvPr>
        </p:nvSpPr>
        <p:spPr>
          <a:xfrm>
            <a:off x="1115616" y="2060848"/>
            <a:ext cx="6912768" cy="3474720"/>
          </a:xfrm>
          <a:solidFill>
            <a:srgbClr val="FFFF00"/>
          </a:solidFill>
        </p:spPr>
        <p:txBody>
          <a:bodyPr>
            <a:noAutofit/>
          </a:bodyPr>
          <a:lstStyle/>
          <a:p>
            <a:pPr marL="0" indent="0">
              <a:buNone/>
            </a:pPr>
            <a:r>
              <a:rPr lang="en-GB" sz="3600" dirty="0">
                <a:latin typeface="Arial Rounded MT Bold" panose="020F0704030504030204" pitchFamily="34" charset="0"/>
              </a:rPr>
              <a:t>According to divine command theory, things are morally good or bad, or morally obligatory, permissible, or prohibited, solely because of God’s will or commands.</a:t>
            </a:r>
          </a:p>
        </p:txBody>
      </p:sp>
    </p:spTree>
    <p:extLst>
      <p:ext uri="{BB962C8B-B14F-4D97-AF65-F5344CB8AC3E}">
        <p14:creationId xmlns:p14="http://schemas.microsoft.com/office/powerpoint/2010/main" val="4143452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GB" dirty="0"/>
              <a:t/>
            </a:r>
            <a:br>
              <a:rPr lang="en-GB" dirty="0"/>
            </a:br>
            <a:endParaRPr lang="en-GB" dirty="0"/>
          </a:p>
        </p:txBody>
      </p:sp>
      <p:sp>
        <p:nvSpPr>
          <p:cNvPr id="4" name="Title 3"/>
          <p:cNvSpPr>
            <a:spLocks noGrp="1"/>
          </p:cNvSpPr>
          <p:nvPr>
            <p:ph type="title"/>
          </p:nvPr>
        </p:nvSpPr>
        <p:spPr>
          <a:xfrm>
            <a:off x="1619672" y="2132856"/>
            <a:ext cx="6512511" cy="3528392"/>
          </a:xfrm>
          <a:solidFill>
            <a:srgbClr val="FFFF00"/>
          </a:solidFill>
        </p:spPr>
        <p:txBody>
          <a:bodyPr/>
          <a:lstStyle/>
          <a:p>
            <a:pPr algn="ctr"/>
            <a:r>
              <a:rPr lang="en-GB" dirty="0">
                <a:latin typeface="Arial Rounded MT Bold" panose="020F0704030504030204" pitchFamily="34" charset="0"/>
                <a:ea typeface="Arial Unicode MS" panose="020B0604020202020204" pitchFamily="34" charset="-128"/>
                <a:cs typeface="Arial Unicode MS" panose="020B0604020202020204" pitchFamily="34" charset="-128"/>
                <a:hlinkClick r:id="rId2"/>
              </a:rPr>
              <a:t>What are the two horns of the dilemma?</a:t>
            </a:r>
            <a:r>
              <a:rPr lang="en-GB" dirty="0"/>
              <a:t/>
            </a:r>
            <a:br>
              <a:rPr lang="en-GB" dirty="0"/>
            </a:br>
            <a:endParaRPr lang="en-GB" dirty="0"/>
          </a:p>
        </p:txBody>
      </p:sp>
    </p:spTree>
    <p:extLst>
      <p:ext uri="{BB962C8B-B14F-4D97-AF65-F5344CB8AC3E}">
        <p14:creationId xmlns:p14="http://schemas.microsoft.com/office/powerpoint/2010/main" val="2226091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036496" cy="1800200"/>
          </a:xfrm>
          <a:solidFill>
            <a:srgbClr val="FFFF00"/>
          </a:solidFill>
        </p:spPr>
        <p:txBody>
          <a:bodyPr/>
          <a:lstStyle/>
          <a:p>
            <a:pPr algn="ctr"/>
            <a:r>
              <a:rPr lang="en-GB" dirty="0" smtClean="0">
                <a:latin typeface="Arial Rounded MT Bold" panose="020F0704030504030204" pitchFamily="34" charset="0"/>
              </a:rPr>
              <a:t>Biblical examples where God is morally wrong</a:t>
            </a:r>
            <a:endParaRPr lang="en-GB" dirty="0">
              <a:latin typeface="Arial Rounded MT Bold" panose="020F0704030504030204" pitchFamily="34" charset="0"/>
            </a:endParaRPr>
          </a:p>
        </p:txBody>
      </p:sp>
      <p:sp>
        <p:nvSpPr>
          <p:cNvPr id="3" name="Content Placeholder 2"/>
          <p:cNvSpPr>
            <a:spLocks noGrp="1"/>
          </p:cNvSpPr>
          <p:nvPr>
            <p:ph sz="quarter" idx="13"/>
          </p:nvPr>
        </p:nvSpPr>
        <p:spPr>
          <a:xfrm>
            <a:off x="467544" y="2060848"/>
            <a:ext cx="8280920" cy="4320480"/>
          </a:xfrm>
        </p:spPr>
        <p:txBody>
          <a:bodyPr/>
          <a:lstStyle/>
          <a:p>
            <a:r>
              <a:rPr lang="en-GB" sz="2800" dirty="0" smtClean="0">
                <a:latin typeface="Arial Rounded MT Bold" panose="020F0704030504030204" pitchFamily="34" charset="0"/>
              </a:rPr>
              <a:t>There are also a number of biblical examples of God commanding acts that would otherwise be thought to be morally wrong, acts such as plundering the Egyptians [Exodus 11:2] or preparing to sacrifice one’s son [Genesis 22:2], thus rendering them morally good. These considerations can most easily, though not only, be accommodated within a divine command theory of ethics.</a:t>
            </a:r>
          </a:p>
          <a:p>
            <a:endParaRPr lang="en-GB" dirty="0" smtClean="0"/>
          </a:p>
          <a:p>
            <a:endParaRPr lang="en-GB" dirty="0"/>
          </a:p>
        </p:txBody>
      </p:sp>
    </p:spTree>
    <p:extLst>
      <p:ext uri="{BB962C8B-B14F-4D97-AF65-F5344CB8AC3E}">
        <p14:creationId xmlns:p14="http://schemas.microsoft.com/office/powerpoint/2010/main" val="1318217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8496944" cy="4032448"/>
          </a:xfrm>
          <a:solidFill>
            <a:srgbClr val="FFFF00"/>
          </a:solidFill>
        </p:spPr>
        <p:txBody>
          <a:bodyPr/>
          <a:lstStyle/>
          <a:p>
            <a:pPr algn="ctr"/>
            <a:r>
              <a:rPr lang="en-GB" dirty="0">
                <a:latin typeface="Arial Rounded MT Bold" panose="020F0704030504030204" pitchFamily="34" charset="0"/>
                <a:hlinkClick r:id="rId2"/>
              </a:rPr>
              <a:t>What does this passage reveal about the character of God? Can a loving God also be a ‘jealous God’ inflicting punishments?</a:t>
            </a:r>
            <a:r>
              <a:rPr lang="en-GB" dirty="0"/>
              <a:t/>
            </a:r>
            <a:br>
              <a:rPr lang="en-GB" dirty="0"/>
            </a:br>
            <a:endParaRPr lang="en-GB" dirty="0"/>
          </a:p>
        </p:txBody>
      </p:sp>
    </p:spTree>
    <p:extLst>
      <p:ext uri="{BB962C8B-B14F-4D97-AF65-F5344CB8AC3E}">
        <p14:creationId xmlns:p14="http://schemas.microsoft.com/office/powerpoint/2010/main" val="3815815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712968" cy="6192688"/>
          </a:xfrm>
          <a:solidFill>
            <a:srgbClr val="FFFF00"/>
          </a:solidFill>
        </p:spPr>
        <p:txBody>
          <a:bodyPr/>
          <a:lstStyle/>
          <a:p>
            <a:pPr algn="ctr"/>
            <a:r>
              <a:rPr lang="en-GB" dirty="0" smtClean="0">
                <a:hlinkClick r:id="rId2"/>
              </a:rPr>
              <a:t>What </a:t>
            </a:r>
            <a:r>
              <a:rPr lang="en-GB" dirty="0">
                <a:hlinkClick r:id="rId2"/>
              </a:rPr>
              <a:t>issues does the story of the fall of Jericho raise for divine command theory?</a:t>
            </a:r>
            <a:br>
              <a:rPr lang="en-GB" dirty="0">
                <a:hlinkClick r:id="rId2"/>
              </a:rPr>
            </a:br>
            <a:r>
              <a:rPr lang="en-GB" dirty="0">
                <a:hlinkClick r:id="rId2"/>
              </a:rPr>
              <a:t>Click on the highlights button to show highlighted text. Why do you think this text has been highlighted?</a:t>
            </a:r>
            <a:endParaRPr lang="en-GB" dirty="0"/>
          </a:p>
        </p:txBody>
      </p:sp>
    </p:spTree>
    <p:extLst>
      <p:ext uri="{BB962C8B-B14F-4D97-AF65-F5344CB8AC3E}">
        <p14:creationId xmlns:p14="http://schemas.microsoft.com/office/powerpoint/2010/main" val="1588186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16632"/>
            <a:ext cx="6512511" cy="1143000"/>
          </a:xfrm>
          <a:solidFill>
            <a:srgbClr val="FFFF00"/>
          </a:solidFill>
        </p:spPr>
        <p:txBody>
          <a:bodyPr>
            <a:normAutofit/>
          </a:bodyPr>
          <a:lstStyle/>
          <a:p>
            <a:pPr algn="ctr"/>
            <a:r>
              <a:rPr lang="en-GB" sz="2200" dirty="0" smtClean="0">
                <a:latin typeface="Arial Rounded MT Bold" panose="020F0704030504030204" pitchFamily="34" charset="0"/>
              </a:rPr>
              <a:t>Adams’ Divine Command Theory</a:t>
            </a:r>
            <a:r>
              <a:rPr lang="en-GB" dirty="0" smtClean="0">
                <a:latin typeface="Arial Rounded MT Bold" panose="020F0704030504030204" pitchFamily="34" charset="0"/>
              </a:rPr>
              <a:t> </a:t>
            </a:r>
            <a:endParaRPr lang="en-GB" dirty="0">
              <a:latin typeface="Arial Rounded MT Bold" panose="020F0704030504030204" pitchFamily="34" charset="0"/>
            </a:endParaRPr>
          </a:p>
        </p:txBody>
      </p:sp>
      <p:sp>
        <p:nvSpPr>
          <p:cNvPr id="3" name="Content Placeholder 2"/>
          <p:cNvSpPr>
            <a:spLocks noGrp="1"/>
          </p:cNvSpPr>
          <p:nvPr>
            <p:ph sz="quarter" idx="13"/>
          </p:nvPr>
        </p:nvSpPr>
        <p:spPr>
          <a:xfrm>
            <a:off x="0" y="1412776"/>
            <a:ext cx="8964488" cy="4968552"/>
          </a:xfrm>
        </p:spPr>
        <p:txBody>
          <a:bodyPr>
            <a:noAutofit/>
          </a:bodyPr>
          <a:lstStyle/>
          <a:p>
            <a:r>
              <a:rPr lang="en-GB" sz="2400" dirty="0" smtClean="0">
                <a:latin typeface="Arial Rounded MT Bold" panose="020F0704030504030204" pitchFamily="34" charset="0"/>
              </a:rPr>
              <a:t>Adams (1999) argues that Divine Command Theory and moral responsibility are compatible, because we are responsible for obeying or not obeying God’s commands, correctly understanding and applying them, and adopting a self-critical stance with respect to what God has commanded us to do. Given this, we are autonomous because we must rely on our own independent judgments about God’s goodness and what moral laws are in consistent with God’s commands. Additionally, it seems that a divine command theorist can still say that we impose the moral law on ourselves by our agreeing to subject ourselves to it once we come to understand it, even if it ultimately is grounded in God’s commands.</a:t>
            </a:r>
            <a:endParaRPr lang="en-GB" sz="2400" dirty="0">
              <a:latin typeface="Arial Rounded MT Bold" panose="020F0704030504030204" pitchFamily="34" charset="0"/>
            </a:endParaRPr>
          </a:p>
        </p:txBody>
      </p:sp>
    </p:spTree>
    <p:extLst>
      <p:ext uri="{BB962C8B-B14F-4D97-AF65-F5344CB8AC3E}">
        <p14:creationId xmlns:p14="http://schemas.microsoft.com/office/powerpoint/2010/main" val="2469683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085184"/>
            <a:ext cx="8748464" cy="1772816"/>
          </a:xfrm>
          <a:solidFill>
            <a:srgbClr val="FFFF00"/>
          </a:solidFill>
        </p:spPr>
        <p:txBody>
          <a:bodyPr/>
          <a:lstStyle/>
          <a:p>
            <a:pPr algn="ctr"/>
            <a:r>
              <a:rPr lang="en-GB" dirty="0"/>
              <a:t>Philip Quinn (</a:t>
            </a:r>
            <a:r>
              <a:rPr lang="en-GB" dirty="0" smtClean="0"/>
              <a:t>1978) </a:t>
            </a:r>
            <a:r>
              <a:rPr lang="en-GB" dirty="0" smtClean="0">
                <a:hlinkClick r:id="rId2"/>
              </a:rPr>
              <a:t>Read Ten Commandments </a:t>
            </a:r>
            <a:r>
              <a:rPr lang="en-GB" dirty="0" smtClean="0"/>
              <a:t>and </a:t>
            </a:r>
            <a:r>
              <a:rPr lang="en-GB" dirty="0" smtClean="0">
                <a:hlinkClick r:id="rId3"/>
              </a:rPr>
              <a:t>Check</a:t>
            </a:r>
            <a:endParaRPr lang="en-GB" dirty="0"/>
          </a:p>
        </p:txBody>
      </p:sp>
      <p:sp>
        <p:nvSpPr>
          <p:cNvPr id="3" name="Content Placeholder 2"/>
          <p:cNvSpPr>
            <a:spLocks noGrp="1"/>
          </p:cNvSpPr>
          <p:nvPr>
            <p:ph sz="quarter" idx="13"/>
          </p:nvPr>
        </p:nvSpPr>
        <p:spPr>
          <a:xfrm>
            <a:off x="323528" y="260648"/>
            <a:ext cx="8712968" cy="4968552"/>
          </a:xfrm>
        </p:spPr>
        <p:txBody>
          <a:bodyPr>
            <a:normAutofit/>
          </a:bodyPr>
          <a:lstStyle/>
          <a:p>
            <a:r>
              <a:rPr lang="en-GB" dirty="0" smtClean="0">
                <a:latin typeface="Arial Rounded MT Bold" panose="020F0704030504030204" pitchFamily="34" charset="0"/>
              </a:rPr>
              <a:t>Quinn illustrates and expands on this claim by examining scriptural stories in which God commands some action that apparently violates a previous divine command. Consider God’s command to the Israelites to plunder the Egyptians reported in Exodus 11:2. This seems to go against God’s previous command, contained within the Ten Commandments, against theft. One response to this offered by Quinn is to claim that since theft involves taking what is not due one, and God commanded the Israelites to plunder the Egyptians, their plunder of the Egyptians does not count as theft. The divine command makes obligatory an action that would have been wrong apart from that command. Such moral power is not available to human beings, because only God has such moral authority by virtue of the divine nature.</a:t>
            </a:r>
          </a:p>
          <a:p>
            <a:endParaRPr lang="en-GB" dirty="0"/>
          </a:p>
        </p:txBody>
      </p:sp>
    </p:spTree>
    <p:extLst>
      <p:ext uri="{BB962C8B-B14F-4D97-AF65-F5344CB8AC3E}">
        <p14:creationId xmlns:p14="http://schemas.microsoft.com/office/powerpoint/2010/main" val="116524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7" y="4372168"/>
            <a:ext cx="7550224" cy="1143000"/>
          </a:xfrm>
          <a:solidFill>
            <a:srgbClr val="FFFF00"/>
          </a:solidFill>
        </p:spPr>
        <p:txBody>
          <a:bodyPr/>
          <a:lstStyle/>
          <a:p>
            <a:r>
              <a:rPr lang="en-GB" dirty="0">
                <a:latin typeface="Arial Rounded MT Bold" panose="020F0704030504030204" pitchFamily="34" charset="0"/>
              </a:rPr>
              <a:t>The Pluralism Objection</a:t>
            </a:r>
            <a:r>
              <a:rPr lang="en-GB" dirty="0"/>
              <a:t/>
            </a:r>
            <a:br>
              <a:rPr lang="en-GB" dirty="0"/>
            </a:br>
            <a:endParaRPr lang="en-GB" dirty="0"/>
          </a:p>
        </p:txBody>
      </p:sp>
      <p:sp>
        <p:nvSpPr>
          <p:cNvPr id="3" name="Content Placeholder 2"/>
          <p:cNvSpPr>
            <a:spLocks noGrp="1"/>
          </p:cNvSpPr>
          <p:nvPr>
            <p:ph sz="quarter" idx="13"/>
          </p:nvPr>
        </p:nvSpPr>
        <p:spPr>
          <a:xfrm>
            <a:off x="323528" y="764704"/>
            <a:ext cx="8424936" cy="3474720"/>
          </a:xfrm>
        </p:spPr>
        <p:txBody>
          <a:bodyPr>
            <a:normAutofit/>
          </a:bodyPr>
          <a:lstStyle/>
          <a:p>
            <a:r>
              <a:rPr lang="en-GB" dirty="0" smtClean="0">
                <a:latin typeface="Arial Rounded MT Bold" panose="020F0704030504030204" pitchFamily="34" charset="0"/>
              </a:rPr>
              <a:t>The last objection to note is that given the variety and number of religions in the world, how does the divine command theorist know which (putatively) divine commands to follow? The religions of the world often give conflicting accounts of the nature and content of the commands of God. Moreover, even if such a person believes that her religion is correct, there remains a plurality of understandings within religious traditions with respect to what God commands us to do. </a:t>
            </a:r>
            <a:endParaRPr lang="en-GB" dirty="0">
              <a:latin typeface="Arial Rounded MT Bold" panose="020F0704030504030204" pitchFamily="34" charset="0"/>
            </a:endParaRPr>
          </a:p>
        </p:txBody>
      </p:sp>
    </p:spTree>
    <p:extLst>
      <p:ext uri="{BB962C8B-B14F-4D97-AF65-F5344CB8AC3E}">
        <p14:creationId xmlns:p14="http://schemas.microsoft.com/office/powerpoint/2010/main" val="2426858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0"/>
            <a:ext cx="6512511" cy="1143000"/>
          </a:xfrm>
          <a:solidFill>
            <a:srgbClr val="FFFF00"/>
          </a:solidFill>
        </p:spPr>
        <p:txBody>
          <a:bodyPr/>
          <a:lstStyle/>
          <a:p>
            <a:pPr algn="ctr"/>
            <a:r>
              <a:rPr lang="en-GB" dirty="0" err="1">
                <a:latin typeface="Arial Rounded MT Bold" panose="020F0704030504030204" pitchFamily="34" charset="0"/>
              </a:rPr>
              <a:t>Anscombe</a:t>
            </a:r>
            <a:endParaRPr lang="en-GB" dirty="0">
              <a:latin typeface="Arial Rounded MT Bold" panose="020F0704030504030204" pitchFamily="34" charset="0"/>
            </a:endParaRPr>
          </a:p>
        </p:txBody>
      </p:sp>
      <p:sp>
        <p:nvSpPr>
          <p:cNvPr id="3" name="Content Placeholder 2"/>
          <p:cNvSpPr>
            <a:spLocks noGrp="1"/>
          </p:cNvSpPr>
          <p:nvPr>
            <p:ph sz="quarter" idx="13"/>
          </p:nvPr>
        </p:nvSpPr>
        <p:spPr>
          <a:xfrm>
            <a:off x="251520" y="1484784"/>
            <a:ext cx="8424936" cy="4698856"/>
          </a:xfrm>
        </p:spPr>
        <p:txBody>
          <a:bodyPr>
            <a:noAutofit/>
          </a:bodyPr>
          <a:lstStyle/>
          <a:p>
            <a:r>
              <a:rPr lang="en-GB" sz="2800" dirty="0" smtClean="0">
                <a:latin typeface="Arial Rounded MT Bold" panose="020F0704030504030204" pitchFamily="34" charset="0"/>
              </a:rPr>
              <a:t>A divine law requires the existence of God, as the divine lawgiver. claims that since we have given up on God’s existence, we should also give up the use of moral terms that are derived from a theistic worldview. Since we have given up belief in God, we should also give up the moral understanding that rests on such belief, and engage in moral philosophy without using such terms. For </a:t>
            </a:r>
            <a:r>
              <a:rPr lang="en-GB" sz="2800" dirty="0" err="1" smtClean="0">
                <a:latin typeface="Arial Rounded MT Bold" panose="020F0704030504030204" pitchFamily="34" charset="0"/>
              </a:rPr>
              <a:t>Anscombe</a:t>
            </a:r>
            <a:r>
              <a:rPr lang="en-GB" sz="2800" dirty="0" smtClean="0">
                <a:latin typeface="Arial Rounded MT Bold" panose="020F0704030504030204" pitchFamily="34" charset="0"/>
              </a:rPr>
              <a:t>, this meant that we should abandon talk of morality as law, and instead focus on morality as virtue.</a:t>
            </a:r>
            <a:endParaRPr lang="en-GB" sz="2800" dirty="0">
              <a:latin typeface="Arial Rounded MT Bold" panose="020F0704030504030204" pitchFamily="34" charset="0"/>
            </a:endParaRPr>
          </a:p>
        </p:txBody>
      </p:sp>
    </p:spTree>
    <p:extLst>
      <p:ext uri="{BB962C8B-B14F-4D97-AF65-F5344CB8AC3E}">
        <p14:creationId xmlns:p14="http://schemas.microsoft.com/office/powerpoint/2010/main" val="4282500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16632"/>
            <a:ext cx="6512511" cy="650985"/>
          </a:xfrm>
          <a:solidFill>
            <a:srgbClr val="FFFF00"/>
          </a:solidFill>
        </p:spPr>
        <p:txBody>
          <a:bodyPr/>
          <a:lstStyle/>
          <a:p>
            <a:pPr algn="ctr"/>
            <a:r>
              <a:rPr lang="en-GB" dirty="0" err="1"/>
              <a:t>Donagan</a:t>
            </a:r>
            <a:endParaRPr lang="en-GB" dirty="0"/>
          </a:p>
        </p:txBody>
      </p:sp>
      <p:sp>
        <p:nvSpPr>
          <p:cNvPr id="3" name="Content Placeholder 2"/>
          <p:cNvSpPr>
            <a:spLocks noGrp="1"/>
          </p:cNvSpPr>
          <p:nvPr>
            <p:ph sz="quarter" idx="13"/>
          </p:nvPr>
        </p:nvSpPr>
        <p:spPr>
          <a:xfrm>
            <a:off x="179512" y="1196752"/>
            <a:ext cx="8712968" cy="5400600"/>
          </a:xfrm>
          <a:noFill/>
        </p:spPr>
        <p:txBody>
          <a:bodyPr>
            <a:noAutofit/>
          </a:bodyPr>
          <a:lstStyle/>
          <a:p>
            <a:r>
              <a:rPr lang="en-GB" sz="2400" b="1" dirty="0" smtClean="0">
                <a:latin typeface="Arial Rounded MT Bold" panose="020F0704030504030204" pitchFamily="34" charset="0"/>
              </a:rPr>
              <a:t>Alan </a:t>
            </a:r>
            <a:r>
              <a:rPr lang="en-GB" sz="2400" b="1" dirty="0" err="1" smtClean="0">
                <a:latin typeface="Arial Rounded MT Bold" panose="020F0704030504030204" pitchFamily="34" charset="0"/>
              </a:rPr>
              <a:t>Donagan</a:t>
            </a:r>
            <a:r>
              <a:rPr lang="en-GB" sz="2400" b="1" dirty="0" smtClean="0">
                <a:latin typeface="Arial Rounded MT Bold" panose="020F0704030504030204" pitchFamily="34" charset="0"/>
              </a:rPr>
              <a:t> (1977) </a:t>
            </a:r>
            <a:r>
              <a:rPr lang="en-GB" sz="2400" dirty="0" smtClean="0">
                <a:latin typeface="Arial Rounded MT Bold" panose="020F0704030504030204" pitchFamily="34" charset="0"/>
              </a:rPr>
              <a:t>argues against these conclusions. </a:t>
            </a:r>
            <a:r>
              <a:rPr lang="en-GB" sz="2400" dirty="0" err="1" smtClean="0">
                <a:latin typeface="Arial Rounded MT Bold" panose="020F0704030504030204" pitchFamily="34" charset="0"/>
              </a:rPr>
              <a:t>Donagan’s</a:t>
            </a:r>
            <a:r>
              <a:rPr lang="en-GB" sz="2400" dirty="0" smtClean="0">
                <a:latin typeface="Arial Rounded MT Bold" panose="020F0704030504030204" pitchFamily="34" charset="0"/>
              </a:rPr>
              <a:t> view is that </a:t>
            </a:r>
            <a:r>
              <a:rPr lang="en-GB" sz="2400" b="1" dirty="0" err="1" smtClean="0">
                <a:latin typeface="Arial Rounded MT Bold" panose="020F0704030504030204" pitchFamily="34" charset="0"/>
              </a:rPr>
              <a:t>Anscombe</a:t>
            </a:r>
            <a:r>
              <a:rPr lang="en-GB" sz="2400" dirty="0" smtClean="0">
                <a:latin typeface="Arial Rounded MT Bold" panose="020F0704030504030204" pitchFamily="34" charset="0"/>
              </a:rPr>
              <a:t> was mistaken on two counts. First, he rejects her claim that we can only treat morality as a system of law if we also presuppose the existence of a divine lawgiver. Second, </a:t>
            </a:r>
            <a:r>
              <a:rPr lang="en-GB" sz="2400" b="1" dirty="0" err="1" smtClean="0">
                <a:latin typeface="Arial Rounded MT Bold" panose="020F0704030504030204" pitchFamily="34" charset="0"/>
              </a:rPr>
              <a:t>Donagan</a:t>
            </a:r>
            <a:r>
              <a:rPr lang="en-GB" sz="2400" dirty="0" smtClean="0">
                <a:latin typeface="Arial Rounded MT Bold" panose="020F0704030504030204" pitchFamily="34" charset="0"/>
              </a:rPr>
              <a:t> contends that neither must we abandon law-based conceptions of morality for an Aristotelian virtue ethic. </a:t>
            </a:r>
          </a:p>
          <a:p>
            <a:r>
              <a:rPr lang="en-GB" sz="2400" b="1" dirty="0" err="1" smtClean="0">
                <a:latin typeface="Arial Rounded MT Bold" panose="020F0704030504030204" pitchFamily="34" charset="0"/>
              </a:rPr>
              <a:t>Donagan</a:t>
            </a:r>
            <a:r>
              <a:rPr lang="en-GB" sz="2400" b="1" dirty="0" smtClean="0">
                <a:latin typeface="Arial Rounded MT Bold" panose="020F0704030504030204" pitchFamily="34" charset="0"/>
              </a:rPr>
              <a:t>, </a:t>
            </a:r>
            <a:r>
              <a:rPr lang="en-GB" sz="2400" dirty="0" smtClean="0">
                <a:latin typeface="Arial Rounded MT Bold" panose="020F0704030504030204" pitchFamily="34" charset="0"/>
              </a:rPr>
              <a:t>if we can apprehend the relevant moral virtue via human reason, then we can also apprehend the relevant moral law by that same reason. Given the foregoing points raised by </a:t>
            </a:r>
            <a:r>
              <a:rPr lang="en-GB" sz="2400" b="1" dirty="0" err="1" smtClean="0">
                <a:latin typeface="Arial Rounded MT Bold" panose="020F0704030504030204" pitchFamily="34" charset="0"/>
              </a:rPr>
              <a:t>Anscombe</a:t>
            </a:r>
            <a:r>
              <a:rPr lang="en-GB" sz="2400" b="1" dirty="0" smtClean="0">
                <a:latin typeface="Arial Rounded MT Bold" panose="020F0704030504030204" pitchFamily="34" charset="0"/>
              </a:rPr>
              <a:t> and </a:t>
            </a:r>
            <a:r>
              <a:rPr lang="en-GB" sz="2400" b="1" dirty="0" err="1" smtClean="0">
                <a:latin typeface="Arial Rounded MT Bold" panose="020F0704030504030204" pitchFamily="34" charset="0"/>
              </a:rPr>
              <a:t>Donagan</a:t>
            </a:r>
            <a:r>
              <a:rPr lang="en-GB" sz="2400" b="1" dirty="0" smtClean="0">
                <a:latin typeface="Arial Rounded MT Bold" panose="020F0704030504030204" pitchFamily="34" charset="0"/>
              </a:rPr>
              <a:t>, </a:t>
            </a:r>
            <a:r>
              <a:rPr lang="en-GB" sz="2400" dirty="0" smtClean="0">
                <a:latin typeface="Arial Rounded MT Bold" panose="020F0704030504030204" pitchFamily="34" charset="0"/>
              </a:rPr>
              <a:t>a divine command theorist might opt for a conception of morality as virtue, as law, or both.</a:t>
            </a:r>
            <a:endParaRPr lang="en-GB" sz="2400" dirty="0">
              <a:latin typeface="Arial Rounded MT Bold" panose="020F0704030504030204" pitchFamily="34" charset="0"/>
            </a:endParaRPr>
          </a:p>
        </p:txBody>
      </p:sp>
    </p:spTree>
    <p:extLst>
      <p:ext uri="{BB962C8B-B14F-4D97-AF65-F5344CB8AC3E}">
        <p14:creationId xmlns:p14="http://schemas.microsoft.com/office/powerpoint/2010/main" val="955336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064896" cy="1143000"/>
          </a:xfrm>
          <a:solidFill>
            <a:srgbClr val="FFFF00"/>
          </a:solidFill>
        </p:spPr>
        <p:txBody>
          <a:bodyPr/>
          <a:lstStyle/>
          <a:p>
            <a:pPr algn="ctr"/>
            <a:r>
              <a:rPr lang="en-GB" dirty="0">
                <a:latin typeface="Arial Rounded MT Bold" panose="020F0704030504030204" pitchFamily="34" charset="0"/>
              </a:rPr>
              <a:t>Edward </a:t>
            </a:r>
            <a:r>
              <a:rPr lang="en-GB" dirty="0" err="1">
                <a:latin typeface="Arial Rounded MT Bold" panose="020F0704030504030204" pitchFamily="34" charset="0"/>
              </a:rPr>
              <a:t>Wierenga</a:t>
            </a:r>
            <a:endParaRPr lang="en-GB" dirty="0">
              <a:latin typeface="Arial Rounded MT Bold" panose="020F0704030504030204" pitchFamily="34" charset="0"/>
            </a:endParaRPr>
          </a:p>
        </p:txBody>
      </p:sp>
      <p:sp>
        <p:nvSpPr>
          <p:cNvPr id="3" name="Content Placeholder 2"/>
          <p:cNvSpPr>
            <a:spLocks noGrp="1"/>
          </p:cNvSpPr>
          <p:nvPr>
            <p:ph sz="quarter" idx="13"/>
          </p:nvPr>
        </p:nvSpPr>
        <p:spPr>
          <a:xfrm>
            <a:off x="611560" y="1484784"/>
            <a:ext cx="8064896" cy="5040560"/>
          </a:xfrm>
        </p:spPr>
        <p:txBody>
          <a:bodyPr>
            <a:noAutofit/>
          </a:bodyPr>
          <a:lstStyle/>
          <a:p>
            <a:r>
              <a:rPr lang="en-GB" sz="2400" dirty="0" smtClean="0">
                <a:latin typeface="Arial Rounded MT Bold" panose="020F0704030504030204" pitchFamily="34" charset="0"/>
              </a:rPr>
              <a:t>Edward </a:t>
            </a:r>
            <a:r>
              <a:rPr lang="en-GB" sz="2400" dirty="0" err="1" smtClean="0">
                <a:latin typeface="Arial Rounded MT Bold" panose="020F0704030504030204" pitchFamily="34" charset="0"/>
              </a:rPr>
              <a:t>Wierenga</a:t>
            </a:r>
            <a:r>
              <a:rPr lang="en-GB" sz="2400" dirty="0" smtClean="0">
                <a:latin typeface="Arial Rounded MT Bold" panose="020F0704030504030204" pitchFamily="34" charset="0"/>
              </a:rPr>
              <a:t> (1989) points out that there are many ways to conceive of the connection between God and morality. A strong version of Divine Command Theory includes the claim that moral statements (x is obligatory) are defined in terms of theological statements (x is commanded by God</a:t>
            </a:r>
          </a:p>
          <a:p>
            <a:r>
              <a:rPr lang="en-GB" sz="2400" dirty="0" smtClean="0">
                <a:latin typeface="Arial Rounded MT Bold" panose="020F0704030504030204" pitchFamily="34" charset="0"/>
              </a:rPr>
              <a:t>Divine Command Theory to include the following claims: (</a:t>
            </a:r>
            <a:r>
              <a:rPr lang="en-GB" sz="2400" dirty="0" err="1" smtClean="0">
                <a:latin typeface="Arial Rounded MT Bold" panose="020F0704030504030204" pitchFamily="34" charset="0"/>
              </a:rPr>
              <a:t>i</a:t>
            </a:r>
            <a:r>
              <a:rPr lang="en-GB" sz="2400" dirty="0" smtClean="0">
                <a:latin typeface="Arial Rounded MT Bold" panose="020F0704030504030204" pitchFamily="34" charset="0"/>
              </a:rPr>
              <a:t>) God in some sense determines what is moral; (ii) moral obligations are derived from God’s commands, where these commands are understood as statements of the revealed divine will.</a:t>
            </a:r>
            <a:endParaRPr lang="en-GB" sz="2400" dirty="0">
              <a:latin typeface="Arial Rounded MT Bold" panose="020F0704030504030204" pitchFamily="34" charset="0"/>
            </a:endParaRPr>
          </a:p>
        </p:txBody>
      </p:sp>
    </p:spTree>
    <p:extLst>
      <p:ext uri="{BB962C8B-B14F-4D97-AF65-F5344CB8AC3E}">
        <p14:creationId xmlns:p14="http://schemas.microsoft.com/office/powerpoint/2010/main" val="1302042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988840"/>
            <a:ext cx="6512511" cy="1577112"/>
          </a:xfrm>
          <a:solidFill>
            <a:srgbClr val="FFFF00"/>
          </a:solidFill>
        </p:spPr>
        <p:txBody>
          <a:bodyPr/>
          <a:lstStyle/>
          <a:p>
            <a:pPr algn="ctr"/>
            <a:r>
              <a:rPr lang="en-GB" dirty="0">
                <a:latin typeface="Arial Rounded MT Bold" panose="020F0704030504030204" pitchFamily="34" charset="0"/>
                <a:hlinkClick r:id="rId2"/>
              </a:rPr>
              <a:t>Considering divine command</a:t>
            </a:r>
            <a:endParaRPr lang="en-GB" dirty="0">
              <a:latin typeface="Arial Rounded MT Bold" panose="020F0704030504030204" pitchFamily="34" charset="0"/>
            </a:endParaRPr>
          </a:p>
        </p:txBody>
      </p:sp>
    </p:spTree>
    <p:extLst>
      <p:ext uri="{BB962C8B-B14F-4D97-AF65-F5344CB8AC3E}">
        <p14:creationId xmlns:p14="http://schemas.microsoft.com/office/powerpoint/2010/main" val="2405756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8415"/>
            <a:ext cx="6512511" cy="1143000"/>
          </a:xfrm>
          <a:solidFill>
            <a:srgbClr val="FFFF00"/>
          </a:solidFill>
        </p:spPr>
        <p:txBody>
          <a:bodyPr/>
          <a:lstStyle/>
          <a:p>
            <a:pPr algn="ctr"/>
            <a:r>
              <a:rPr lang="en-GB" dirty="0">
                <a:latin typeface="Arial Rounded MT Bold" panose="020F0704030504030204" pitchFamily="34" charset="0"/>
              </a:rPr>
              <a:t>Kant</a:t>
            </a:r>
          </a:p>
        </p:txBody>
      </p:sp>
      <p:sp>
        <p:nvSpPr>
          <p:cNvPr id="3" name="Content Placeholder 2"/>
          <p:cNvSpPr>
            <a:spLocks noGrp="1"/>
          </p:cNvSpPr>
          <p:nvPr>
            <p:ph sz="quarter" idx="13"/>
          </p:nvPr>
        </p:nvSpPr>
        <p:spPr>
          <a:xfrm>
            <a:off x="0" y="1196752"/>
            <a:ext cx="9144000" cy="5472608"/>
          </a:xfrm>
        </p:spPr>
        <p:txBody>
          <a:bodyPr>
            <a:noAutofit/>
          </a:bodyPr>
          <a:lstStyle/>
          <a:p>
            <a:r>
              <a:rPr lang="en-GB" sz="2400" dirty="0" smtClean="0">
                <a:latin typeface="Arial Rounded MT Bold" panose="020F0704030504030204" pitchFamily="34" charset="0"/>
              </a:rPr>
              <a:t>According to Kant, we must believe that God exists because the requirements of morality are too much for us to bear. </a:t>
            </a:r>
          </a:p>
          <a:p>
            <a:r>
              <a:rPr lang="en-GB" sz="2400" dirty="0" smtClean="0">
                <a:latin typeface="Arial Rounded MT Bold" panose="020F0704030504030204" pitchFamily="34" charset="0"/>
              </a:rPr>
              <a:t>Kant argues that “there is not the slightest ground in the moral law for a necessary connection between the morality and proportionate happiness of a being who belongs to the world as one of its parts and is thus dependent on it” </a:t>
            </a:r>
          </a:p>
          <a:p>
            <a:r>
              <a:rPr lang="en-GB" sz="2400" dirty="0" smtClean="0">
                <a:latin typeface="Arial Rounded MT Bold" panose="020F0704030504030204" pitchFamily="34" charset="0"/>
              </a:rPr>
              <a:t>Kant does not employ the concept of moral faith as an argument for Divine Command Theory, but a contemporary advocate could argue along Kantian lines that these advantages do accrue to this view of morality.</a:t>
            </a:r>
            <a:endParaRPr lang="en-GB" sz="2400" dirty="0">
              <a:latin typeface="Arial Rounded MT Bold" panose="020F0704030504030204" pitchFamily="34" charset="0"/>
            </a:endParaRPr>
          </a:p>
        </p:txBody>
      </p:sp>
    </p:spTree>
    <p:extLst>
      <p:ext uri="{BB962C8B-B14F-4D97-AF65-F5344CB8AC3E}">
        <p14:creationId xmlns:p14="http://schemas.microsoft.com/office/powerpoint/2010/main" val="22269602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6512511" cy="1143000"/>
          </a:xfrm>
          <a:solidFill>
            <a:srgbClr val="FFFF00"/>
          </a:solidFill>
        </p:spPr>
        <p:txBody>
          <a:bodyPr/>
          <a:lstStyle/>
          <a:p>
            <a:r>
              <a:rPr lang="en-GB" dirty="0">
                <a:latin typeface="Arial Rounded MT Bold" panose="020F0704030504030204" pitchFamily="34" charset="0"/>
              </a:rPr>
              <a:t>William Lane Craig </a:t>
            </a:r>
          </a:p>
        </p:txBody>
      </p:sp>
      <p:sp>
        <p:nvSpPr>
          <p:cNvPr id="3" name="Content Placeholder 2"/>
          <p:cNvSpPr>
            <a:spLocks noGrp="1"/>
          </p:cNvSpPr>
          <p:nvPr>
            <p:ph sz="quarter" idx="13"/>
          </p:nvPr>
        </p:nvSpPr>
        <p:spPr>
          <a:xfrm>
            <a:off x="395536" y="1916832"/>
            <a:ext cx="8496944" cy="4392488"/>
          </a:xfrm>
        </p:spPr>
        <p:txBody>
          <a:bodyPr>
            <a:noAutofit/>
          </a:bodyPr>
          <a:lstStyle/>
          <a:p>
            <a:r>
              <a:rPr lang="en-GB" sz="2400" dirty="0" smtClean="0">
                <a:latin typeface="Arial Rounded MT Bold" panose="020F0704030504030204" pitchFamily="34" charset="0"/>
              </a:rPr>
              <a:t>Good, in the end, triumphs over evil. Justice will win out. Moreover, on a theistic view of ethics, we have a reason to act in ways that run counter to our self-interest, because such actions of self-sacrifice have deep significance and merit within a theistic framework. On Divine Command Theory it is therefore rational to sacrifice my own well-being for the well-being of my children, my friends, and even complete strangers, because God approves of and even commands such acts of self-sacrifice.</a:t>
            </a:r>
            <a:endParaRPr lang="en-GB" sz="2400" dirty="0">
              <a:latin typeface="Arial Rounded MT Bold" panose="020F0704030504030204" pitchFamily="34" charset="0"/>
            </a:endParaRPr>
          </a:p>
        </p:txBody>
      </p:sp>
    </p:spTree>
    <p:extLst>
      <p:ext uri="{BB962C8B-B14F-4D97-AF65-F5344CB8AC3E}">
        <p14:creationId xmlns:p14="http://schemas.microsoft.com/office/powerpoint/2010/main" val="2281098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4002847" cy="1143000"/>
          </a:xfrm>
          <a:solidFill>
            <a:srgbClr val="FFFF00"/>
          </a:solidFill>
        </p:spPr>
        <p:txBody>
          <a:bodyPr/>
          <a:lstStyle/>
          <a:p>
            <a:r>
              <a:rPr lang="en-GB" dirty="0">
                <a:latin typeface="Arial Rounded MT Bold" panose="020F0704030504030204" pitchFamily="34" charset="0"/>
              </a:rPr>
              <a:t>Augustine </a:t>
            </a:r>
          </a:p>
        </p:txBody>
      </p:sp>
      <p:sp>
        <p:nvSpPr>
          <p:cNvPr id="3" name="Content Placeholder 2"/>
          <p:cNvSpPr>
            <a:spLocks noGrp="1"/>
          </p:cNvSpPr>
          <p:nvPr>
            <p:ph sz="quarter" idx="13"/>
          </p:nvPr>
        </p:nvSpPr>
        <p:spPr>
          <a:xfrm>
            <a:off x="395536" y="116632"/>
            <a:ext cx="8568952" cy="4089608"/>
          </a:xfrm>
        </p:spPr>
        <p:txBody>
          <a:bodyPr>
            <a:normAutofit lnSpcReduction="10000"/>
          </a:bodyPr>
          <a:lstStyle/>
          <a:p>
            <a:r>
              <a:rPr lang="en-GB" dirty="0" smtClean="0">
                <a:latin typeface="Arial Rounded MT Bold" panose="020F0704030504030204" pitchFamily="34" charset="0"/>
              </a:rPr>
              <a:t>He then claims that the way to obtain this happiness is to love the right objects, that is, those that are worthy of our love, in the right way. In order to do this, we must love God, and then we will be able to love our friends, physical objects, and everything else in the right way and in the right amount. </a:t>
            </a:r>
          </a:p>
          <a:p>
            <a:r>
              <a:rPr lang="en-GB" dirty="0" smtClean="0">
                <a:latin typeface="Arial Rounded MT Bold" panose="020F0704030504030204" pitchFamily="34" charset="0"/>
              </a:rPr>
              <a:t>On Augustine’s view, love of God helps us to orient our other loves in the proper way, proportional to their value. However, even if these points in defence of Divine Command Theory are thought to be satisfactory, there is another problem looming for the view that was famously discussed by Plato over two thousand years ago.</a:t>
            </a:r>
            <a:endParaRPr lang="en-GB" dirty="0">
              <a:latin typeface="Arial Rounded MT Bold" panose="020F0704030504030204" pitchFamily="34" charset="0"/>
            </a:endParaRPr>
          </a:p>
        </p:txBody>
      </p:sp>
    </p:spTree>
    <p:extLst>
      <p:ext uri="{BB962C8B-B14F-4D97-AF65-F5344CB8AC3E}">
        <p14:creationId xmlns:p14="http://schemas.microsoft.com/office/powerpoint/2010/main" val="592309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16632"/>
            <a:ext cx="6512511" cy="1143000"/>
          </a:xfrm>
          <a:solidFill>
            <a:srgbClr val="FFFF00"/>
          </a:solidFill>
        </p:spPr>
        <p:txBody>
          <a:bodyPr/>
          <a:lstStyle/>
          <a:p>
            <a:pPr algn="ctr"/>
            <a:r>
              <a:rPr lang="en-GB" dirty="0">
                <a:latin typeface="Arial Rounded MT Bold" panose="020F0704030504030204" pitchFamily="34" charset="0"/>
              </a:rPr>
              <a:t>Socrates </a:t>
            </a:r>
          </a:p>
        </p:txBody>
      </p:sp>
      <p:sp>
        <p:nvSpPr>
          <p:cNvPr id="3" name="Content Placeholder 2"/>
          <p:cNvSpPr>
            <a:spLocks noGrp="1"/>
          </p:cNvSpPr>
          <p:nvPr>
            <p:ph sz="quarter" idx="13"/>
          </p:nvPr>
        </p:nvSpPr>
        <p:spPr>
          <a:xfrm>
            <a:off x="251520" y="1340768"/>
            <a:ext cx="8640960" cy="5169728"/>
          </a:xfrm>
        </p:spPr>
        <p:txBody>
          <a:bodyPr>
            <a:normAutofit/>
          </a:bodyPr>
          <a:lstStyle/>
          <a:p>
            <a:r>
              <a:rPr lang="en-GB" dirty="0" smtClean="0">
                <a:latin typeface="Arial Rounded MT Bold" panose="020F0704030504030204" pitchFamily="34" charset="0"/>
              </a:rPr>
              <a:t>“Does God command this particular action because it is morally right, or is it morally right because God commands it?” It is in answering this question that the divine command theorist encounters a difficulty. </a:t>
            </a:r>
          </a:p>
          <a:p>
            <a:r>
              <a:rPr lang="en-GB" dirty="0" smtClean="0">
                <a:latin typeface="Arial Rounded MT Bold" panose="020F0704030504030204" pitchFamily="34" charset="0"/>
              </a:rPr>
              <a:t>A defender of Divine Command Theory might respond that an action is morally right because God commands it. </a:t>
            </a:r>
          </a:p>
          <a:p>
            <a:r>
              <a:rPr lang="en-GB" dirty="0" smtClean="0">
                <a:latin typeface="Arial Rounded MT Bold" panose="020F0704030504030204" pitchFamily="34" charset="0"/>
              </a:rPr>
              <a:t>However, the implication of this response is that if God commanded that we inflict suffering on others for fun, then doing so would be morally right. We would be obligated to do so, because God commanded it. </a:t>
            </a:r>
          </a:p>
          <a:p>
            <a:r>
              <a:rPr lang="en-GB" dirty="0" smtClean="0">
                <a:latin typeface="Arial Rounded MT Bold" panose="020F0704030504030204" pitchFamily="34" charset="0"/>
              </a:rPr>
              <a:t>The problem for this response to Socrates’ question, then, is that God’s commands and therefore the foundations of morality become arbitrary, which then allows for morally reprehensible actions to become morally obligatory.</a:t>
            </a:r>
            <a:endParaRPr lang="en-GB" dirty="0">
              <a:latin typeface="Arial Rounded MT Bold" panose="020F0704030504030204" pitchFamily="34" charset="0"/>
            </a:endParaRPr>
          </a:p>
        </p:txBody>
      </p:sp>
    </p:spTree>
    <p:extLst>
      <p:ext uri="{BB962C8B-B14F-4D97-AF65-F5344CB8AC3E}">
        <p14:creationId xmlns:p14="http://schemas.microsoft.com/office/powerpoint/2010/main" val="35259562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88640"/>
            <a:ext cx="6512511" cy="1143000"/>
          </a:xfrm>
          <a:solidFill>
            <a:srgbClr val="FFFF00"/>
          </a:solidFill>
        </p:spPr>
        <p:txBody>
          <a:bodyPr/>
          <a:lstStyle/>
          <a:p>
            <a:r>
              <a:rPr lang="en-GB" dirty="0">
                <a:latin typeface="Arial Rounded MT Bold" panose="020F0704030504030204" pitchFamily="34" charset="0"/>
              </a:rPr>
              <a:t>John Arthur (2005) </a:t>
            </a:r>
          </a:p>
        </p:txBody>
      </p:sp>
      <p:sp>
        <p:nvSpPr>
          <p:cNvPr id="3" name="Content Placeholder 2"/>
          <p:cNvSpPr>
            <a:spLocks noGrp="1"/>
          </p:cNvSpPr>
          <p:nvPr>
            <p:ph sz="quarter" idx="13"/>
          </p:nvPr>
        </p:nvSpPr>
        <p:spPr>
          <a:xfrm>
            <a:off x="539552" y="1700808"/>
            <a:ext cx="8208912" cy="4608512"/>
          </a:xfrm>
          <a:noFill/>
        </p:spPr>
        <p:txBody>
          <a:bodyPr>
            <a:normAutofit/>
          </a:bodyPr>
          <a:lstStyle/>
          <a:p>
            <a:r>
              <a:rPr lang="en-GB" sz="2800" dirty="0" smtClean="0">
                <a:latin typeface="Arial Rounded MT Bold" panose="020F0704030504030204" pitchFamily="34" charset="0"/>
              </a:rPr>
              <a:t>“If God approves kindness because it is a virtue and hates the Nazis because they were evil, then it seems that God discovers morality rather than inventing it” (20, emphasis added). God is no longer sovereign over the entire universe, but rather is subject to a moral law external to himself. The notion that God is subject to an external moral law is also a problem for theists who hold that in the great chain of being, God is at the top. </a:t>
            </a:r>
            <a:endParaRPr lang="en-GB" sz="2800" dirty="0">
              <a:latin typeface="Arial Rounded MT Bold" panose="020F0704030504030204" pitchFamily="34" charset="0"/>
            </a:endParaRPr>
          </a:p>
        </p:txBody>
      </p:sp>
    </p:spTree>
    <p:extLst>
      <p:ext uri="{BB962C8B-B14F-4D97-AF65-F5344CB8AC3E}">
        <p14:creationId xmlns:p14="http://schemas.microsoft.com/office/powerpoint/2010/main" val="972768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88640"/>
            <a:ext cx="6512511" cy="1143000"/>
          </a:xfrm>
          <a:solidFill>
            <a:srgbClr val="FFFF00"/>
          </a:solidFill>
        </p:spPr>
        <p:txBody>
          <a:bodyPr/>
          <a:lstStyle/>
          <a:p>
            <a:r>
              <a:rPr lang="en-GB" dirty="0">
                <a:latin typeface="Arial Rounded MT Bold" panose="020F0704030504030204" pitchFamily="34" charset="0"/>
              </a:rPr>
              <a:t>William of Ockham </a:t>
            </a:r>
          </a:p>
        </p:txBody>
      </p:sp>
      <p:sp>
        <p:nvSpPr>
          <p:cNvPr id="3" name="Content Placeholder 2"/>
          <p:cNvSpPr>
            <a:spLocks noGrp="1"/>
          </p:cNvSpPr>
          <p:nvPr>
            <p:ph sz="quarter" idx="13"/>
          </p:nvPr>
        </p:nvSpPr>
        <p:spPr>
          <a:xfrm>
            <a:off x="467544" y="1700808"/>
            <a:ext cx="7992888" cy="4050784"/>
          </a:xfrm>
        </p:spPr>
        <p:txBody>
          <a:bodyPr>
            <a:noAutofit/>
          </a:bodyPr>
          <a:lstStyle/>
          <a:p>
            <a:r>
              <a:rPr lang="en-GB" sz="2800" dirty="0" smtClean="0">
                <a:latin typeface="Arial Rounded MT Bold" panose="020F0704030504030204" pitchFamily="34" charset="0"/>
              </a:rPr>
              <a:t>William of Ockham states that the actions which we call “theft” and “adultery” would be obligatory for us if God commanded us to do them. Most people find this to be an unacceptable view of moral obligation, on the grounds that any theory of ethics that leaves open the possibility that such actions are morally praiseworthy is fatally flawed. </a:t>
            </a:r>
            <a:endParaRPr lang="en-GB" sz="2800" dirty="0">
              <a:latin typeface="Arial Rounded MT Bold" panose="020F0704030504030204" pitchFamily="34" charset="0"/>
            </a:endParaRPr>
          </a:p>
        </p:txBody>
      </p:sp>
    </p:spTree>
    <p:extLst>
      <p:ext uri="{BB962C8B-B14F-4D97-AF65-F5344CB8AC3E}">
        <p14:creationId xmlns:p14="http://schemas.microsoft.com/office/powerpoint/2010/main" val="3235014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7" y="4372168"/>
            <a:ext cx="7550224" cy="1143000"/>
          </a:xfrm>
          <a:solidFill>
            <a:srgbClr val="FFFF00"/>
          </a:solidFill>
        </p:spPr>
        <p:txBody>
          <a:bodyPr/>
          <a:lstStyle/>
          <a:p>
            <a:r>
              <a:rPr lang="en-GB" dirty="0">
                <a:latin typeface="Arial Rounded MT Bold" panose="020F0704030504030204" pitchFamily="34" charset="0"/>
              </a:rPr>
              <a:t>Robert Adams (1987) </a:t>
            </a:r>
          </a:p>
        </p:txBody>
      </p:sp>
      <p:sp>
        <p:nvSpPr>
          <p:cNvPr id="3" name="Content Placeholder 2"/>
          <p:cNvSpPr>
            <a:spLocks noGrp="1"/>
          </p:cNvSpPr>
          <p:nvPr>
            <p:ph sz="quarter" idx="13"/>
          </p:nvPr>
        </p:nvSpPr>
        <p:spPr>
          <a:xfrm>
            <a:off x="323528" y="731520"/>
            <a:ext cx="8424936" cy="3474720"/>
          </a:xfrm>
        </p:spPr>
        <p:txBody>
          <a:bodyPr>
            <a:normAutofit/>
          </a:bodyPr>
          <a:lstStyle/>
          <a:p>
            <a:r>
              <a:rPr lang="en-GB" u="sng" dirty="0" smtClean="0">
                <a:latin typeface="Arial Rounded MT Bold" panose="020F0704030504030204" pitchFamily="34" charset="0"/>
              </a:rPr>
              <a:t>Ockham’s view </a:t>
            </a:r>
            <a:r>
              <a:rPr lang="en-GB" dirty="0" smtClean="0">
                <a:latin typeface="Arial Rounded MT Bold" panose="020F0704030504030204" pitchFamily="34" charset="0"/>
              </a:rPr>
              <a:t>here would emphasize that it is a mere logical possibility that God could command adultery or cruelty, and not a real possibility. That is, even if it is logically possible that God could command cruelty, it is not something that God will do, given his character in the actual world. Given this, Ockham himself was surely not prepared to inflict suffering on others if God commanded it. Even with this proviso, however, many reject this type of response to the </a:t>
            </a:r>
            <a:r>
              <a:rPr lang="en-GB" u="sng" dirty="0" smtClean="0">
                <a:latin typeface="Arial Rounded MT Bold" panose="020F0704030504030204" pitchFamily="34" charset="0"/>
              </a:rPr>
              <a:t>Euthyphro Dilemma</a:t>
            </a:r>
            <a:r>
              <a:rPr lang="en-GB" dirty="0" smtClean="0">
                <a:latin typeface="Arial Rounded MT Bold" panose="020F0704030504030204" pitchFamily="34" charset="0"/>
              </a:rPr>
              <a:t>.</a:t>
            </a:r>
            <a:endParaRPr lang="en-GB" dirty="0">
              <a:latin typeface="Arial Rounded MT Bold" panose="020F0704030504030204" pitchFamily="34" charset="0"/>
            </a:endParaRPr>
          </a:p>
        </p:txBody>
      </p:sp>
    </p:spTree>
    <p:extLst>
      <p:ext uri="{BB962C8B-B14F-4D97-AF65-F5344CB8AC3E}">
        <p14:creationId xmlns:p14="http://schemas.microsoft.com/office/powerpoint/2010/main" val="20814073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4941168"/>
            <a:ext cx="6512511" cy="1143000"/>
          </a:xfrm>
          <a:solidFill>
            <a:srgbClr val="FFFF00"/>
          </a:solidFill>
        </p:spPr>
        <p:txBody>
          <a:bodyPr/>
          <a:lstStyle/>
          <a:p>
            <a:pPr algn="ctr"/>
            <a:r>
              <a:rPr lang="en-GB" dirty="0">
                <a:latin typeface="Arial Rounded MT Bold" panose="020F0704030504030204" pitchFamily="34" charset="0"/>
              </a:rPr>
              <a:t>Aquinas</a:t>
            </a:r>
          </a:p>
        </p:txBody>
      </p:sp>
      <p:sp>
        <p:nvSpPr>
          <p:cNvPr id="3" name="Content Placeholder 2"/>
          <p:cNvSpPr>
            <a:spLocks noGrp="1"/>
          </p:cNvSpPr>
          <p:nvPr>
            <p:ph sz="quarter" idx="13"/>
          </p:nvPr>
        </p:nvSpPr>
        <p:spPr>
          <a:xfrm>
            <a:off x="251520" y="332656"/>
            <a:ext cx="8784976" cy="4320480"/>
          </a:xfrm>
        </p:spPr>
        <p:txBody>
          <a:bodyPr>
            <a:noAutofit/>
          </a:bodyPr>
          <a:lstStyle/>
          <a:p>
            <a:r>
              <a:rPr lang="en-GB" sz="2400" dirty="0" smtClean="0">
                <a:latin typeface="Arial Rounded MT Bold" panose="020F0704030504030204" pitchFamily="34" charset="0"/>
              </a:rPr>
              <a:t>We must live lives marked by a love for God and other people, if we want to be fulfilled as human beings. The defender of this type of response to the Euthyphro Dilemma, to avoid the charge of arbitrariness, should explain why God created us with the nature that we possess, rather than some other nature. What grounded this decision? A satisfactory answer will include the claim that there is something valuable about human beings and the nature that we possess that grounded God’s decision, but it is incumbent upon the proponent of this response to defend this claim.</a:t>
            </a:r>
            <a:endParaRPr lang="en-GB" sz="2400" dirty="0">
              <a:latin typeface="Arial Rounded MT Bold" panose="020F0704030504030204" pitchFamily="34" charset="0"/>
            </a:endParaRPr>
          </a:p>
        </p:txBody>
      </p:sp>
    </p:spTree>
    <p:extLst>
      <p:ext uri="{BB962C8B-B14F-4D97-AF65-F5344CB8AC3E}">
        <p14:creationId xmlns:p14="http://schemas.microsoft.com/office/powerpoint/2010/main" val="7159909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0"/>
            <a:ext cx="6512511" cy="1143000"/>
          </a:xfrm>
          <a:solidFill>
            <a:srgbClr val="FFFF00"/>
          </a:solidFill>
        </p:spPr>
        <p:txBody>
          <a:bodyPr/>
          <a:lstStyle/>
          <a:p>
            <a:r>
              <a:rPr lang="en-GB" dirty="0">
                <a:latin typeface="Arial Rounded MT Bold" panose="020F0704030504030204" pitchFamily="34" charset="0"/>
              </a:rPr>
              <a:t>William Alston (1990) </a:t>
            </a:r>
          </a:p>
        </p:txBody>
      </p:sp>
      <p:sp>
        <p:nvSpPr>
          <p:cNvPr id="3" name="Content Placeholder 2"/>
          <p:cNvSpPr>
            <a:spLocks noGrp="1"/>
          </p:cNvSpPr>
          <p:nvPr>
            <p:ph sz="quarter" idx="13"/>
          </p:nvPr>
        </p:nvSpPr>
        <p:spPr>
          <a:xfrm>
            <a:off x="755576" y="1844824"/>
            <a:ext cx="7543800" cy="3474720"/>
          </a:xfrm>
        </p:spPr>
        <p:txBody>
          <a:bodyPr>
            <a:normAutofit fontScale="85000" lnSpcReduction="20000"/>
          </a:bodyPr>
          <a:lstStyle/>
          <a:p>
            <a:r>
              <a:rPr lang="en-GB" sz="3000" dirty="0" smtClean="0">
                <a:latin typeface="Arial Rounded MT Bold" panose="020F0704030504030204" pitchFamily="34" charset="0"/>
              </a:rPr>
              <a:t>Alston formulates the Euthyphro dilemma as a question regarding which of the two following statements a divine command theorist should accept:</a:t>
            </a:r>
          </a:p>
          <a:p>
            <a:r>
              <a:rPr lang="en-GB" sz="3000" dirty="0" smtClean="0">
                <a:latin typeface="Arial Rounded MT Bold" panose="020F0704030504030204" pitchFamily="34" charset="0"/>
              </a:rPr>
              <a:t>1. We ought to love one another because God commands us to do so.</a:t>
            </a:r>
          </a:p>
          <a:p>
            <a:r>
              <a:rPr lang="en-GB" sz="3000" dirty="0" smtClean="0">
                <a:latin typeface="Arial Rounded MT Bold" panose="020F0704030504030204" pitchFamily="34" charset="0"/>
              </a:rPr>
              <a:t>or</a:t>
            </a:r>
          </a:p>
          <a:p>
            <a:r>
              <a:rPr lang="en-GB" sz="3000" dirty="0" smtClean="0">
                <a:latin typeface="Arial Rounded MT Bold" panose="020F0704030504030204" pitchFamily="34" charset="0"/>
              </a:rPr>
              <a:t>2. God commands us to love one another because that is what we ought to do</a:t>
            </a:r>
            <a:r>
              <a:rPr lang="en-GB" sz="3000" dirty="0" smtClean="0"/>
              <a:t>.</a:t>
            </a:r>
          </a:p>
          <a:p>
            <a:endParaRPr lang="en-GB" dirty="0"/>
          </a:p>
        </p:txBody>
      </p:sp>
    </p:spTree>
    <p:extLst>
      <p:ext uri="{BB962C8B-B14F-4D97-AF65-F5344CB8AC3E}">
        <p14:creationId xmlns:p14="http://schemas.microsoft.com/office/powerpoint/2010/main" val="3053145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373216"/>
            <a:ext cx="8096687" cy="1143000"/>
          </a:xfrm>
          <a:solidFill>
            <a:srgbClr val="FFFF00"/>
          </a:solidFill>
        </p:spPr>
        <p:txBody>
          <a:bodyPr/>
          <a:lstStyle/>
          <a:p>
            <a:pPr algn="ctr"/>
            <a:r>
              <a:rPr lang="en-GB" dirty="0">
                <a:latin typeface="Arial Rounded MT Bold" panose="020F0704030504030204" pitchFamily="34" charset="0"/>
              </a:rPr>
              <a:t>Robert Adams (1987) </a:t>
            </a:r>
          </a:p>
        </p:txBody>
      </p:sp>
      <p:sp>
        <p:nvSpPr>
          <p:cNvPr id="3" name="Content Placeholder 2"/>
          <p:cNvSpPr>
            <a:spLocks noGrp="1"/>
          </p:cNvSpPr>
          <p:nvPr>
            <p:ph sz="quarter" idx="13"/>
          </p:nvPr>
        </p:nvSpPr>
        <p:spPr>
          <a:xfrm>
            <a:off x="467544" y="332656"/>
            <a:ext cx="8208912" cy="4896544"/>
          </a:xfrm>
        </p:spPr>
        <p:txBody>
          <a:bodyPr>
            <a:noAutofit/>
          </a:bodyPr>
          <a:lstStyle/>
          <a:p>
            <a:r>
              <a:rPr lang="en-GB" sz="2000" dirty="0" smtClean="0">
                <a:latin typeface="Arial Rounded MT Bold" panose="020F0704030504030204" pitchFamily="34" charset="0"/>
              </a:rPr>
              <a:t>Adams argues that a modified divine command theorist “wants to say...that an act is wrong if and only if it is contrary to God’s will or commands (assuming God loves us)” (121). Moreover, Adams claims that the following is a necessary truth: “Any action is ethically wrong if and only if it is contrary to the commands of a loving God” (132). On this modification of Divine Command Theory, actions, and perhaps intentions and individuals, possess the property of ethical wrongness, and this property is an objective property. That is, an action such as torturing someone for fun is ethically wrong, irrespective of whether anyone actually believes that it is wrong, and it is wrong because it is contrary to the commands of a loving God.</a:t>
            </a:r>
            <a:endParaRPr lang="en-GB" sz="2000" dirty="0">
              <a:latin typeface="Arial Rounded MT Bold" panose="020F0704030504030204" pitchFamily="34" charset="0"/>
            </a:endParaRPr>
          </a:p>
        </p:txBody>
      </p:sp>
    </p:spTree>
    <p:extLst>
      <p:ext uri="{BB962C8B-B14F-4D97-AF65-F5344CB8AC3E}">
        <p14:creationId xmlns:p14="http://schemas.microsoft.com/office/powerpoint/2010/main" val="2011988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268760"/>
            <a:ext cx="6512511" cy="1143000"/>
          </a:xfrm>
          <a:solidFill>
            <a:srgbClr val="FFFF00"/>
          </a:solidFill>
        </p:spPr>
        <p:txBody>
          <a:bodyPr/>
          <a:lstStyle/>
          <a:p>
            <a:pPr algn="ctr"/>
            <a:r>
              <a:rPr lang="en-GB" dirty="0" smtClean="0">
                <a:latin typeface="Arial Rounded MT Bold" panose="020F0704030504030204" pitchFamily="34" charset="0"/>
                <a:hlinkClick r:id="rId2" action="ppaction://hlinkfile"/>
              </a:rPr>
              <a:t>Keyword guess….</a:t>
            </a:r>
            <a:endParaRPr lang="en-GB" dirty="0">
              <a:latin typeface="Arial Rounded MT Bold" panose="020F0704030504030204" pitchFamily="34" charset="0"/>
            </a:endParaRPr>
          </a:p>
        </p:txBody>
      </p:sp>
    </p:spTree>
    <p:extLst>
      <p:ext uri="{BB962C8B-B14F-4D97-AF65-F5344CB8AC3E}">
        <p14:creationId xmlns:p14="http://schemas.microsoft.com/office/powerpoint/2010/main" val="16476228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365104"/>
            <a:ext cx="8305801" cy="2153176"/>
          </a:xfrm>
          <a:solidFill>
            <a:srgbClr val="FFFF00"/>
          </a:solidFill>
        </p:spPr>
        <p:txBody>
          <a:bodyPr/>
          <a:lstStyle/>
          <a:p>
            <a:pPr algn="ctr"/>
            <a:r>
              <a:rPr lang="en-GB" dirty="0">
                <a:latin typeface="Arial Rounded MT Bold" panose="020F0704030504030204" pitchFamily="34" charset="0"/>
              </a:rPr>
              <a:t>The Modified Divine Command </a:t>
            </a:r>
            <a:r>
              <a:rPr lang="en-GB" dirty="0" smtClean="0">
                <a:latin typeface="Arial Rounded MT Bold" panose="020F0704030504030204" pitchFamily="34" charset="0"/>
              </a:rPr>
              <a:t>Theory: </a:t>
            </a:r>
            <a:r>
              <a:rPr lang="en-GB" dirty="0" smtClean="0">
                <a:latin typeface="Arial Rounded MT Bold" panose="020F0704030504030204" pitchFamily="34" charset="0"/>
                <a:hlinkClick r:id="rId2"/>
              </a:rPr>
              <a:t>True/False?</a:t>
            </a:r>
            <a:endParaRPr lang="en-GB" dirty="0"/>
          </a:p>
        </p:txBody>
      </p:sp>
      <p:sp>
        <p:nvSpPr>
          <p:cNvPr id="3" name="Content Placeholder 2"/>
          <p:cNvSpPr>
            <a:spLocks noGrp="1"/>
          </p:cNvSpPr>
          <p:nvPr>
            <p:ph sz="quarter" idx="13"/>
          </p:nvPr>
        </p:nvSpPr>
        <p:spPr>
          <a:xfrm>
            <a:off x="179512" y="188640"/>
            <a:ext cx="8784976" cy="4017600"/>
          </a:xfrm>
        </p:spPr>
        <p:txBody>
          <a:bodyPr>
            <a:noAutofit/>
          </a:bodyPr>
          <a:lstStyle/>
          <a:p>
            <a:r>
              <a:rPr lang="en-GB" sz="2800" dirty="0" smtClean="0">
                <a:latin typeface="Arial Rounded MT Bold" panose="020F0704030504030204" pitchFamily="34" charset="0"/>
              </a:rPr>
              <a:t>The Modified Divine Command Theory avoids this problem, because morality is not based on the mere commands of God, but is rooted in the unchanging omnibenevolent nature of God. Hence, morality is not arbitrary nor would God command cruelty for its own sake, because God’s nature is fixed and unchanging, and to do so would violate it. </a:t>
            </a:r>
            <a:endParaRPr lang="en-GB" sz="2800" dirty="0">
              <a:latin typeface="Arial Rounded MT Bold" panose="020F0704030504030204" pitchFamily="34" charset="0"/>
            </a:endParaRPr>
          </a:p>
        </p:txBody>
      </p:sp>
    </p:spTree>
    <p:extLst>
      <p:ext uri="{BB962C8B-B14F-4D97-AF65-F5344CB8AC3E}">
        <p14:creationId xmlns:p14="http://schemas.microsoft.com/office/powerpoint/2010/main" val="19473648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7" y="4372168"/>
            <a:ext cx="7550224" cy="1649120"/>
          </a:xfrm>
          <a:solidFill>
            <a:srgbClr val="FFFF00"/>
          </a:solidFill>
        </p:spPr>
        <p:txBody>
          <a:bodyPr/>
          <a:lstStyle/>
          <a:p>
            <a:r>
              <a:rPr lang="en-GB" dirty="0">
                <a:latin typeface="Arial Rounded MT Bold" panose="020F0704030504030204" pitchFamily="34" charset="0"/>
              </a:rPr>
              <a:t>Ethics Without God, Kai Nielsen (1973) </a:t>
            </a:r>
          </a:p>
        </p:txBody>
      </p:sp>
      <p:sp>
        <p:nvSpPr>
          <p:cNvPr id="3" name="Content Placeholder 2"/>
          <p:cNvSpPr>
            <a:spLocks noGrp="1"/>
          </p:cNvSpPr>
          <p:nvPr>
            <p:ph sz="quarter" idx="13"/>
          </p:nvPr>
        </p:nvSpPr>
        <p:spPr>
          <a:xfrm>
            <a:off x="323528" y="731520"/>
            <a:ext cx="7220272" cy="3474720"/>
          </a:xfrm>
        </p:spPr>
        <p:txBody>
          <a:bodyPr>
            <a:normAutofit/>
          </a:bodyPr>
          <a:lstStyle/>
          <a:p>
            <a:r>
              <a:rPr lang="en-GB" dirty="0" smtClean="0">
                <a:latin typeface="Arial Rounded MT Bold" panose="020F0704030504030204" pitchFamily="34" charset="0"/>
              </a:rPr>
              <a:t>it does not follow that such obedience is morally obligatory. For a command of God’s to be relevant to our moral obligations in any particular instance, God must be good. And while the religious believer does maintain that God is good, Nielsen wants to know the basis for such a belief. </a:t>
            </a:r>
            <a:endParaRPr lang="en-GB" dirty="0">
              <a:latin typeface="Arial Rounded MT Bold" panose="020F0704030504030204" pitchFamily="34" charset="0"/>
            </a:endParaRPr>
          </a:p>
        </p:txBody>
      </p:sp>
    </p:spTree>
    <p:extLst>
      <p:ext uri="{BB962C8B-B14F-4D97-AF65-F5344CB8AC3E}">
        <p14:creationId xmlns:p14="http://schemas.microsoft.com/office/powerpoint/2010/main" val="2607689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err="1">
                <a:latin typeface="Arial Rounded MT Bold" panose="020F0704030504030204" pitchFamily="34" charset="0"/>
              </a:rPr>
              <a:t>Wainright</a:t>
            </a:r>
            <a:r>
              <a:rPr lang="en-GB" dirty="0">
                <a:latin typeface="Arial Rounded MT Bold" panose="020F0704030504030204" pitchFamily="34" charset="0"/>
              </a:rPr>
              <a:t> (2005) </a:t>
            </a:r>
          </a:p>
        </p:txBody>
      </p:sp>
      <p:sp>
        <p:nvSpPr>
          <p:cNvPr id="3" name="Content Placeholder 2"/>
          <p:cNvSpPr>
            <a:spLocks noGrp="1"/>
          </p:cNvSpPr>
          <p:nvPr>
            <p:ph sz="quarter" idx="13"/>
          </p:nvPr>
        </p:nvSpPr>
        <p:spPr>
          <a:xfrm>
            <a:off x="323528" y="731520"/>
            <a:ext cx="8136904" cy="3474720"/>
          </a:xfrm>
        </p:spPr>
        <p:txBody>
          <a:bodyPr>
            <a:normAutofit/>
          </a:bodyPr>
          <a:lstStyle/>
          <a:p>
            <a:r>
              <a:rPr lang="en-GB" sz="2800" dirty="0" smtClean="0">
                <a:latin typeface="Arial Rounded MT Bold" panose="020F0704030504030204" pitchFamily="34" charset="0"/>
              </a:rPr>
              <a:t>Moral goodness of truth telling is a sufficient reason for God to command it. Once God does command it, truth telling is not only morally good, but it also becomes morally obligatory, on Divine Command Theory.</a:t>
            </a:r>
            <a:endParaRPr lang="en-GB" sz="2800" dirty="0">
              <a:latin typeface="Arial Rounded MT Bold" panose="020F0704030504030204" pitchFamily="34" charset="0"/>
            </a:endParaRPr>
          </a:p>
        </p:txBody>
      </p:sp>
    </p:spTree>
    <p:extLst>
      <p:ext uri="{BB962C8B-B14F-4D97-AF65-F5344CB8AC3E}">
        <p14:creationId xmlns:p14="http://schemas.microsoft.com/office/powerpoint/2010/main" val="2478953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852936"/>
            <a:ext cx="6512511" cy="2448272"/>
          </a:xfrm>
          <a:solidFill>
            <a:srgbClr val="FFFF00"/>
          </a:solidFill>
        </p:spPr>
        <p:txBody>
          <a:bodyPr/>
          <a:lstStyle/>
          <a:p>
            <a:pPr algn="ctr"/>
            <a:r>
              <a:rPr lang="en-GB" sz="7200" dirty="0" smtClean="0">
                <a:hlinkClick r:id="rId2"/>
              </a:rPr>
              <a:t>Keyword Test 2 </a:t>
            </a:r>
            <a:endParaRPr lang="en-GB" sz="7200" dirty="0"/>
          </a:p>
        </p:txBody>
      </p:sp>
    </p:spTree>
    <p:extLst>
      <p:ext uri="{BB962C8B-B14F-4D97-AF65-F5344CB8AC3E}">
        <p14:creationId xmlns:p14="http://schemas.microsoft.com/office/powerpoint/2010/main" val="10454374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7" y="4372168"/>
            <a:ext cx="7550224" cy="1721128"/>
          </a:xfrm>
          <a:solidFill>
            <a:srgbClr val="FFFF00"/>
          </a:solidFill>
        </p:spPr>
        <p:txBody>
          <a:bodyPr/>
          <a:lstStyle/>
          <a:p>
            <a:pPr algn="ctr"/>
            <a:r>
              <a:rPr lang="en-GB" dirty="0" smtClean="0">
                <a:latin typeface="Arial Rounded MT Bold" panose="020F0704030504030204" pitchFamily="34" charset="0"/>
                <a:hlinkClick r:id="rId2"/>
              </a:rPr>
              <a:t>Spin the Discussion Wheel </a:t>
            </a:r>
            <a:endParaRPr lang="en-GB" dirty="0">
              <a:latin typeface="Arial Rounded MT Bold" panose="020F0704030504030204" pitchFamily="34" charset="0"/>
            </a:endParaRPr>
          </a:p>
        </p:txBody>
      </p:sp>
    </p:spTree>
    <p:extLst>
      <p:ext uri="{BB962C8B-B14F-4D97-AF65-F5344CB8AC3E}">
        <p14:creationId xmlns:p14="http://schemas.microsoft.com/office/powerpoint/2010/main" val="27524776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pPr algn="ctr"/>
            <a:r>
              <a:rPr lang="en-GB" dirty="0" smtClean="0">
                <a:latin typeface="Arial Rounded MT Bold" panose="020F0704030504030204" pitchFamily="34" charset="0"/>
              </a:rPr>
              <a:t>Homework</a:t>
            </a:r>
            <a:endParaRPr lang="en-GB" dirty="0">
              <a:latin typeface="Arial Rounded MT Bold" panose="020F0704030504030204" pitchFamily="34" charset="0"/>
            </a:endParaRPr>
          </a:p>
        </p:txBody>
      </p:sp>
      <p:sp>
        <p:nvSpPr>
          <p:cNvPr id="3" name="Content Placeholder 2"/>
          <p:cNvSpPr>
            <a:spLocks noGrp="1"/>
          </p:cNvSpPr>
          <p:nvPr>
            <p:ph sz="quarter" idx="13"/>
          </p:nvPr>
        </p:nvSpPr>
        <p:spPr/>
        <p:txBody>
          <a:bodyPr>
            <a:normAutofit/>
          </a:bodyPr>
          <a:lstStyle/>
          <a:p>
            <a:r>
              <a:rPr lang="en-GB" sz="2800" dirty="0" smtClean="0">
                <a:latin typeface="Arial Rounded MT Bold" panose="020F0704030504030204" pitchFamily="34" charset="0"/>
              </a:rPr>
              <a:t>Candidates should be able to: explain with clarity what the Divine Command Theory is ,The Elements of Moral Philosophy, Chapter 4 by James </a:t>
            </a:r>
            <a:r>
              <a:rPr lang="en-GB" sz="2800" dirty="0" err="1" smtClean="0">
                <a:latin typeface="Arial Rounded MT Bold" panose="020F0704030504030204" pitchFamily="34" charset="0"/>
              </a:rPr>
              <a:t>Rachels</a:t>
            </a:r>
            <a:r>
              <a:rPr lang="en-GB" sz="2800" dirty="0" smtClean="0">
                <a:latin typeface="Arial Rounded MT Bold" panose="020F0704030504030204" pitchFamily="34" charset="0"/>
              </a:rPr>
              <a:t> </a:t>
            </a:r>
            <a:r>
              <a:rPr lang="en-GB" sz="2800" dirty="0">
                <a:latin typeface="Arial Rounded MT Bold" panose="020F0704030504030204" pitchFamily="34" charset="0"/>
              </a:rPr>
              <a:t>-</a:t>
            </a:r>
            <a:r>
              <a:rPr lang="en-GB" sz="2800" dirty="0" smtClean="0">
                <a:latin typeface="Arial Rounded MT Bold" panose="020F0704030504030204" pitchFamily="34" charset="0"/>
              </a:rPr>
              <a:t>McGraw-Hill</a:t>
            </a:r>
            <a:endParaRPr lang="en-GB" sz="2800" dirty="0">
              <a:latin typeface="Arial Rounded MT Bold" panose="020F0704030504030204" pitchFamily="34" charset="0"/>
            </a:endParaRPr>
          </a:p>
        </p:txBody>
      </p:sp>
    </p:spTree>
    <p:extLst>
      <p:ext uri="{BB962C8B-B14F-4D97-AF65-F5344CB8AC3E}">
        <p14:creationId xmlns:p14="http://schemas.microsoft.com/office/powerpoint/2010/main" val="624465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964488" cy="1143000"/>
          </a:xfrm>
          <a:solidFill>
            <a:srgbClr val="FFFF00"/>
          </a:solidFill>
        </p:spPr>
        <p:txBody>
          <a:bodyPr/>
          <a:lstStyle/>
          <a:p>
            <a:pPr algn="ctr"/>
            <a:r>
              <a:rPr lang="en-GB" dirty="0">
                <a:latin typeface="Arial Rounded MT Bold" panose="020F0704030504030204" pitchFamily="34" charset="0"/>
              </a:rPr>
              <a:t>Euthyphro dilemma</a:t>
            </a:r>
          </a:p>
        </p:txBody>
      </p:sp>
      <p:sp>
        <p:nvSpPr>
          <p:cNvPr id="3" name="Content Placeholder 2"/>
          <p:cNvSpPr>
            <a:spLocks noGrp="1"/>
          </p:cNvSpPr>
          <p:nvPr>
            <p:ph sz="quarter" idx="13"/>
          </p:nvPr>
        </p:nvSpPr>
        <p:spPr>
          <a:xfrm>
            <a:off x="251520" y="1268760"/>
            <a:ext cx="8784976" cy="5328592"/>
          </a:xfrm>
        </p:spPr>
        <p:txBody>
          <a:bodyPr>
            <a:normAutofit lnSpcReduction="10000"/>
          </a:bodyPr>
          <a:lstStyle/>
          <a:p>
            <a:r>
              <a:rPr lang="en-GB" sz="2800" u="sng" dirty="0" smtClean="0">
                <a:latin typeface="Arial Rounded MT Bold" panose="020F0704030504030204" pitchFamily="34" charset="0"/>
              </a:rPr>
              <a:t>Divine command theory </a:t>
            </a:r>
            <a:r>
              <a:rPr lang="en-GB" sz="2800" dirty="0" smtClean="0">
                <a:latin typeface="Arial Rounded MT Bold" panose="020F0704030504030204" pitchFamily="34" charset="0"/>
              </a:rPr>
              <a:t>is often thought to be refuted by an argument known as the </a:t>
            </a:r>
            <a:r>
              <a:rPr lang="en-GB" sz="2800" u="sng" dirty="0" smtClean="0">
                <a:latin typeface="Arial Rounded MT Bold" panose="020F0704030504030204" pitchFamily="34" charset="0"/>
              </a:rPr>
              <a:t>Euthyphro dilemma</a:t>
            </a:r>
            <a:r>
              <a:rPr lang="en-GB" sz="2800" dirty="0" smtClean="0">
                <a:latin typeface="Arial Rounded MT Bold" panose="020F0704030504030204" pitchFamily="34" charset="0"/>
              </a:rPr>
              <a:t>. This argument is named after </a:t>
            </a:r>
            <a:r>
              <a:rPr lang="en-GB" sz="2800" u="sng" dirty="0" smtClean="0">
                <a:latin typeface="Arial Rounded MT Bold" panose="020F0704030504030204" pitchFamily="34" charset="0"/>
              </a:rPr>
              <a:t>Plato’s Euthyphro</a:t>
            </a:r>
            <a:r>
              <a:rPr lang="en-GB" sz="2800" dirty="0" smtClean="0">
                <a:latin typeface="Arial Rounded MT Bold" panose="020F0704030504030204" pitchFamily="34" charset="0"/>
              </a:rPr>
              <a:t>, the dialogue in which it has its origin (although contrary to popular belief the argument isn‘t actually stated there).</a:t>
            </a:r>
          </a:p>
          <a:p>
            <a:r>
              <a:rPr lang="en-GB" sz="2800" dirty="0" smtClean="0">
                <a:latin typeface="Arial Rounded MT Bold" panose="020F0704030504030204" pitchFamily="34" charset="0"/>
              </a:rPr>
              <a:t>The Euthyphro dilemma begins by posing a question: Are morally good acts willed by God because they are morally good, or are they morally good because they are willed by God? Whichever way the theist answers this question, problems are thought to follow.</a:t>
            </a:r>
          </a:p>
          <a:p>
            <a:endParaRPr lang="en-GB" dirty="0"/>
          </a:p>
        </p:txBody>
      </p:sp>
    </p:spTree>
    <p:extLst>
      <p:ext uri="{BB962C8B-B14F-4D97-AF65-F5344CB8AC3E}">
        <p14:creationId xmlns:p14="http://schemas.microsoft.com/office/powerpoint/2010/main" val="4251303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640960" cy="1143000"/>
          </a:xfrm>
          <a:solidFill>
            <a:srgbClr val="FFFF00"/>
          </a:solidFill>
        </p:spPr>
        <p:txBody>
          <a:bodyPr/>
          <a:lstStyle/>
          <a:p>
            <a:pPr algn="ctr"/>
            <a:r>
              <a:rPr lang="en-GB" dirty="0" smtClean="0">
                <a:latin typeface="Arial Rounded MT Bold" panose="020F0704030504030204" pitchFamily="34" charset="0"/>
              </a:rPr>
              <a:t>Theist Euthyphro dilemma 1</a:t>
            </a:r>
            <a:endParaRPr lang="en-GB" dirty="0">
              <a:latin typeface="Arial Rounded MT Bold" panose="020F0704030504030204" pitchFamily="34" charset="0"/>
            </a:endParaRPr>
          </a:p>
        </p:txBody>
      </p:sp>
      <p:sp>
        <p:nvSpPr>
          <p:cNvPr id="3" name="Content Placeholder 2"/>
          <p:cNvSpPr>
            <a:spLocks noGrp="1"/>
          </p:cNvSpPr>
          <p:nvPr>
            <p:ph sz="quarter" idx="13"/>
          </p:nvPr>
        </p:nvSpPr>
        <p:spPr>
          <a:xfrm>
            <a:off x="395536" y="1484784"/>
            <a:ext cx="8424936" cy="4896544"/>
          </a:xfrm>
        </p:spPr>
        <p:txBody>
          <a:bodyPr>
            <a:noAutofit/>
          </a:bodyPr>
          <a:lstStyle/>
          <a:p>
            <a:r>
              <a:rPr lang="en-GB" sz="2800" dirty="0" smtClean="0">
                <a:latin typeface="Arial Rounded MT Bold" panose="020F0704030504030204" pitchFamily="34" charset="0"/>
              </a:rPr>
              <a:t>If the theist gives the first answer to the </a:t>
            </a:r>
            <a:r>
              <a:rPr lang="en-GB" sz="2800" u="sng" dirty="0" smtClean="0">
                <a:latin typeface="Arial Rounded MT Bold" panose="020F0704030504030204" pitchFamily="34" charset="0"/>
              </a:rPr>
              <a:t>Euthyphro dilemma</a:t>
            </a:r>
            <a:r>
              <a:rPr lang="en-GB" sz="2800" dirty="0" smtClean="0">
                <a:latin typeface="Arial Rounded MT Bold" panose="020F0704030504030204" pitchFamily="34" charset="0"/>
              </a:rPr>
              <a:t>, holding that morally good acts are willed by God because they are morally good, then he faces the independence problem; if morally good acts are willed by God because they are morally good, then they must be morally good prior to and so independently of God’s willing them. This is clearly inconsistent with divine command theory- Why?</a:t>
            </a:r>
            <a:endParaRPr lang="en-GB" sz="2800" dirty="0">
              <a:latin typeface="Arial Rounded MT Bold" panose="020F0704030504030204" pitchFamily="34" charset="0"/>
            </a:endParaRPr>
          </a:p>
        </p:txBody>
      </p:sp>
    </p:spTree>
    <p:extLst>
      <p:ext uri="{BB962C8B-B14F-4D97-AF65-F5344CB8AC3E}">
        <p14:creationId xmlns:p14="http://schemas.microsoft.com/office/powerpoint/2010/main" val="580099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1484784"/>
            <a:ext cx="8496944" cy="4896544"/>
          </a:xfrm>
        </p:spPr>
        <p:txBody>
          <a:bodyPr>
            <a:normAutofit/>
          </a:bodyPr>
          <a:lstStyle/>
          <a:p>
            <a:r>
              <a:rPr lang="en-GB" sz="3600" dirty="0" smtClean="0">
                <a:latin typeface="Arial Rounded MT Bold" panose="020F0704030504030204" pitchFamily="34" charset="0"/>
              </a:rPr>
              <a:t>If the theist gives the second answer to the </a:t>
            </a:r>
            <a:r>
              <a:rPr lang="en-GB" sz="3600" b="1" dirty="0" smtClean="0">
                <a:latin typeface="Arial Rounded MT Bold" panose="020F0704030504030204" pitchFamily="34" charset="0"/>
              </a:rPr>
              <a:t>Euthyphro dilemma</a:t>
            </a:r>
            <a:r>
              <a:rPr lang="en-GB" sz="3600" dirty="0" smtClean="0">
                <a:latin typeface="Arial Rounded MT Bold" panose="020F0704030504030204" pitchFamily="34" charset="0"/>
              </a:rPr>
              <a:t>, holding that morally good acts are morally good because they are willed by God, then he faces the </a:t>
            </a:r>
            <a:r>
              <a:rPr lang="en-GB" sz="3600" b="1" dirty="0" smtClean="0">
                <a:latin typeface="Arial Rounded MT Bold" panose="020F0704030504030204" pitchFamily="34" charset="0"/>
              </a:rPr>
              <a:t>arbitrariness problem</a:t>
            </a:r>
            <a:r>
              <a:rPr lang="en-GB" sz="3600" dirty="0" smtClean="0">
                <a:latin typeface="Arial Rounded MT Bold" panose="020F0704030504030204" pitchFamily="34" charset="0"/>
              </a:rPr>
              <a:t>, the </a:t>
            </a:r>
            <a:r>
              <a:rPr lang="en-GB" sz="3600" b="1" dirty="0" smtClean="0">
                <a:latin typeface="Arial Rounded MT Bold" panose="020F0704030504030204" pitchFamily="34" charset="0"/>
              </a:rPr>
              <a:t>emptiness problem</a:t>
            </a:r>
            <a:r>
              <a:rPr lang="en-GB" sz="3600" dirty="0" smtClean="0">
                <a:latin typeface="Arial Rounded MT Bold" panose="020F0704030504030204" pitchFamily="34" charset="0"/>
              </a:rPr>
              <a:t>, and the problem of </a:t>
            </a:r>
            <a:r>
              <a:rPr lang="en-GB" sz="3600" b="1" dirty="0" smtClean="0">
                <a:latin typeface="Arial Rounded MT Bold" panose="020F0704030504030204" pitchFamily="34" charset="0"/>
              </a:rPr>
              <a:t>abhorrent commands</a:t>
            </a:r>
            <a:r>
              <a:rPr lang="en-GB" sz="3600" dirty="0" smtClean="0">
                <a:latin typeface="Arial Rounded MT Bold" panose="020F0704030504030204" pitchFamily="34" charset="0"/>
              </a:rPr>
              <a:t>.</a:t>
            </a:r>
            <a:endParaRPr lang="en-GB" sz="3600" dirty="0">
              <a:latin typeface="Arial Rounded MT Bold" panose="020F0704030504030204" pitchFamily="34" charset="0"/>
            </a:endParaRPr>
          </a:p>
        </p:txBody>
      </p:sp>
      <p:sp>
        <p:nvSpPr>
          <p:cNvPr id="4" name="Title 1"/>
          <p:cNvSpPr txBox="1">
            <a:spLocks/>
          </p:cNvSpPr>
          <p:nvPr/>
        </p:nvSpPr>
        <p:spPr>
          <a:xfrm>
            <a:off x="323528" y="116632"/>
            <a:ext cx="8640960" cy="1143000"/>
          </a:xfrm>
          <a:prstGeom prst="rect">
            <a:avLst/>
          </a:prstGeom>
          <a:solidFill>
            <a:srgbClr val="FFFF00"/>
          </a:solidFill>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dirty="0" smtClean="0">
                <a:latin typeface="Arial Rounded MT Bold" panose="020F0704030504030204" pitchFamily="34" charset="0"/>
              </a:rPr>
              <a:t>Theist Euthyphro dilemma 2</a:t>
            </a:r>
            <a:endParaRPr lang="en-GB" dirty="0">
              <a:latin typeface="Arial Rounded MT Bold" panose="020F0704030504030204" pitchFamily="34" charset="0"/>
            </a:endParaRPr>
          </a:p>
        </p:txBody>
      </p:sp>
    </p:spTree>
    <p:extLst>
      <p:ext uri="{BB962C8B-B14F-4D97-AF65-F5344CB8AC3E}">
        <p14:creationId xmlns:p14="http://schemas.microsoft.com/office/powerpoint/2010/main" val="2097265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352928" cy="1440160"/>
          </a:xfrm>
          <a:solidFill>
            <a:srgbClr val="FFFF00"/>
          </a:solidFill>
        </p:spPr>
        <p:txBody>
          <a:bodyPr/>
          <a:lstStyle/>
          <a:p>
            <a:pPr algn="ctr"/>
            <a:r>
              <a:rPr lang="en-GB" dirty="0">
                <a:latin typeface="Arial Rounded MT Bold" panose="020F0704030504030204" pitchFamily="34" charset="0"/>
              </a:rPr>
              <a:t>The arbitrariness problem</a:t>
            </a:r>
          </a:p>
        </p:txBody>
      </p:sp>
      <p:sp>
        <p:nvSpPr>
          <p:cNvPr id="3" name="Content Placeholder 2"/>
          <p:cNvSpPr>
            <a:spLocks noGrp="1"/>
          </p:cNvSpPr>
          <p:nvPr>
            <p:ph sz="quarter" idx="13"/>
          </p:nvPr>
        </p:nvSpPr>
        <p:spPr>
          <a:xfrm>
            <a:off x="323528" y="1772816"/>
            <a:ext cx="8496944" cy="4968552"/>
          </a:xfrm>
        </p:spPr>
        <p:txBody>
          <a:bodyPr>
            <a:noAutofit/>
          </a:bodyPr>
          <a:lstStyle/>
          <a:p>
            <a:r>
              <a:rPr lang="en-GB" sz="3200" dirty="0" smtClean="0">
                <a:latin typeface="Arial Rounded MT Bold" panose="020F0704030504030204" pitchFamily="34" charset="0"/>
              </a:rPr>
              <a:t>The arbitrariness problem is the problem that divine command theory appears to base morality on mere whims of God. If divine command theory is true, it seems, then God’s commands can neither be informed nor sanctioned by morality. </a:t>
            </a:r>
            <a:r>
              <a:rPr lang="en-GB" sz="3200" u="sng" dirty="0" smtClean="0">
                <a:latin typeface="Arial Rounded MT Bold" panose="020F0704030504030204" pitchFamily="34" charset="0"/>
              </a:rPr>
              <a:t>How, though, can such morally arbitrary commands be the foundation of morality?</a:t>
            </a:r>
            <a:endParaRPr lang="en-GB" sz="3200" u="sng" dirty="0">
              <a:latin typeface="Arial Rounded MT Bold" panose="020F0704030504030204" pitchFamily="34" charset="0"/>
            </a:endParaRPr>
          </a:p>
        </p:txBody>
      </p:sp>
    </p:spTree>
    <p:extLst>
      <p:ext uri="{BB962C8B-B14F-4D97-AF65-F5344CB8AC3E}">
        <p14:creationId xmlns:p14="http://schemas.microsoft.com/office/powerpoint/2010/main" val="2257194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496944" cy="1143000"/>
          </a:xfrm>
          <a:solidFill>
            <a:srgbClr val="FFFF00"/>
          </a:solidFill>
        </p:spPr>
        <p:txBody>
          <a:bodyPr/>
          <a:lstStyle/>
          <a:p>
            <a:pPr algn="ctr"/>
            <a:r>
              <a:rPr lang="en-GB" dirty="0">
                <a:latin typeface="Arial Rounded MT Bold" panose="020F0704030504030204" pitchFamily="34" charset="0"/>
              </a:rPr>
              <a:t>The emptiness problem </a:t>
            </a:r>
          </a:p>
        </p:txBody>
      </p:sp>
      <p:sp>
        <p:nvSpPr>
          <p:cNvPr id="3" name="Content Placeholder 2"/>
          <p:cNvSpPr>
            <a:spLocks noGrp="1"/>
          </p:cNvSpPr>
          <p:nvPr>
            <p:ph sz="quarter" idx="13"/>
          </p:nvPr>
        </p:nvSpPr>
        <p:spPr>
          <a:xfrm>
            <a:off x="395536" y="2132856"/>
            <a:ext cx="8280920" cy="3978776"/>
          </a:xfrm>
        </p:spPr>
        <p:txBody>
          <a:bodyPr>
            <a:noAutofit/>
          </a:bodyPr>
          <a:lstStyle/>
          <a:p>
            <a:r>
              <a:rPr lang="en-GB" sz="2800" dirty="0" smtClean="0">
                <a:latin typeface="Arial Rounded MT Bold" panose="020F0704030504030204" pitchFamily="34" charset="0"/>
              </a:rPr>
              <a:t>The emptiness problem is that on the divine command analysis of moral goodness, statements like “God is good” and “God’s commands are good” are rendered empty tautologies: “God acts in accordance with his commands” and “God’s commands are in accordance with his commands”.</a:t>
            </a:r>
            <a:endParaRPr lang="en-GB" sz="2800" dirty="0">
              <a:latin typeface="Arial Rounded MT Bold" panose="020F0704030504030204" pitchFamily="34" charset="0"/>
            </a:endParaRPr>
          </a:p>
        </p:txBody>
      </p:sp>
    </p:spTree>
    <p:extLst>
      <p:ext uri="{BB962C8B-B14F-4D97-AF65-F5344CB8AC3E}">
        <p14:creationId xmlns:p14="http://schemas.microsoft.com/office/powerpoint/2010/main" val="2777892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496944" cy="1974063"/>
          </a:xfrm>
          <a:solidFill>
            <a:srgbClr val="FFFF00"/>
          </a:solidFill>
        </p:spPr>
        <p:txBody>
          <a:bodyPr/>
          <a:lstStyle/>
          <a:p>
            <a:pPr algn="ctr"/>
            <a:r>
              <a:rPr lang="en-GB" dirty="0">
                <a:latin typeface="Arial Rounded MT Bold" panose="020F0704030504030204" pitchFamily="34" charset="0"/>
              </a:rPr>
              <a:t>The problem of abhorrent commands</a:t>
            </a:r>
          </a:p>
        </p:txBody>
      </p:sp>
      <p:sp>
        <p:nvSpPr>
          <p:cNvPr id="3" name="Content Placeholder 2"/>
          <p:cNvSpPr>
            <a:spLocks noGrp="1"/>
          </p:cNvSpPr>
          <p:nvPr>
            <p:ph sz="quarter" idx="13"/>
          </p:nvPr>
        </p:nvSpPr>
        <p:spPr>
          <a:xfrm>
            <a:off x="395536" y="2636912"/>
            <a:ext cx="8424936" cy="3474720"/>
          </a:xfrm>
          <a:noFill/>
        </p:spPr>
        <p:txBody>
          <a:bodyPr>
            <a:normAutofit/>
          </a:bodyPr>
          <a:lstStyle/>
          <a:p>
            <a:r>
              <a:rPr lang="en-GB" sz="3200" dirty="0" smtClean="0">
                <a:latin typeface="Arial Rounded MT Bold" panose="020F0704030504030204" pitchFamily="34" charset="0"/>
              </a:rPr>
              <a:t>The problem of abhorrent commands is that divine command theory appears to entail that if God were to command abhorrent malicious deception, wanton cruelty, </a:t>
            </a:r>
            <a:r>
              <a:rPr lang="en-GB" sz="3200" dirty="0" err="1" smtClean="0">
                <a:latin typeface="Arial Rounded MT Bold" panose="020F0704030504030204" pitchFamily="34" charset="0"/>
              </a:rPr>
              <a:t>etc</a:t>
            </a:r>
            <a:r>
              <a:rPr lang="en-GB" sz="3200" dirty="0" smtClean="0">
                <a:latin typeface="Arial Rounded MT Bold" panose="020F0704030504030204" pitchFamily="34" charset="0"/>
              </a:rPr>
              <a:t> those acts would become morally good.</a:t>
            </a:r>
            <a:endParaRPr lang="en-GB" sz="3200" dirty="0">
              <a:latin typeface="Arial Rounded MT Bold" panose="020F0704030504030204" pitchFamily="34" charset="0"/>
            </a:endParaRPr>
          </a:p>
        </p:txBody>
      </p:sp>
    </p:spTree>
    <p:extLst>
      <p:ext uri="{BB962C8B-B14F-4D97-AF65-F5344CB8AC3E}">
        <p14:creationId xmlns:p14="http://schemas.microsoft.com/office/powerpoint/2010/main" val="276549163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253</TotalTime>
  <Words>2521</Words>
  <Application>Microsoft Office PowerPoint</Application>
  <PresentationFormat>On-screen Show (4:3)</PresentationFormat>
  <Paragraphs>76</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 Rounded MT Bold</vt:lpstr>
      <vt:lpstr>Arial Unicode MS</vt:lpstr>
      <vt:lpstr>Calibri</vt:lpstr>
      <vt:lpstr>Georgia</vt:lpstr>
      <vt:lpstr>Trebuchet MS</vt:lpstr>
      <vt:lpstr>Slipstream</vt:lpstr>
      <vt:lpstr>Divine command theory</vt:lpstr>
      <vt:lpstr>Considering divine command</vt:lpstr>
      <vt:lpstr>Keyword guess….</vt:lpstr>
      <vt:lpstr>Euthyphro dilemma</vt:lpstr>
      <vt:lpstr>Theist Euthyphro dilemma 1</vt:lpstr>
      <vt:lpstr>PowerPoint Presentation</vt:lpstr>
      <vt:lpstr>The arbitrariness problem</vt:lpstr>
      <vt:lpstr>The emptiness problem </vt:lpstr>
      <vt:lpstr>The problem of abhorrent commands</vt:lpstr>
      <vt:lpstr>What are the two horns of the dilemma? </vt:lpstr>
      <vt:lpstr>Biblical examples where God is morally wrong</vt:lpstr>
      <vt:lpstr>What does this passage reveal about the character of God? Can a loving God also be a ‘jealous God’ inflicting punishments? </vt:lpstr>
      <vt:lpstr>What issues does the story of the fall of Jericho raise for divine command theory? Click on the highlights button to show highlighted text. Why do you think this text has been highlighted?</vt:lpstr>
      <vt:lpstr>Adams’ Divine Command Theory </vt:lpstr>
      <vt:lpstr>Philip Quinn (1978) Read Ten Commandments and Check</vt:lpstr>
      <vt:lpstr>The Pluralism Objection </vt:lpstr>
      <vt:lpstr>Anscombe</vt:lpstr>
      <vt:lpstr>Donagan</vt:lpstr>
      <vt:lpstr>Edward Wierenga</vt:lpstr>
      <vt:lpstr>Kant</vt:lpstr>
      <vt:lpstr>William Lane Craig </vt:lpstr>
      <vt:lpstr>Augustine </vt:lpstr>
      <vt:lpstr>Socrates </vt:lpstr>
      <vt:lpstr>John Arthur (2005) </vt:lpstr>
      <vt:lpstr>William of Ockham </vt:lpstr>
      <vt:lpstr>Robert Adams (1987) </vt:lpstr>
      <vt:lpstr>Aquinas</vt:lpstr>
      <vt:lpstr>William Alston (1990) </vt:lpstr>
      <vt:lpstr>Robert Adams (1987) </vt:lpstr>
      <vt:lpstr>The Modified Divine Command Theory: True/False?</vt:lpstr>
      <vt:lpstr>Ethics Without God, Kai Nielsen (1973) </vt:lpstr>
      <vt:lpstr>Wainright (2005) </vt:lpstr>
      <vt:lpstr>Keyword Test 2 </vt:lpstr>
      <vt:lpstr>Spin the Discussion Wheel </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Rahima</dc:creator>
  <cp:lastModifiedBy>Rahima Choudhury</cp:lastModifiedBy>
  <cp:revision>25</cp:revision>
  <cp:lastPrinted>2018-09-05T06:32:17Z</cp:lastPrinted>
  <dcterms:created xsi:type="dcterms:W3CDTF">2018-09-04T18:12:15Z</dcterms:created>
  <dcterms:modified xsi:type="dcterms:W3CDTF">2019-09-13T14:07:20Z</dcterms:modified>
</cp:coreProperties>
</file>