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7" r:id="rId2"/>
    <p:sldId id="258" r:id="rId3"/>
    <p:sldId id="260" r:id="rId4"/>
    <p:sldId id="261" r:id="rId5"/>
    <p:sldId id="262" r:id="rId6"/>
    <p:sldId id="263" r:id="rId7"/>
    <p:sldId id="264" r:id="rId8"/>
    <p:sldId id="266" r:id="rId9"/>
    <p:sldId id="265" r:id="rId10"/>
    <p:sldId id="259" r:id="rId11"/>
    <p:sldId id="267" r:id="rId12"/>
    <p:sldId id="268"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873D4F8-C9D2-408F-B167-DFD83CDF343D}" type="datetimeFigureOut">
              <a:rPr lang="en-GB" smtClean="0"/>
              <a:t>06/12/2019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428F546-BD75-46B7-81D7-CB365F45F5E9}" type="slidenum">
              <a:rPr lang="en-GB" smtClean="0"/>
              <a:t>‹#›</a:t>
            </a:fld>
            <a:endParaRPr lang="en-GB"/>
          </a:p>
        </p:txBody>
      </p:sp>
    </p:spTree>
    <p:extLst>
      <p:ext uri="{BB962C8B-B14F-4D97-AF65-F5344CB8AC3E}">
        <p14:creationId xmlns:p14="http://schemas.microsoft.com/office/powerpoint/2010/main" val="23799719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61F243-4F6A-4183-A12B-F3159E4A238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42976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61F243-4F6A-4183-A12B-F3159E4A238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311179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61F243-4F6A-4183-A12B-F3159E4A238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27550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61F243-4F6A-4183-A12B-F3159E4A238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115362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61F243-4F6A-4183-A12B-F3159E4A2380}" type="datetimeFigureOut">
              <a:rPr lang="en-GB" smtClean="0"/>
              <a:t>06/12/2019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2554356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61F243-4F6A-4183-A12B-F3159E4A2380}" type="datetimeFigureOut">
              <a:rPr lang="en-GB" smtClean="0"/>
              <a:t>06/12/2019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1261747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61F243-4F6A-4183-A12B-F3159E4A2380}" type="datetimeFigureOut">
              <a:rPr lang="en-GB" smtClean="0"/>
              <a:t>06/12/2019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3666119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61F243-4F6A-4183-A12B-F3159E4A2380}" type="datetimeFigureOut">
              <a:rPr lang="en-GB" smtClean="0"/>
              <a:t>06/12/2019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2949786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1F243-4F6A-4183-A12B-F3159E4A2380}" type="datetimeFigureOut">
              <a:rPr lang="en-GB" smtClean="0"/>
              <a:t>06/12/2019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3700620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61F243-4F6A-4183-A12B-F3159E4A2380}" type="datetimeFigureOut">
              <a:rPr lang="en-GB" smtClean="0"/>
              <a:t>06/12/2019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621780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61F243-4F6A-4183-A12B-F3159E4A2380}" type="datetimeFigureOut">
              <a:rPr lang="en-GB" smtClean="0"/>
              <a:t>06/12/2019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3C53CB-07CB-45ED-8278-B598A72A6235}" type="slidenum">
              <a:rPr lang="en-GB" smtClean="0"/>
              <a:t>‹#›</a:t>
            </a:fld>
            <a:endParaRPr lang="en-GB"/>
          </a:p>
        </p:txBody>
      </p:sp>
    </p:spTree>
    <p:extLst>
      <p:ext uri="{BB962C8B-B14F-4D97-AF65-F5344CB8AC3E}">
        <p14:creationId xmlns:p14="http://schemas.microsoft.com/office/powerpoint/2010/main" val="1681069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61F243-4F6A-4183-A12B-F3159E4A2380}" type="datetimeFigureOut">
              <a:rPr lang="en-GB" smtClean="0"/>
              <a:t>06/12/2019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C53CB-07CB-45ED-8278-B598A72A6235}" type="slidenum">
              <a:rPr lang="en-GB" smtClean="0"/>
              <a:t>‹#›</a:t>
            </a:fld>
            <a:endParaRPr lang="en-GB"/>
          </a:p>
        </p:txBody>
      </p:sp>
    </p:spTree>
    <p:extLst>
      <p:ext uri="{BB962C8B-B14F-4D97-AF65-F5344CB8AC3E}">
        <p14:creationId xmlns:p14="http://schemas.microsoft.com/office/powerpoint/2010/main" val="3210963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 y="167323"/>
            <a:ext cx="11907520" cy="1143317"/>
          </a:xfrm>
          <a:solidFill>
            <a:schemeClr val="accent4"/>
          </a:solidFill>
        </p:spPr>
        <p:txBody>
          <a:bodyPr>
            <a:normAutofit fontScale="90000"/>
          </a:bodyPr>
          <a:lstStyle/>
          <a:p>
            <a:r>
              <a:rPr lang="en-GB" sz="6600" b="1" dirty="0" smtClean="0"/>
              <a:t>Theme 2: Challenges to religious belief</a:t>
            </a:r>
            <a:endParaRPr lang="en-GB" sz="6600" b="1" dirty="0"/>
          </a:p>
        </p:txBody>
      </p:sp>
      <p:sp>
        <p:nvSpPr>
          <p:cNvPr id="3" name="Subtitle 2"/>
          <p:cNvSpPr>
            <a:spLocks noGrp="1"/>
          </p:cNvSpPr>
          <p:nvPr>
            <p:ph type="subTitle" idx="1"/>
          </p:nvPr>
        </p:nvSpPr>
        <p:spPr>
          <a:xfrm>
            <a:off x="0" y="1310640"/>
            <a:ext cx="11907520" cy="1655762"/>
          </a:xfrm>
          <a:solidFill>
            <a:srgbClr val="00B050"/>
          </a:solidFill>
        </p:spPr>
        <p:txBody>
          <a:bodyPr>
            <a:normAutofit/>
          </a:bodyPr>
          <a:lstStyle/>
          <a:p>
            <a:r>
              <a:rPr lang="en-GB" sz="4400" b="1" dirty="0"/>
              <a:t>E</a:t>
            </a:r>
            <a:r>
              <a:rPr lang="en-GB" sz="4400" b="1" dirty="0" smtClean="0"/>
              <a:t>: </a:t>
            </a:r>
            <a:r>
              <a:rPr lang="en-GB" sz="4400" b="1" dirty="0" smtClean="0"/>
              <a:t>Religious Belief as a product of the Human mind: Carl Jung</a:t>
            </a:r>
            <a:endParaRPr lang="en-GB" sz="4400" b="1" dirty="0"/>
          </a:p>
        </p:txBody>
      </p:sp>
      <p:sp>
        <p:nvSpPr>
          <p:cNvPr id="5" name="Cloud Callout 4"/>
          <p:cNvSpPr/>
          <p:nvPr/>
        </p:nvSpPr>
        <p:spPr>
          <a:xfrm>
            <a:off x="6502400" y="2204720"/>
            <a:ext cx="5689600" cy="4460240"/>
          </a:xfrm>
          <a:prstGeom prst="cloudCallout">
            <a:avLst>
              <a:gd name="adj1" fmla="val -74374"/>
              <a:gd name="adj2" fmla="val -202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Jung realised that Freud’s work of the subconscious was too narrow. Jung saw religion as necessary for personal growth. </a:t>
            </a:r>
            <a:endParaRPr lang="en-GB" sz="240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endParaRPr>
          </a:p>
        </p:txBody>
      </p:sp>
      <p:pic>
        <p:nvPicPr>
          <p:cNvPr id="4" name="Picture 3"/>
          <p:cNvPicPr>
            <a:picLocks noChangeAspect="1"/>
          </p:cNvPicPr>
          <p:nvPr/>
        </p:nvPicPr>
        <p:blipFill>
          <a:blip r:embed="rId2"/>
          <a:stretch>
            <a:fillRect/>
          </a:stretch>
        </p:blipFill>
        <p:spPr>
          <a:xfrm>
            <a:off x="2409970" y="3073227"/>
            <a:ext cx="2319048" cy="3484908"/>
          </a:xfrm>
          <a:prstGeom prst="rect">
            <a:avLst/>
          </a:prstGeom>
        </p:spPr>
      </p:pic>
    </p:spTree>
    <p:extLst>
      <p:ext uri="{BB962C8B-B14F-4D97-AF65-F5344CB8AC3E}">
        <p14:creationId xmlns:p14="http://schemas.microsoft.com/office/powerpoint/2010/main" val="560882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rgbClr val="FFFF00"/>
          </a:solidFill>
        </p:spPr>
        <p:txBody>
          <a:bodyPr/>
          <a:lstStyle/>
          <a:p>
            <a:r>
              <a:rPr lang="en-GB" dirty="0" smtClean="0">
                <a:latin typeface="Arial Rounded MT Bold" panose="020F0704030504030204" pitchFamily="34" charset="0"/>
              </a:rPr>
              <a:t>AO2: The extent to which Jung was more positive than Freud about the idea of God </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1" y="1332661"/>
            <a:ext cx="6133673" cy="5525339"/>
          </a:xfrm>
          <a:solidFill>
            <a:schemeClr val="accent2">
              <a:lumMod val="20000"/>
              <a:lumOff val="80000"/>
            </a:schemeClr>
          </a:solidFill>
        </p:spPr>
        <p:txBody>
          <a:bodyPr>
            <a:normAutofit lnSpcReduction="10000"/>
          </a:bodyPr>
          <a:lstStyle/>
          <a:p>
            <a:pPr>
              <a:buFont typeface="Wingdings" panose="05000000000000000000" pitchFamily="2" charset="2"/>
              <a:buChar char="ü"/>
            </a:pPr>
            <a:r>
              <a:rPr lang="en-GB" dirty="0" smtClean="0">
                <a:latin typeface="Arial Rounded MT Bold" panose="020F0704030504030204" pitchFamily="34" charset="0"/>
              </a:rPr>
              <a:t>Jung, focus on </a:t>
            </a:r>
            <a:r>
              <a:rPr lang="en-GB" dirty="0" smtClean="0">
                <a:solidFill>
                  <a:srgbClr val="0070C0"/>
                </a:solidFill>
                <a:latin typeface="Arial Rounded MT Bold" panose="020F0704030504030204" pitchFamily="34" charset="0"/>
              </a:rPr>
              <a:t>archetype, collective unconscious (God) which mould our behaviour. </a:t>
            </a:r>
          </a:p>
          <a:p>
            <a:pPr>
              <a:buFont typeface="Wingdings" panose="05000000000000000000" pitchFamily="2" charset="2"/>
              <a:buChar char="ü"/>
            </a:pPr>
            <a:r>
              <a:rPr lang="en-GB" dirty="0" smtClean="0">
                <a:latin typeface="Arial Rounded MT Bold" panose="020F0704030504030204" pitchFamily="34" charset="0"/>
              </a:rPr>
              <a:t>Religion is developing psychic personality- conscious and unconscious. </a:t>
            </a:r>
            <a:r>
              <a:rPr lang="en-GB" dirty="0" smtClean="0">
                <a:solidFill>
                  <a:srgbClr val="00B050"/>
                </a:solidFill>
                <a:latin typeface="Arial Rounded MT Bold" panose="020F0704030504030204" pitchFamily="34" charset="0"/>
              </a:rPr>
              <a:t>God is a reality from the deepest part of the human collective unconscious</a:t>
            </a:r>
            <a:r>
              <a:rPr lang="en-GB" dirty="0" smtClean="0">
                <a:latin typeface="Arial Rounded MT Bold" panose="020F0704030504030204" pitchFamily="34" charset="0"/>
              </a:rPr>
              <a:t>. Religious symbols are a way to gain knowledge of realities of themselves, this transforms rather than neurosis. </a:t>
            </a:r>
            <a:r>
              <a:rPr lang="en-GB" dirty="0" smtClean="0">
                <a:solidFill>
                  <a:srgbClr val="7030A0"/>
                </a:solidFill>
                <a:latin typeface="Arial Rounded MT Bold" panose="020F0704030504030204" pitchFamily="34" charset="0"/>
              </a:rPr>
              <a:t>Jung extended the numinous (Otto) by adding the archetype. </a:t>
            </a:r>
            <a:r>
              <a:rPr lang="en-GB" dirty="0" smtClean="0">
                <a:latin typeface="Arial Rounded MT Bold" panose="020F0704030504030204" pitchFamily="34" charset="0"/>
              </a:rPr>
              <a:t>Buddha and the Bodhi tree  </a:t>
            </a: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6096000" y="1332661"/>
            <a:ext cx="6058328" cy="5532438"/>
          </a:xfrm>
          <a:solidFill>
            <a:schemeClr val="accent5">
              <a:lumMod val="20000"/>
              <a:lumOff val="80000"/>
            </a:schemeClr>
          </a:solidFill>
        </p:spPr>
        <p:txBody>
          <a:bodyPr>
            <a:normAutofit lnSpcReduction="10000"/>
          </a:bodyPr>
          <a:lstStyle/>
          <a:p>
            <a:pPr>
              <a:buFont typeface="Wingdings" panose="05000000000000000000" pitchFamily="2" charset="2"/>
              <a:buChar char="ü"/>
            </a:pPr>
            <a:r>
              <a:rPr lang="en-GB" dirty="0" smtClean="0">
                <a:latin typeface="Arial Rounded MT Bold" panose="020F0704030504030204" pitchFamily="34" charset="0"/>
              </a:rPr>
              <a:t>Freud </a:t>
            </a:r>
            <a:r>
              <a:rPr lang="en-GB" dirty="0" smtClean="0">
                <a:solidFill>
                  <a:srgbClr val="FFC000"/>
                </a:solidFill>
                <a:latin typeface="Arial Rounded MT Bold" panose="020F0704030504030204" pitchFamily="34" charset="0"/>
              </a:rPr>
              <a:t>likened religion to mental illness,</a:t>
            </a:r>
            <a:r>
              <a:rPr lang="en-GB" dirty="0" smtClean="0">
                <a:latin typeface="Arial Rounded MT Bold" panose="020F0704030504030204" pitchFamily="34" charset="0"/>
              </a:rPr>
              <a:t> it was a form of neurosis (</a:t>
            </a:r>
            <a:r>
              <a:rPr lang="en-GB" dirty="0" smtClean="0">
                <a:solidFill>
                  <a:srgbClr val="FFC000"/>
                </a:solidFill>
                <a:latin typeface="Arial Rounded MT Bold" panose="020F0704030504030204" pitchFamily="34" charset="0"/>
              </a:rPr>
              <a:t>Oedipal, Primal Horde Theory</a:t>
            </a:r>
            <a:r>
              <a:rPr lang="en-GB" dirty="0" smtClean="0">
                <a:latin typeface="Arial Rounded MT Bold" panose="020F0704030504030204" pitchFamily="34" charset="0"/>
              </a:rPr>
              <a:t>)</a:t>
            </a:r>
          </a:p>
          <a:p>
            <a:pPr>
              <a:buFont typeface="Wingdings" panose="05000000000000000000" pitchFamily="2" charset="2"/>
              <a:buChar char="ü"/>
            </a:pPr>
            <a:r>
              <a:rPr lang="en-GB" dirty="0" smtClean="0">
                <a:latin typeface="Arial Rounded MT Bold" panose="020F0704030504030204" pitchFamily="34" charset="0"/>
              </a:rPr>
              <a:t>Religion is </a:t>
            </a:r>
            <a:r>
              <a:rPr lang="en-GB" dirty="0" smtClean="0">
                <a:solidFill>
                  <a:srgbClr val="0070C0"/>
                </a:solidFill>
                <a:latin typeface="Arial Rounded MT Bold" panose="020F0704030504030204" pitchFamily="34" charset="0"/>
              </a:rPr>
              <a:t>infantile, people might not better society, they pray rather than act themselves</a:t>
            </a:r>
            <a:r>
              <a:rPr lang="en-GB" dirty="0" smtClean="0">
                <a:latin typeface="Arial Rounded MT Bold" panose="020F0704030504030204" pitchFamily="34" charset="0"/>
              </a:rPr>
              <a:t>, neurosis religion is a conflict between conscious and unconscious.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0930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6000"/>
          </a:xfrm>
          <a:solidFill>
            <a:srgbClr val="FFFF00"/>
          </a:solidFill>
        </p:spPr>
        <p:txBody>
          <a:bodyPr>
            <a:normAutofit fontScale="90000"/>
          </a:bodyPr>
          <a:lstStyle/>
          <a:p>
            <a:r>
              <a:rPr lang="en-GB" sz="3600" dirty="0" smtClean="0">
                <a:latin typeface="Arial Rounded MT Bold" panose="020F0704030504030204" pitchFamily="34" charset="0"/>
              </a:rPr>
              <a:t>AO2: The extent to which Jung was more positive than Freud about the idea of God </a:t>
            </a:r>
            <a:endParaRPr lang="en-GB" sz="3600" dirty="0">
              <a:latin typeface="Arial Rounded MT Bold" panose="020F0704030504030204" pitchFamily="34" charset="0"/>
            </a:endParaRPr>
          </a:p>
        </p:txBody>
      </p:sp>
      <p:sp>
        <p:nvSpPr>
          <p:cNvPr id="4" name="Content Placeholder 3"/>
          <p:cNvSpPr>
            <a:spLocks noGrp="1"/>
          </p:cNvSpPr>
          <p:nvPr>
            <p:ph sz="half" idx="1"/>
          </p:nvPr>
        </p:nvSpPr>
        <p:spPr>
          <a:xfrm>
            <a:off x="-1" y="1016001"/>
            <a:ext cx="6133673" cy="5841999"/>
          </a:xfrm>
          <a:solidFill>
            <a:schemeClr val="accent2">
              <a:lumMod val="20000"/>
              <a:lumOff val="80000"/>
            </a:schemeClr>
          </a:solidFill>
        </p:spPr>
        <p:txBody>
          <a:bodyPr>
            <a:normAutofit/>
          </a:bodyPr>
          <a:lstStyle/>
          <a:p>
            <a:pPr marL="0" indent="0">
              <a:buNone/>
            </a:pP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6096000" y="1016001"/>
            <a:ext cx="6058328" cy="5849098"/>
          </a:xfrm>
          <a:solidFill>
            <a:schemeClr val="accent5">
              <a:lumMod val="20000"/>
              <a:lumOff val="80000"/>
            </a:schemeClr>
          </a:solidFill>
        </p:spPr>
        <p:txBody>
          <a:bodyPr>
            <a:normAutofit/>
          </a:bodyPr>
          <a:lstStyle/>
          <a:p>
            <a:pPr marL="0" indent="0" algn="r">
              <a:buNone/>
            </a:pP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sp>
        <p:nvSpPr>
          <p:cNvPr id="3" name="Flowchart: Alternate Process 2"/>
          <p:cNvSpPr/>
          <p:nvPr/>
        </p:nvSpPr>
        <p:spPr>
          <a:xfrm>
            <a:off x="-2" y="934720"/>
            <a:ext cx="12154330" cy="592328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latin typeface="Arial Rounded MT Bold" panose="020F0704030504030204" pitchFamily="34" charset="0"/>
            </a:endParaRPr>
          </a:p>
          <a:p>
            <a:pPr algn="ctr"/>
            <a:endParaRPr lang="en-GB" sz="2000" dirty="0">
              <a:solidFill>
                <a:schemeClr val="tx1"/>
              </a:solidFill>
              <a:latin typeface="Arial Rounded MT Bold" panose="020F0704030504030204" pitchFamily="34" charset="0"/>
            </a:endParaRPr>
          </a:p>
          <a:p>
            <a:r>
              <a:rPr lang="en-GB" sz="2400" dirty="0" smtClean="0">
                <a:solidFill>
                  <a:srgbClr val="00B050"/>
                </a:solidFill>
                <a:latin typeface="Arial Rounded MT Bold" panose="020F0704030504030204" pitchFamily="34" charset="0"/>
              </a:rPr>
              <a:t>Neither J/F understood Religion in a traditional sense </a:t>
            </a:r>
          </a:p>
          <a:p>
            <a:pPr algn="ctr"/>
            <a:endParaRPr lang="en-GB" sz="2400" dirty="0">
              <a:solidFill>
                <a:schemeClr val="tx1"/>
              </a:solidFill>
              <a:latin typeface="Arial Rounded MT Bold" panose="020F0704030504030204" pitchFamily="34" charset="0"/>
            </a:endParaRPr>
          </a:p>
          <a:p>
            <a:pPr algn="r"/>
            <a:r>
              <a:rPr lang="en-GB" sz="2400" dirty="0" smtClean="0">
                <a:solidFill>
                  <a:srgbClr val="0070C0"/>
                </a:solidFill>
                <a:latin typeface="Arial Rounded MT Bold" panose="020F0704030504030204" pitchFamily="34" charset="0"/>
              </a:rPr>
              <a:t>Jung sees Religion as a mythology </a:t>
            </a:r>
          </a:p>
          <a:p>
            <a:pPr algn="ctr"/>
            <a:endParaRPr lang="en-GB" sz="2400" dirty="0">
              <a:solidFill>
                <a:schemeClr val="tx1"/>
              </a:solidFill>
              <a:latin typeface="Arial Rounded MT Bold" panose="020F0704030504030204" pitchFamily="34" charset="0"/>
            </a:endParaRPr>
          </a:p>
          <a:p>
            <a:r>
              <a:rPr lang="en-GB" sz="2400" dirty="0" smtClean="0">
                <a:solidFill>
                  <a:srgbClr val="7030A0"/>
                </a:solidFill>
                <a:latin typeface="Arial Rounded MT Bold" panose="020F0704030504030204" pitchFamily="34" charset="0"/>
              </a:rPr>
              <a:t>     Freud Religion is delusional</a:t>
            </a:r>
          </a:p>
          <a:p>
            <a:pPr algn="ctr"/>
            <a:endParaRPr lang="en-GB" sz="2400" dirty="0">
              <a:solidFill>
                <a:schemeClr val="tx1"/>
              </a:solidFill>
              <a:latin typeface="Arial Rounded MT Bold" panose="020F0704030504030204" pitchFamily="34" charset="0"/>
            </a:endParaRPr>
          </a:p>
          <a:p>
            <a:pPr algn="r"/>
            <a:r>
              <a:rPr lang="en-GB" sz="2400" dirty="0" smtClean="0">
                <a:solidFill>
                  <a:srgbClr val="0070C0"/>
                </a:solidFill>
                <a:latin typeface="Arial Rounded MT Bold" panose="020F0704030504030204" pitchFamily="34" charset="0"/>
              </a:rPr>
              <a:t>Jung saw them as imaginary but good </a:t>
            </a:r>
          </a:p>
          <a:p>
            <a:pPr algn="ctr"/>
            <a:endParaRPr lang="en-GB" sz="2400" dirty="0">
              <a:solidFill>
                <a:schemeClr val="tx1"/>
              </a:solidFill>
              <a:latin typeface="Arial Rounded MT Bold" panose="020F0704030504030204" pitchFamily="34" charset="0"/>
            </a:endParaRPr>
          </a:p>
          <a:p>
            <a:r>
              <a:rPr lang="en-GB" sz="2400" dirty="0" smtClean="0">
                <a:solidFill>
                  <a:srgbClr val="00B050"/>
                </a:solidFill>
                <a:latin typeface="Arial Rounded MT Bold" panose="020F0704030504030204" pitchFamily="34" charset="0"/>
              </a:rPr>
              <a:t>Neither J/F Claimed God did not exist </a:t>
            </a:r>
          </a:p>
          <a:p>
            <a:pPr algn="ctr"/>
            <a:endParaRPr lang="en-GB" sz="2400" dirty="0">
              <a:solidFill>
                <a:schemeClr val="tx1"/>
              </a:solidFill>
              <a:latin typeface="Arial Rounded MT Bold" panose="020F0704030504030204" pitchFamily="34" charset="0"/>
            </a:endParaRPr>
          </a:p>
          <a:p>
            <a:pPr algn="r"/>
            <a:r>
              <a:rPr lang="en-GB" sz="2400" dirty="0" smtClean="0">
                <a:solidFill>
                  <a:srgbClr val="00B050"/>
                </a:solidFill>
                <a:latin typeface="Arial Rounded MT Bold" panose="020F0704030504030204" pitchFamily="34" charset="0"/>
              </a:rPr>
              <a:t>Jung undermines doctrines in Christianity? Jung’s essay on Job : God sent his son to repent for God’s sins on what he had done to Job, Original Sin, So there is some resemblance to Freud and guilt. The struggle between the superego and id (spiritual and unspiritual). Jung’s individuation is innate to individuals , human beings created in the image of God. </a:t>
            </a:r>
          </a:p>
          <a:p>
            <a:pPr algn="ctr"/>
            <a:endParaRPr lang="en-GB" dirty="0" smtClean="0">
              <a:solidFill>
                <a:schemeClr val="tx1"/>
              </a:solidFill>
              <a:latin typeface="Arial Rounded MT Bold" panose="020F0704030504030204" pitchFamily="34" charset="0"/>
            </a:endParaRPr>
          </a:p>
          <a:p>
            <a:pPr algn="ctr"/>
            <a:endParaRPr lang="en-GB" dirty="0">
              <a:solidFill>
                <a:schemeClr val="tx1"/>
              </a:solidFill>
              <a:latin typeface="Arial Rounded MT Bold" panose="020F0704030504030204" pitchFamily="34" charset="0"/>
            </a:endParaRPr>
          </a:p>
          <a:p>
            <a:pPr algn="ctr"/>
            <a:endParaRPr lang="en-GB" dirty="0">
              <a:solidFill>
                <a:schemeClr val="tx1"/>
              </a:solidFill>
              <a:latin typeface="Arial Rounded MT Bold" panose="020F0704030504030204" pitchFamily="34" charset="0"/>
            </a:endParaRPr>
          </a:p>
        </p:txBody>
      </p:sp>
      <p:pic>
        <p:nvPicPr>
          <p:cNvPr id="6" name="Picture 5"/>
          <p:cNvPicPr>
            <a:picLocks noChangeAspect="1"/>
          </p:cNvPicPr>
          <p:nvPr/>
        </p:nvPicPr>
        <p:blipFill rotWithShape="1">
          <a:blip r:embed="rId2"/>
          <a:srcRect l="13644" t="947" r="52744" b="32551"/>
          <a:stretch/>
        </p:blipFill>
        <p:spPr>
          <a:xfrm>
            <a:off x="8280400" y="589438"/>
            <a:ext cx="985520" cy="1015688"/>
          </a:xfrm>
          <a:prstGeom prst="rect">
            <a:avLst/>
          </a:prstGeom>
        </p:spPr>
      </p:pic>
      <p:pic>
        <p:nvPicPr>
          <p:cNvPr id="7" name="Picture 6"/>
          <p:cNvPicPr>
            <a:picLocks noChangeAspect="1"/>
          </p:cNvPicPr>
          <p:nvPr/>
        </p:nvPicPr>
        <p:blipFill>
          <a:blip r:embed="rId3"/>
          <a:stretch>
            <a:fillRect/>
          </a:stretch>
        </p:blipFill>
        <p:spPr>
          <a:xfrm>
            <a:off x="5222240" y="1405220"/>
            <a:ext cx="1410943" cy="1043340"/>
          </a:xfrm>
          <a:prstGeom prst="rect">
            <a:avLst/>
          </a:prstGeom>
        </p:spPr>
      </p:pic>
      <p:pic>
        <p:nvPicPr>
          <p:cNvPr id="8" name="Picture 7"/>
          <p:cNvPicPr>
            <a:picLocks noChangeAspect="1"/>
          </p:cNvPicPr>
          <p:nvPr/>
        </p:nvPicPr>
        <p:blipFill>
          <a:blip r:embed="rId4"/>
          <a:stretch>
            <a:fillRect/>
          </a:stretch>
        </p:blipFill>
        <p:spPr>
          <a:xfrm>
            <a:off x="75344" y="2184240"/>
            <a:ext cx="686656" cy="1195589"/>
          </a:xfrm>
          <a:prstGeom prst="rect">
            <a:avLst/>
          </a:prstGeom>
        </p:spPr>
      </p:pic>
      <p:pic>
        <p:nvPicPr>
          <p:cNvPr id="9" name="Picture 8"/>
          <p:cNvPicPr>
            <a:picLocks noChangeAspect="1"/>
          </p:cNvPicPr>
          <p:nvPr/>
        </p:nvPicPr>
        <p:blipFill rotWithShape="1">
          <a:blip r:embed="rId5"/>
          <a:srcRect l="17876" t="7389" r="14170"/>
          <a:stretch/>
        </p:blipFill>
        <p:spPr>
          <a:xfrm>
            <a:off x="5144237" y="2621280"/>
            <a:ext cx="1064780" cy="1086963"/>
          </a:xfrm>
          <a:prstGeom prst="rect">
            <a:avLst/>
          </a:prstGeom>
        </p:spPr>
      </p:pic>
      <p:pic>
        <p:nvPicPr>
          <p:cNvPr id="10" name="Picture 9"/>
          <p:cNvPicPr>
            <a:picLocks noChangeAspect="1"/>
          </p:cNvPicPr>
          <p:nvPr/>
        </p:nvPicPr>
        <p:blipFill>
          <a:blip r:embed="rId6"/>
          <a:stretch>
            <a:fillRect/>
          </a:stretch>
        </p:blipFill>
        <p:spPr>
          <a:xfrm>
            <a:off x="6209016" y="3691198"/>
            <a:ext cx="951764" cy="951764"/>
          </a:xfrm>
          <a:prstGeom prst="rect">
            <a:avLst/>
          </a:prstGeom>
        </p:spPr>
      </p:pic>
    </p:spTree>
    <p:extLst>
      <p:ext uri="{BB962C8B-B14F-4D97-AF65-F5344CB8AC3E}">
        <p14:creationId xmlns:p14="http://schemas.microsoft.com/office/powerpoint/2010/main" val="820092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22398"/>
          </a:xfrm>
          <a:solidFill>
            <a:srgbClr val="FFFF00"/>
          </a:solidFill>
        </p:spPr>
        <p:txBody>
          <a:bodyPr>
            <a:noAutofit/>
          </a:bodyPr>
          <a:lstStyle/>
          <a:p>
            <a:r>
              <a:rPr lang="en-GB" sz="3600" dirty="0" smtClean="0">
                <a:latin typeface="Arial Rounded MT Bold" panose="020F0704030504030204" pitchFamily="34" charset="0"/>
              </a:rPr>
              <a:t>AO2: To what extent are critiques of empirical approaches effective critiques of Jungian views of religion </a:t>
            </a:r>
            <a:endParaRPr lang="en-GB" sz="3600" dirty="0">
              <a:latin typeface="Arial Rounded MT Bold" panose="020F0704030504030204" pitchFamily="34" charset="0"/>
            </a:endParaRPr>
          </a:p>
        </p:txBody>
      </p:sp>
      <p:sp>
        <p:nvSpPr>
          <p:cNvPr id="4" name="Content Placeholder 3"/>
          <p:cNvSpPr>
            <a:spLocks noGrp="1"/>
          </p:cNvSpPr>
          <p:nvPr>
            <p:ph sz="half" idx="1"/>
          </p:nvPr>
        </p:nvSpPr>
        <p:spPr>
          <a:xfrm>
            <a:off x="-1" y="1422400"/>
            <a:ext cx="6474889" cy="5435600"/>
          </a:xfrm>
          <a:solidFill>
            <a:schemeClr val="accent2">
              <a:lumMod val="20000"/>
              <a:lumOff val="80000"/>
            </a:schemeClr>
          </a:solidFill>
        </p:spPr>
        <p:txBody>
          <a:bodyPr>
            <a:normAutofit/>
          </a:bodyPr>
          <a:lstStyle/>
          <a:p>
            <a:pPr>
              <a:buFont typeface="Wingdings" panose="05000000000000000000" pitchFamily="2" charset="2"/>
              <a:buChar char="ü"/>
            </a:pPr>
            <a:r>
              <a:rPr lang="en-GB" dirty="0" smtClean="0">
                <a:latin typeface="Arial Rounded MT Bold" panose="020F0704030504030204" pitchFamily="34" charset="0"/>
              </a:rPr>
              <a:t>Jung used </a:t>
            </a:r>
            <a:r>
              <a:rPr lang="en-GB" dirty="0" smtClean="0">
                <a:solidFill>
                  <a:srgbClr val="00B050"/>
                </a:solidFill>
                <a:latin typeface="Arial Rounded MT Bold" panose="020F0704030504030204" pitchFamily="34" charset="0"/>
              </a:rPr>
              <a:t>personal experience </a:t>
            </a:r>
            <a:r>
              <a:rPr lang="en-GB" dirty="0" smtClean="0">
                <a:latin typeface="Arial Rounded MT Bold" panose="020F0704030504030204" pitchFamily="34" charset="0"/>
              </a:rPr>
              <a:t>was valid as a empirical method, </a:t>
            </a:r>
            <a:r>
              <a:rPr lang="en-GB" dirty="0" smtClean="0">
                <a:solidFill>
                  <a:srgbClr val="FF0000"/>
                </a:solidFill>
                <a:latin typeface="Arial Rounded MT Bold" panose="020F0704030504030204" pitchFamily="34" charset="0"/>
              </a:rPr>
              <a:t>no physical proof</a:t>
            </a:r>
            <a:r>
              <a:rPr lang="en-GB" dirty="0" smtClean="0">
                <a:latin typeface="Arial Rounded MT Bold" panose="020F0704030504030204" pitchFamily="34" charset="0"/>
              </a:rPr>
              <a:t>.  </a:t>
            </a:r>
          </a:p>
          <a:p>
            <a:pPr>
              <a:buFont typeface="Wingdings" panose="05000000000000000000" pitchFamily="2" charset="2"/>
              <a:buChar char="ü"/>
            </a:pPr>
            <a:r>
              <a:rPr lang="en-GB" dirty="0" smtClean="0">
                <a:latin typeface="Arial Rounded MT Bold" panose="020F0704030504030204" pitchFamily="34" charset="0"/>
              </a:rPr>
              <a:t>Jung: psychic existence is verifiable when </a:t>
            </a:r>
            <a:r>
              <a:rPr lang="en-GB" dirty="0" smtClean="0">
                <a:solidFill>
                  <a:srgbClr val="00B050"/>
                </a:solidFill>
                <a:latin typeface="Arial Rounded MT Bold" panose="020F0704030504030204" pitchFamily="34" charset="0"/>
              </a:rPr>
              <a:t>empiricists investigate the world</a:t>
            </a:r>
            <a:r>
              <a:rPr lang="en-GB" dirty="0" smtClean="0">
                <a:latin typeface="Arial Rounded MT Bold" panose="020F0704030504030204" pitchFamily="34" charset="0"/>
              </a:rPr>
              <a:t>. </a:t>
            </a:r>
          </a:p>
          <a:p>
            <a:pPr>
              <a:buFont typeface="Wingdings" panose="05000000000000000000" pitchFamily="2" charset="2"/>
              <a:buChar char="ü"/>
            </a:pPr>
            <a:r>
              <a:rPr lang="en-GB" dirty="0" smtClean="0">
                <a:latin typeface="Arial Rounded MT Bold" panose="020F0704030504030204" pitchFamily="34" charset="0"/>
              </a:rPr>
              <a:t>Jung used empirical evidence research ancient myths and legends. </a:t>
            </a:r>
            <a:r>
              <a:rPr lang="en-GB" dirty="0" smtClean="0">
                <a:solidFill>
                  <a:srgbClr val="0070C0"/>
                </a:solidFill>
                <a:latin typeface="Arial Rounded MT Bold" panose="020F0704030504030204" pitchFamily="34" charset="0"/>
              </a:rPr>
              <a:t>Human beings have collective ideas and ethics which supports mythical symbols</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6512560" y="1422399"/>
            <a:ext cx="5641768" cy="5442699"/>
          </a:xfrm>
          <a:solidFill>
            <a:schemeClr val="accent5">
              <a:lumMod val="20000"/>
              <a:lumOff val="80000"/>
            </a:schemeClr>
          </a:solidFill>
        </p:spPr>
        <p:txBody>
          <a:bodyPr>
            <a:normAutofit/>
          </a:bodyPr>
          <a:lstStyle/>
          <a:p>
            <a:pPr>
              <a:buFont typeface="Arial Rounded MT Bold" panose="020F0704030504030204" pitchFamily="34" charset="0"/>
              <a:buChar char="×"/>
            </a:pPr>
            <a:r>
              <a:rPr lang="en-GB" dirty="0" smtClean="0">
                <a:latin typeface="Arial Rounded MT Bold" panose="020F0704030504030204" pitchFamily="34" charset="0"/>
              </a:rPr>
              <a:t>Jung is concerned about state of mind being experienced by the </a:t>
            </a:r>
            <a:r>
              <a:rPr lang="en-GB" dirty="0" smtClean="0">
                <a:solidFill>
                  <a:srgbClr val="00B0F0"/>
                </a:solidFill>
                <a:latin typeface="Arial Rounded MT Bold" panose="020F0704030504030204" pitchFamily="34" charset="0"/>
              </a:rPr>
              <a:t>subject, subjective experience </a:t>
            </a:r>
            <a:r>
              <a:rPr lang="en-GB" dirty="0" smtClean="0">
                <a:latin typeface="Arial Rounded MT Bold" panose="020F0704030504030204" pitchFamily="34" charset="0"/>
              </a:rPr>
              <a:t>has any grounding in a reality that is separate from the subject- removed scientific method.</a:t>
            </a:r>
          </a:p>
          <a:p>
            <a:pPr>
              <a:buFont typeface="Arial Rounded MT Bold" panose="020F0704030504030204" pitchFamily="34" charset="0"/>
              <a:buChar char="×"/>
            </a:pPr>
            <a:r>
              <a:rPr lang="en-GB" dirty="0" smtClean="0">
                <a:latin typeface="Arial Rounded MT Bold" panose="020F0704030504030204" pitchFamily="34" charset="0"/>
              </a:rPr>
              <a:t>Jung/</a:t>
            </a:r>
            <a:r>
              <a:rPr lang="en-GB" dirty="0" err="1" smtClean="0">
                <a:latin typeface="Arial Rounded MT Bold" panose="020F0704030504030204" pitchFamily="34" charset="0"/>
              </a:rPr>
              <a:t>Bultmann</a:t>
            </a:r>
            <a:r>
              <a:rPr lang="en-GB" dirty="0" smtClean="0">
                <a:latin typeface="Arial Rounded MT Bold" panose="020F0704030504030204" pitchFamily="34" charset="0"/>
              </a:rPr>
              <a:t> – what is real and historical </a:t>
            </a:r>
            <a:r>
              <a:rPr lang="en-GB" dirty="0" smtClean="0">
                <a:solidFill>
                  <a:srgbClr val="7030A0"/>
                </a:solidFill>
                <a:latin typeface="Arial Rounded MT Bold" panose="020F0704030504030204" pitchFamily="34" charset="0"/>
              </a:rPr>
              <a:t>is not scientific observation. </a:t>
            </a:r>
          </a:p>
          <a:p>
            <a:pPr>
              <a:buFont typeface="Arial Rounded MT Bold" panose="020F0704030504030204" pitchFamily="34" charset="0"/>
              <a:buChar char="×"/>
            </a:pPr>
            <a:r>
              <a:rPr lang="en-GB" dirty="0" smtClean="0">
                <a:latin typeface="Arial Rounded MT Bold" panose="020F0704030504030204" pitchFamily="34" charset="0"/>
              </a:rPr>
              <a:t>We should be </a:t>
            </a:r>
            <a:r>
              <a:rPr lang="en-GB" dirty="0" smtClean="0">
                <a:solidFill>
                  <a:schemeClr val="accent6"/>
                </a:solidFill>
                <a:latin typeface="Arial Rounded MT Bold" panose="020F0704030504030204" pitchFamily="34" charset="0"/>
              </a:rPr>
              <a:t>sceptical about our senses</a:t>
            </a:r>
            <a:r>
              <a:rPr lang="en-GB" dirty="0" smtClean="0">
                <a:latin typeface="Arial Rounded MT Bold" panose="020F0704030504030204" pitchFamily="34" charset="0"/>
              </a:rPr>
              <a:t>, what we is what we get?</a:t>
            </a:r>
            <a:endParaRPr lang="en-GB" dirty="0">
              <a:latin typeface="Arial Rounded MT Bold" panose="020F0704030504030204" pitchFamily="34" charset="0"/>
            </a:endParaRPr>
          </a:p>
        </p:txBody>
      </p:sp>
      <p:pic>
        <p:nvPicPr>
          <p:cNvPr id="3" name="Picture 2"/>
          <p:cNvPicPr>
            <a:picLocks noChangeAspect="1"/>
          </p:cNvPicPr>
          <p:nvPr/>
        </p:nvPicPr>
        <p:blipFill>
          <a:blip r:embed="rId2"/>
          <a:stretch>
            <a:fillRect/>
          </a:stretch>
        </p:blipFill>
        <p:spPr>
          <a:xfrm>
            <a:off x="5782396" y="2235198"/>
            <a:ext cx="802642" cy="802642"/>
          </a:xfrm>
          <a:prstGeom prst="rect">
            <a:avLst/>
          </a:prstGeom>
        </p:spPr>
      </p:pic>
      <p:pic>
        <p:nvPicPr>
          <p:cNvPr id="6" name="Picture 5"/>
          <p:cNvPicPr>
            <a:picLocks noChangeAspect="1"/>
          </p:cNvPicPr>
          <p:nvPr/>
        </p:nvPicPr>
        <p:blipFill>
          <a:blip r:embed="rId3"/>
          <a:stretch>
            <a:fillRect/>
          </a:stretch>
        </p:blipFill>
        <p:spPr>
          <a:xfrm>
            <a:off x="5176740" y="5822592"/>
            <a:ext cx="1408298" cy="1042506"/>
          </a:xfrm>
          <a:prstGeom prst="rect">
            <a:avLst/>
          </a:prstGeom>
        </p:spPr>
      </p:pic>
    </p:spTree>
    <p:extLst>
      <p:ext uri="{BB962C8B-B14F-4D97-AF65-F5344CB8AC3E}">
        <p14:creationId xmlns:p14="http://schemas.microsoft.com/office/powerpoint/2010/main" val="1795465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54348" cy="1026159"/>
          </a:xfrm>
          <a:solidFill>
            <a:srgbClr val="FFFF00"/>
          </a:solidFill>
        </p:spPr>
        <p:txBody>
          <a:bodyPr>
            <a:normAutofit fontScale="90000"/>
          </a:bodyPr>
          <a:lstStyle/>
          <a:p>
            <a:r>
              <a:rPr lang="en-GB" dirty="0" smtClean="0">
                <a:latin typeface="Arial Rounded MT Bold" panose="020F0704030504030204" pitchFamily="34" charset="0"/>
              </a:rPr>
              <a:t>Religion necessary for personal growth: collective unconscious </a:t>
            </a:r>
            <a:endParaRPr lang="en-GB" dirty="0">
              <a:latin typeface="Arial Rounded MT Bold" panose="020F0704030504030204" pitchFamily="34" charset="0"/>
            </a:endParaRPr>
          </a:p>
        </p:txBody>
      </p:sp>
      <p:sp>
        <p:nvSpPr>
          <p:cNvPr id="3" name="Content Placeholder 2"/>
          <p:cNvSpPr>
            <a:spLocks noGrp="1"/>
          </p:cNvSpPr>
          <p:nvPr>
            <p:ph idx="1"/>
          </p:nvPr>
        </p:nvSpPr>
        <p:spPr>
          <a:xfrm>
            <a:off x="27708" y="1026159"/>
            <a:ext cx="12026639" cy="5689272"/>
          </a:xfrm>
          <a:solidFill>
            <a:schemeClr val="accent1">
              <a:lumMod val="20000"/>
              <a:lumOff val="80000"/>
            </a:schemeClr>
          </a:solidFill>
        </p:spPr>
        <p:txBody>
          <a:bodyPr>
            <a:normAutofit lnSpcReduction="10000"/>
          </a:bodyPr>
          <a:lstStyle/>
          <a:p>
            <a:r>
              <a:rPr lang="en-GB" dirty="0" smtClean="0">
                <a:solidFill>
                  <a:srgbClr val="0070C0"/>
                </a:solidFill>
                <a:latin typeface="Arial Rounded MT Bold" panose="020F0704030504030204" pitchFamily="34" charset="0"/>
              </a:rPr>
              <a:t>Jung agreed with Freud that personal unconscious consisted lost/repressed memories</a:t>
            </a:r>
            <a:r>
              <a:rPr lang="en-GB" dirty="0" smtClean="0">
                <a:latin typeface="Arial Rounded MT Bold" panose="020F0704030504030204" pitchFamily="34" charset="0"/>
              </a:rPr>
              <a:t>. However Jung regarded repressed material as only one kind of unconscious content but there also lies collective unconscious. For Jung the psyche included: </a:t>
            </a:r>
            <a:r>
              <a:rPr lang="en-GB" dirty="0" smtClean="0">
                <a:solidFill>
                  <a:srgbClr val="00B050"/>
                </a:solidFill>
                <a:latin typeface="Arial Rounded MT Bold" panose="020F0704030504030204" pitchFamily="34" charset="0"/>
              </a:rPr>
              <a:t>the ego (consciousness), </a:t>
            </a:r>
            <a:r>
              <a:rPr lang="en-GB" dirty="0" smtClean="0">
                <a:solidFill>
                  <a:srgbClr val="FF0000"/>
                </a:solidFill>
                <a:latin typeface="Arial Rounded MT Bold" panose="020F0704030504030204" pitchFamily="34" charset="0"/>
              </a:rPr>
              <a:t>the personal unconscious (memories forgotten/repressed) </a:t>
            </a:r>
            <a:r>
              <a:rPr lang="en-GB" dirty="0" smtClean="0">
                <a:latin typeface="Arial Rounded MT Bold" panose="020F0704030504030204" pitchFamily="34" charset="0"/>
              </a:rPr>
              <a:t>and </a:t>
            </a:r>
            <a:r>
              <a:rPr lang="en-GB" dirty="0" smtClean="0">
                <a:solidFill>
                  <a:srgbClr val="7030A0"/>
                </a:solidFill>
                <a:latin typeface="Arial Rounded MT Bold" panose="020F0704030504030204" pitchFamily="34" charset="0"/>
              </a:rPr>
              <a:t>collective unconscious (unconscious shared with other people)</a:t>
            </a:r>
            <a:r>
              <a:rPr lang="en-GB" dirty="0" smtClean="0">
                <a:latin typeface="Arial Rounded MT Bold" panose="020F0704030504030204" pitchFamily="34" charset="0"/>
              </a:rPr>
              <a:t>. Jung so evolution and heredity providing blueprint for the psyche. The collective unconscious consists of primordial (beginning) images, derive from early human history. </a:t>
            </a:r>
            <a:r>
              <a:rPr lang="en-GB" dirty="0" smtClean="0">
                <a:solidFill>
                  <a:srgbClr val="00B0F0"/>
                </a:solidFill>
                <a:effectLst>
                  <a:outerShdw blurRad="38100" dist="38100" dir="2700000" algn="tl">
                    <a:srgbClr val="000000">
                      <a:alpha val="43137"/>
                    </a:srgbClr>
                  </a:outerShdw>
                </a:effectLst>
                <a:latin typeface="Arial Rounded MT Bold" panose="020F0704030504030204" pitchFamily="34" charset="0"/>
              </a:rPr>
              <a:t>These images ancestral past/pre-human experiences. Jung claimed images could not be traced individual’s own past experiences. </a:t>
            </a:r>
            <a:r>
              <a:rPr lang="en-GB" dirty="0" smtClean="0">
                <a:latin typeface="Arial Rounded MT Bold" panose="020F0704030504030204" pitchFamily="34" charset="0"/>
              </a:rPr>
              <a:t>They are not literally pictures but predispositions to act like our ancestors in response to the </a:t>
            </a:r>
            <a:r>
              <a:rPr lang="en-GB" smtClean="0">
                <a:latin typeface="Arial Rounded MT Bold" panose="020F0704030504030204" pitchFamily="34" charset="0"/>
              </a:rPr>
              <a:t>world, The </a:t>
            </a:r>
            <a:r>
              <a:rPr lang="en-GB" dirty="0" smtClean="0">
                <a:latin typeface="Arial Rounded MT Bold" panose="020F0704030504030204" pitchFamily="34" charset="0"/>
              </a:rPr>
              <a:t>resemblance mythical/religious themes have appeared in the centuries, Jung called them Archetypes.</a:t>
            </a:r>
            <a:endParaRPr lang="en-GB" dirty="0">
              <a:latin typeface="Arial Rounded MT Bold" panose="020F0704030504030204" pitchFamily="34" charset="0"/>
            </a:endParaRPr>
          </a:p>
        </p:txBody>
      </p:sp>
    </p:spTree>
    <p:extLst>
      <p:ext uri="{BB962C8B-B14F-4D97-AF65-F5344CB8AC3E}">
        <p14:creationId xmlns:p14="http://schemas.microsoft.com/office/powerpoint/2010/main" val="1754419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54348" cy="914400"/>
          </a:xfrm>
          <a:solidFill>
            <a:srgbClr val="FFFF00"/>
          </a:solidFill>
        </p:spPr>
        <p:txBody>
          <a:bodyPr>
            <a:normAutofit fontScale="90000"/>
          </a:bodyPr>
          <a:lstStyle/>
          <a:p>
            <a:r>
              <a:rPr lang="en-GB" dirty="0" smtClean="0">
                <a:latin typeface="Arial Rounded MT Bold" panose="020F0704030504030204" pitchFamily="34" charset="0"/>
              </a:rPr>
              <a:t>Religion necessary for personal growth: archetypes</a:t>
            </a:r>
            <a:endParaRPr lang="en-GB" dirty="0">
              <a:latin typeface="Arial Rounded MT Bold" panose="020F0704030504030204" pitchFamily="34" charset="0"/>
            </a:endParaRPr>
          </a:p>
        </p:txBody>
      </p:sp>
      <p:sp>
        <p:nvSpPr>
          <p:cNvPr id="3" name="Content Placeholder 2"/>
          <p:cNvSpPr>
            <a:spLocks noGrp="1"/>
          </p:cNvSpPr>
          <p:nvPr>
            <p:ph idx="1"/>
          </p:nvPr>
        </p:nvSpPr>
        <p:spPr>
          <a:xfrm>
            <a:off x="235974" y="1026160"/>
            <a:ext cx="11818374" cy="5689271"/>
          </a:xfrm>
          <a:solidFill>
            <a:schemeClr val="accent1">
              <a:lumMod val="20000"/>
              <a:lumOff val="80000"/>
            </a:schemeClr>
          </a:solidFill>
        </p:spPr>
        <p:txBody>
          <a:bodyPr/>
          <a:lstStyle/>
          <a:p>
            <a:r>
              <a:rPr lang="en-GB" b="1" dirty="0" smtClean="0">
                <a:latin typeface="Arial Rounded MT Bold" panose="020F0704030504030204" pitchFamily="34" charset="0"/>
              </a:rPr>
              <a:t>Archetypes: </a:t>
            </a:r>
            <a:r>
              <a:rPr lang="en-GB" dirty="0" smtClean="0">
                <a:latin typeface="Arial Rounded MT Bold" panose="020F0704030504030204" pitchFamily="34" charset="0"/>
              </a:rPr>
              <a:t>original pattern, unlearned, how we experience things and emotions are evoked. </a:t>
            </a:r>
            <a:r>
              <a:rPr lang="en-GB" dirty="0" smtClean="0">
                <a:solidFill>
                  <a:srgbClr val="00B050"/>
                </a:solidFill>
                <a:latin typeface="Arial Rounded MT Bold" panose="020F0704030504030204" pitchFamily="34" charset="0"/>
              </a:rPr>
              <a:t>Jung viewed our primitive past influencing present behaviour. </a:t>
            </a:r>
            <a:r>
              <a:rPr lang="en-GB" dirty="0" smtClean="0">
                <a:latin typeface="Arial Rounded MT Bold" panose="020F0704030504030204" pitchFamily="34" charset="0"/>
              </a:rPr>
              <a:t>However archetypes are not directly accessible to conscious thought. Religious stories, symbolism identify archetypes. </a:t>
            </a:r>
            <a:r>
              <a:rPr lang="en-GB" dirty="0" smtClean="0">
                <a:solidFill>
                  <a:srgbClr val="00B050"/>
                </a:solidFill>
                <a:latin typeface="Arial Rounded MT Bold" panose="020F0704030504030204" pitchFamily="34" charset="0"/>
              </a:rPr>
              <a:t>Archetypes are dynamic unconscious entities which generate images in the mind</a:t>
            </a:r>
            <a:r>
              <a:rPr lang="en-GB" dirty="0" smtClean="0">
                <a:latin typeface="Arial Rounded MT Bold" panose="020F0704030504030204" pitchFamily="34" charset="0"/>
              </a:rPr>
              <a:t>. </a:t>
            </a:r>
          </a:p>
          <a:p>
            <a:r>
              <a:rPr lang="en-GB" dirty="0" smtClean="0">
                <a:latin typeface="Arial Rounded MT Bold" panose="020F0704030504030204" pitchFamily="34" charset="0"/>
              </a:rPr>
              <a:t>Look at Four Key Archetypes – Carl Jung worksheet</a:t>
            </a:r>
            <a:endParaRPr lang="en-GB"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775251" y="3955812"/>
            <a:ext cx="2808457" cy="1728281"/>
          </a:xfrm>
          <a:prstGeom prst="rect">
            <a:avLst/>
          </a:prstGeom>
        </p:spPr>
      </p:pic>
      <p:pic>
        <p:nvPicPr>
          <p:cNvPr id="5" name="Picture 4"/>
          <p:cNvPicPr>
            <a:picLocks noChangeAspect="1"/>
          </p:cNvPicPr>
          <p:nvPr/>
        </p:nvPicPr>
        <p:blipFill>
          <a:blip r:embed="rId3"/>
          <a:stretch>
            <a:fillRect/>
          </a:stretch>
        </p:blipFill>
        <p:spPr>
          <a:xfrm>
            <a:off x="3833979" y="3955812"/>
            <a:ext cx="1911039" cy="1734634"/>
          </a:xfrm>
          <a:prstGeom prst="rect">
            <a:avLst/>
          </a:prstGeom>
        </p:spPr>
      </p:pic>
      <p:pic>
        <p:nvPicPr>
          <p:cNvPr id="6" name="Picture 5"/>
          <p:cNvPicPr>
            <a:picLocks noChangeAspect="1"/>
          </p:cNvPicPr>
          <p:nvPr/>
        </p:nvPicPr>
        <p:blipFill>
          <a:blip r:embed="rId4"/>
          <a:stretch>
            <a:fillRect/>
          </a:stretch>
        </p:blipFill>
        <p:spPr>
          <a:xfrm>
            <a:off x="5884269" y="3955811"/>
            <a:ext cx="1209257" cy="1726117"/>
          </a:xfrm>
          <a:prstGeom prst="rect">
            <a:avLst/>
          </a:prstGeom>
        </p:spPr>
      </p:pic>
      <p:pic>
        <p:nvPicPr>
          <p:cNvPr id="7" name="Picture 6"/>
          <p:cNvPicPr>
            <a:picLocks noChangeAspect="1"/>
          </p:cNvPicPr>
          <p:nvPr/>
        </p:nvPicPr>
        <p:blipFill>
          <a:blip r:embed="rId5"/>
          <a:stretch>
            <a:fillRect/>
          </a:stretch>
        </p:blipFill>
        <p:spPr>
          <a:xfrm>
            <a:off x="7181713" y="3955811"/>
            <a:ext cx="2913632" cy="1743499"/>
          </a:xfrm>
          <a:prstGeom prst="rect">
            <a:avLst/>
          </a:prstGeom>
        </p:spPr>
      </p:pic>
    </p:spTree>
    <p:extLst>
      <p:ext uri="{BB962C8B-B14F-4D97-AF65-F5344CB8AC3E}">
        <p14:creationId xmlns:p14="http://schemas.microsoft.com/office/powerpoint/2010/main" val="1391797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54348" cy="914400"/>
          </a:xfrm>
          <a:solidFill>
            <a:srgbClr val="FFFF00"/>
          </a:solidFill>
        </p:spPr>
        <p:txBody>
          <a:bodyPr>
            <a:normAutofit fontScale="90000"/>
          </a:bodyPr>
          <a:lstStyle/>
          <a:p>
            <a:r>
              <a:rPr lang="en-GB" dirty="0" smtClean="0">
                <a:latin typeface="Arial Rounded MT Bold" panose="020F0704030504030204" pitchFamily="34" charset="0"/>
              </a:rPr>
              <a:t>Religion is necessary for personal growth: individuation </a:t>
            </a:r>
            <a:endParaRPr lang="en-GB" dirty="0">
              <a:latin typeface="Arial Rounded MT Bold" panose="020F0704030504030204" pitchFamily="34" charset="0"/>
            </a:endParaRPr>
          </a:p>
        </p:txBody>
      </p:sp>
      <p:sp>
        <p:nvSpPr>
          <p:cNvPr id="3" name="Content Placeholder 2"/>
          <p:cNvSpPr>
            <a:spLocks noGrp="1"/>
          </p:cNvSpPr>
          <p:nvPr>
            <p:ph idx="1"/>
          </p:nvPr>
        </p:nvSpPr>
        <p:spPr>
          <a:xfrm>
            <a:off x="0" y="1168729"/>
            <a:ext cx="11934275" cy="5689271"/>
          </a:xfrm>
          <a:solidFill>
            <a:schemeClr val="accent1">
              <a:lumMod val="20000"/>
              <a:lumOff val="80000"/>
            </a:schemeClr>
          </a:solidFill>
        </p:spPr>
        <p:txBody>
          <a:bodyPr/>
          <a:lstStyle/>
          <a:p>
            <a:r>
              <a:rPr lang="en-GB" dirty="0" smtClean="0">
                <a:latin typeface="Arial Rounded MT Bold" panose="020F0704030504030204" pitchFamily="34" charset="0"/>
              </a:rPr>
              <a:t>Jung, acquire our qualities of an archetype from </a:t>
            </a:r>
            <a:r>
              <a:rPr lang="en-GB" dirty="0" err="1" smtClean="0">
                <a:latin typeface="Arial Rounded MT Bold" panose="020F0704030504030204" pitchFamily="34" charset="0"/>
              </a:rPr>
              <a:t>uncollective</a:t>
            </a:r>
            <a:r>
              <a:rPr lang="en-GB" dirty="0" smtClean="0">
                <a:latin typeface="Arial Rounded MT Bold" panose="020F0704030504030204" pitchFamily="34" charset="0"/>
              </a:rPr>
              <a:t> unconscious, </a:t>
            </a:r>
            <a:r>
              <a:rPr lang="en-GB" dirty="0" smtClean="0">
                <a:solidFill>
                  <a:srgbClr val="0070C0"/>
                </a:solidFill>
                <a:latin typeface="Arial Rounded MT Bold" panose="020F0704030504030204" pitchFamily="34" charset="0"/>
              </a:rPr>
              <a:t>we repress our true self because they do not conform to the archetype</a:t>
            </a:r>
            <a:r>
              <a:rPr lang="en-GB" dirty="0" smtClean="0">
                <a:latin typeface="Arial Rounded MT Bold" panose="020F0704030504030204" pitchFamily="34" charset="0"/>
              </a:rPr>
              <a:t>. The repressed states are our true selves. A person that moves towards the achievement of self is called individuation. </a:t>
            </a:r>
            <a:r>
              <a:rPr lang="en-GB" dirty="0" smtClean="0">
                <a:solidFill>
                  <a:srgbClr val="00B050"/>
                </a:solidFill>
                <a:latin typeface="Arial Rounded MT Bold" panose="020F0704030504030204" pitchFamily="34" charset="0"/>
              </a:rPr>
              <a:t>The self archetype works collectively with all aspects of person’s psyche to integrate them and become whole</a:t>
            </a:r>
            <a:r>
              <a:rPr lang="en-GB" dirty="0" smtClean="0">
                <a:latin typeface="Arial Rounded MT Bold" panose="020F0704030504030204" pitchFamily="34" charset="0"/>
              </a:rPr>
              <a:t>, it self development or self realisation, </a:t>
            </a:r>
            <a:r>
              <a:rPr lang="en-GB" dirty="0" smtClean="0">
                <a:solidFill>
                  <a:schemeClr val="accent2">
                    <a:lumMod val="50000"/>
                  </a:schemeClr>
                </a:solidFill>
                <a:latin typeface="Arial Rounded MT Bold" panose="020F0704030504030204" pitchFamily="34" charset="0"/>
              </a:rPr>
              <a:t>so to unite good and evil like uniting the clean lotus flower and its muddy roots. </a:t>
            </a:r>
          </a:p>
          <a:p>
            <a:endParaRPr lang="en-GB"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3260292" y="4285674"/>
            <a:ext cx="2789526" cy="2466253"/>
          </a:xfrm>
          <a:prstGeom prst="rect">
            <a:avLst/>
          </a:prstGeom>
        </p:spPr>
      </p:pic>
      <p:sp>
        <p:nvSpPr>
          <p:cNvPr id="4" name="Cross 3"/>
          <p:cNvSpPr/>
          <p:nvPr/>
        </p:nvSpPr>
        <p:spPr>
          <a:xfrm>
            <a:off x="120073" y="4285674"/>
            <a:ext cx="2807854" cy="2382981"/>
          </a:xfrm>
          <a:prstGeom prst="plus">
            <a:avLst>
              <a:gd name="adj" fmla="val 37164"/>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smtClean="0"/>
              <a:t>Christ is perfect but lacks a shadow, separation Christ from God, human separation from parents , Death symbolises sacrifice of the ego to be complete</a:t>
            </a:r>
            <a:r>
              <a:rPr lang="en-GB" dirty="0" smtClean="0"/>
              <a:t>.</a:t>
            </a:r>
            <a:endParaRPr lang="en-GB" dirty="0"/>
          </a:p>
        </p:txBody>
      </p:sp>
      <p:pic>
        <p:nvPicPr>
          <p:cNvPr id="8" name="Picture 7"/>
          <p:cNvPicPr>
            <a:picLocks noChangeAspect="1"/>
          </p:cNvPicPr>
          <p:nvPr/>
        </p:nvPicPr>
        <p:blipFill>
          <a:blip r:embed="rId3">
            <a:lum bright="70000" contrast="-70000"/>
          </a:blip>
          <a:stretch>
            <a:fillRect/>
          </a:stretch>
        </p:blipFill>
        <p:spPr>
          <a:xfrm>
            <a:off x="6382183" y="4285673"/>
            <a:ext cx="2708268" cy="2466253"/>
          </a:xfrm>
          <a:prstGeom prst="rect">
            <a:avLst/>
          </a:prstGeom>
        </p:spPr>
      </p:pic>
      <p:sp>
        <p:nvSpPr>
          <p:cNvPr id="6" name="TextBox 5"/>
          <p:cNvSpPr txBox="1"/>
          <p:nvPr/>
        </p:nvSpPr>
        <p:spPr>
          <a:xfrm>
            <a:off x="3260292" y="4364637"/>
            <a:ext cx="2715635" cy="2308324"/>
          </a:xfrm>
          <a:prstGeom prst="rect">
            <a:avLst/>
          </a:prstGeom>
          <a:noFill/>
        </p:spPr>
        <p:txBody>
          <a:bodyPr wrap="square" rtlCol="0">
            <a:spAutoFit/>
          </a:bodyPr>
          <a:lstStyle/>
          <a:p>
            <a:r>
              <a:rPr lang="en-GB" sz="2400" b="1" dirty="0" smtClean="0"/>
              <a:t>The Eucharist/Holy Communion God sent his son to be sacrificed , so we sacrifice selfish part of the ego </a:t>
            </a:r>
            <a:endParaRPr lang="en-GB" sz="2400" b="1" dirty="0"/>
          </a:p>
        </p:txBody>
      </p:sp>
      <p:sp>
        <p:nvSpPr>
          <p:cNvPr id="9" name="TextBox 8"/>
          <p:cNvSpPr txBox="1"/>
          <p:nvPr/>
        </p:nvSpPr>
        <p:spPr>
          <a:xfrm>
            <a:off x="6382183" y="4285673"/>
            <a:ext cx="2632508" cy="1938992"/>
          </a:xfrm>
          <a:prstGeom prst="rect">
            <a:avLst/>
          </a:prstGeom>
          <a:noFill/>
        </p:spPr>
        <p:txBody>
          <a:bodyPr wrap="square" rtlCol="0">
            <a:spAutoFit/>
          </a:bodyPr>
          <a:lstStyle/>
          <a:p>
            <a:r>
              <a:rPr lang="en-GB" sz="2400" b="1" dirty="0" smtClean="0"/>
              <a:t>The Trinity: It lacked opposites (perfectly good), could be Satan or Virgin Mary </a:t>
            </a:r>
            <a:endParaRPr lang="en-GB" sz="2400" b="1" dirty="0"/>
          </a:p>
        </p:txBody>
      </p:sp>
    </p:spTree>
    <p:extLst>
      <p:ext uri="{BB962C8B-B14F-4D97-AF65-F5344CB8AC3E}">
        <p14:creationId xmlns:p14="http://schemas.microsoft.com/office/powerpoint/2010/main" val="27829497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 y="88491"/>
            <a:ext cx="11952748" cy="825909"/>
          </a:xfrm>
          <a:solidFill>
            <a:srgbClr val="FFFF00"/>
          </a:solidFill>
        </p:spPr>
        <p:txBody>
          <a:bodyPr>
            <a:normAutofit fontScale="90000"/>
          </a:bodyPr>
          <a:lstStyle/>
          <a:p>
            <a:r>
              <a:rPr lang="en-GB" dirty="0" smtClean="0">
                <a:latin typeface="Arial Rounded MT Bold" panose="020F0704030504030204" pitchFamily="34" charset="0"/>
              </a:rPr>
              <a:t>Religion necessary for personal growth: the God within</a:t>
            </a:r>
            <a:endParaRPr lang="en-GB" dirty="0">
              <a:latin typeface="Arial Rounded MT Bold" panose="020F0704030504030204" pitchFamily="34" charset="0"/>
            </a:endParaRPr>
          </a:p>
        </p:txBody>
      </p:sp>
      <p:sp>
        <p:nvSpPr>
          <p:cNvPr id="3" name="Content Placeholder 2"/>
          <p:cNvSpPr>
            <a:spLocks noGrp="1"/>
          </p:cNvSpPr>
          <p:nvPr>
            <p:ph idx="1"/>
          </p:nvPr>
        </p:nvSpPr>
        <p:spPr>
          <a:xfrm>
            <a:off x="235974" y="1026160"/>
            <a:ext cx="11818374" cy="5689271"/>
          </a:xfrm>
          <a:solidFill>
            <a:schemeClr val="accent1">
              <a:lumMod val="20000"/>
              <a:lumOff val="80000"/>
            </a:schemeClr>
          </a:solidFill>
        </p:spPr>
        <p:txBody>
          <a:bodyPr/>
          <a:lstStyle/>
          <a:p>
            <a:r>
              <a:rPr lang="en-GB" dirty="0" smtClean="0">
                <a:latin typeface="Arial Rounded MT Bold" panose="020F0704030504030204" pitchFamily="34" charset="0"/>
              </a:rPr>
              <a:t>Individuation is the quest to find God within and symbol of the self. </a:t>
            </a:r>
            <a:r>
              <a:rPr lang="en-GB" dirty="0" smtClean="0">
                <a:solidFill>
                  <a:srgbClr val="00B050"/>
                </a:solidFill>
                <a:latin typeface="Arial Rounded MT Bold" panose="020F0704030504030204" pitchFamily="34" charset="0"/>
              </a:rPr>
              <a:t>God is a deeper reality rather than a external object</a:t>
            </a:r>
            <a:r>
              <a:rPr lang="en-GB" dirty="0" smtClean="0">
                <a:latin typeface="Arial Rounded MT Bold" panose="020F0704030504030204" pitchFamily="34" charset="0"/>
              </a:rPr>
              <a:t>. A religious experience is with the numinous – Rudolph Otto. It was impossible to distinguish between self and God image. </a:t>
            </a:r>
            <a:r>
              <a:rPr lang="en-GB" dirty="0" smtClean="0">
                <a:solidFill>
                  <a:srgbClr val="0070C0"/>
                </a:solidFill>
                <a:latin typeface="Arial Rounded MT Bold" panose="020F0704030504030204" pitchFamily="34" charset="0"/>
              </a:rPr>
              <a:t>Freud sees God as neurotic desires. </a:t>
            </a:r>
            <a:r>
              <a:rPr lang="en-GB" dirty="0" smtClean="0">
                <a:latin typeface="Arial Rounded MT Bold" panose="020F0704030504030204" pitchFamily="34" charset="0"/>
              </a:rPr>
              <a:t>And Jung sees religion to balance mental health. </a:t>
            </a:r>
            <a:endParaRPr lang="en-GB"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4119562" y="3286442"/>
            <a:ext cx="4674325" cy="2850198"/>
          </a:xfrm>
          <a:prstGeom prst="rect">
            <a:avLst/>
          </a:prstGeom>
        </p:spPr>
      </p:pic>
    </p:spTree>
    <p:extLst>
      <p:ext uri="{BB962C8B-B14F-4D97-AF65-F5344CB8AC3E}">
        <p14:creationId xmlns:p14="http://schemas.microsoft.com/office/powerpoint/2010/main" val="3114762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54348" cy="1280160"/>
          </a:xfrm>
          <a:solidFill>
            <a:srgbClr val="FFFF00"/>
          </a:solidFill>
        </p:spPr>
        <p:txBody>
          <a:bodyPr>
            <a:normAutofit fontScale="90000"/>
          </a:bodyPr>
          <a:lstStyle/>
          <a:p>
            <a:r>
              <a:rPr lang="en-GB" dirty="0" smtClean="0">
                <a:latin typeface="Arial Rounded MT Bold" panose="020F0704030504030204" pitchFamily="34" charset="0"/>
              </a:rPr>
              <a:t/>
            </a:r>
            <a:br>
              <a:rPr lang="en-GB" dirty="0" smtClean="0">
                <a:latin typeface="Arial Rounded MT Bold" panose="020F0704030504030204" pitchFamily="34" charset="0"/>
              </a:rPr>
            </a:br>
            <a:r>
              <a:rPr lang="en-GB" dirty="0" smtClean="0">
                <a:latin typeface="Arial Rounded MT Bold" panose="020F0704030504030204" pitchFamily="34" charset="0"/>
              </a:rPr>
              <a:t>Supportive evidence including recognition of religion as a source of comfort   </a:t>
            </a:r>
            <a:br>
              <a:rPr lang="en-GB" dirty="0" smtClean="0">
                <a:latin typeface="Arial Rounded MT Bold" panose="020F0704030504030204" pitchFamily="34" charset="0"/>
              </a:rPr>
            </a:br>
            <a:endParaRPr lang="en-GB" dirty="0">
              <a:latin typeface="Arial Rounded MT Bold" panose="020F0704030504030204" pitchFamily="34" charset="0"/>
            </a:endParaRPr>
          </a:p>
        </p:txBody>
      </p:sp>
      <p:sp>
        <p:nvSpPr>
          <p:cNvPr id="3" name="Content Placeholder 2"/>
          <p:cNvSpPr>
            <a:spLocks noGrp="1"/>
          </p:cNvSpPr>
          <p:nvPr>
            <p:ph idx="1"/>
          </p:nvPr>
        </p:nvSpPr>
        <p:spPr>
          <a:xfrm>
            <a:off x="0" y="1280160"/>
            <a:ext cx="12054348" cy="5435271"/>
          </a:xfrm>
          <a:solidFill>
            <a:schemeClr val="accent1">
              <a:lumMod val="20000"/>
              <a:lumOff val="80000"/>
            </a:schemeClr>
          </a:solidFill>
        </p:spPr>
        <p:txBody>
          <a:bodyPr/>
          <a:lstStyle/>
          <a:p>
            <a:r>
              <a:rPr lang="en-GB" dirty="0" smtClean="0">
                <a:latin typeface="Arial Rounded MT Bold" panose="020F0704030504030204" pitchFamily="34" charset="0"/>
              </a:rPr>
              <a:t>Jung’s concepts were constructed personal experience , archetypes appear in all cultures, they provide features of traditional religions. </a:t>
            </a:r>
            <a:r>
              <a:rPr lang="en-GB" dirty="0" smtClean="0">
                <a:solidFill>
                  <a:srgbClr val="FF0000"/>
                </a:solidFill>
                <a:latin typeface="Arial Rounded MT Bold" panose="020F0704030504030204" pitchFamily="34" charset="0"/>
              </a:rPr>
              <a:t>Religion was a positive error that provided humankind with assurance and strength</a:t>
            </a:r>
            <a:r>
              <a:rPr lang="en-GB" dirty="0" smtClean="0">
                <a:latin typeface="Arial Rounded MT Bold" panose="020F0704030504030204" pitchFamily="34" charset="0"/>
              </a:rPr>
              <a:t>. </a:t>
            </a:r>
          </a:p>
          <a:p>
            <a:r>
              <a:rPr lang="en-GB" dirty="0" smtClean="0">
                <a:latin typeface="Arial Rounded MT Bold" panose="020F0704030504030204" pitchFamily="34" charset="0"/>
              </a:rPr>
              <a:t>After the </a:t>
            </a:r>
            <a:r>
              <a:rPr lang="en-GB" dirty="0" smtClean="0">
                <a:solidFill>
                  <a:srgbClr val="00B050"/>
                </a:solidFill>
                <a:latin typeface="Arial Rounded MT Bold" panose="020F0704030504030204" pitchFamily="34" charset="0"/>
              </a:rPr>
              <a:t>horrors of world wars</a:t>
            </a:r>
            <a:r>
              <a:rPr lang="en-GB" dirty="0" smtClean="0">
                <a:latin typeface="Arial Rounded MT Bold" panose="020F0704030504030204" pitchFamily="34" charset="0"/>
              </a:rPr>
              <a:t> people lost faith in the spiritual world with materialism and science/technology there is psychoneurosis , stemmed from the disharmony between the conscious and unconscious. The psychologist is to regain the </a:t>
            </a:r>
            <a:r>
              <a:rPr lang="en-GB" dirty="0" smtClean="0">
                <a:solidFill>
                  <a:srgbClr val="00B050"/>
                </a:solidFill>
                <a:latin typeface="Arial Rounded MT Bold" panose="020F0704030504030204" pitchFamily="34" charset="0"/>
              </a:rPr>
              <a:t>inner vision which might be between the psyche and sacred images,</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1780222" y="5000931"/>
            <a:ext cx="2657475" cy="1714500"/>
          </a:xfrm>
          <a:prstGeom prst="rect">
            <a:avLst/>
          </a:prstGeom>
        </p:spPr>
      </p:pic>
      <p:pic>
        <p:nvPicPr>
          <p:cNvPr id="5" name="Picture 4"/>
          <p:cNvPicPr>
            <a:picLocks noChangeAspect="1"/>
          </p:cNvPicPr>
          <p:nvPr/>
        </p:nvPicPr>
        <p:blipFill>
          <a:blip r:embed="rId3"/>
          <a:stretch>
            <a:fillRect/>
          </a:stretch>
        </p:blipFill>
        <p:spPr>
          <a:xfrm>
            <a:off x="6027174" y="5000931"/>
            <a:ext cx="2857500" cy="1600200"/>
          </a:xfrm>
          <a:prstGeom prst="rect">
            <a:avLst/>
          </a:prstGeom>
        </p:spPr>
      </p:pic>
    </p:spTree>
    <p:extLst>
      <p:ext uri="{BB962C8B-B14F-4D97-AF65-F5344CB8AC3E}">
        <p14:creationId xmlns:p14="http://schemas.microsoft.com/office/powerpoint/2010/main" val="357530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54348" cy="1534160"/>
          </a:xfrm>
          <a:solidFill>
            <a:srgbClr val="FFFF00"/>
          </a:solidFill>
        </p:spPr>
        <p:txBody>
          <a:bodyPr>
            <a:normAutofit fontScale="90000"/>
          </a:bodyPr>
          <a:lstStyle/>
          <a:p>
            <a:r>
              <a:rPr lang="en-GB" dirty="0" smtClean="0">
                <a:latin typeface="Arial Rounded MT Bold" panose="020F0704030504030204" pitchFamily="34" charset="0"/>
              </a:rPr>
              <a:t>Supportive evidence including recognition of religion as promotion of personal and social mind-sets arising from religious belief.</a:t>
            </a:r>
            <a:endParaRPr lang="en-GB" dirty="0">
              <a:latin typeface="Arial Rounded MT Bold" panose="020F0704030504030204" pitchFamily="34" charset="0"/>
            </a:endParaRPr>
          </a:p>
        </p:txBody>
      </p:sp>
      <p:sp>
        <p:nvSpPr>
          <p:cNvPr id="3" name="Content Placeholder 2"/>
          <p:cNvSpPr>
            <a:spLocks noGrp="1"/>
          </p:cNvSpPr>
          <p:nvPr>
            <p:ph idx="1"/>
          </p:nvPr>
        </p:nvSpPr>
        <p:spPr>
          <a:xfrm>
            <a:off x="0" y="1625600"/>
            <a:ext cx="12054348" cy="5089831"/>
          </a:xfrm>
          <a:solidFill>
            <a:schemeClr val="accent1">
              <a:lumMod val="20000"/>
              <a:lumOff val="80000"/>
            </a:schemeClr>
          </a:solidFill>
        </p:spPr>
        <p:txBody>
          <a:bodyPr/>
          <a:lstStyle/>
          <a:p>
            <a:r>
              <a:rPr lang="en-GB" dirty="0" smtClean="0">
                <a:latin typeface="Arial Rounded MT Bold" panose="020F0704030504030204" pitchFamily="34" charset="0"/>
              </a:rPr>
              <a:t>Human beings religious beliefs was seen as </a:t>
            </a:r>
            <a:r>
              <a:rPr lang="en-GB" dirty="0" smtClean="0">
                <a:solidFill>
                  <a:schemeClr val="accent2">
                    <a:lumMod val="75000"/>
                  </a:schemeClr>
                </a:solidFill>
                <a:latin typeface="Arial Rounded MT Bold" panose="020F0704030504030204" pitchFamily="34" charset="0"/>
              </a:rPr>
              <a:t>aiding individuation and leading wholeness of the individual</a:t>
            </a:r>
            <a:r>
              <a:rPr lang="en-GB" dirty="0" smtClean="0">
                <a:latin typeface="Arial Rounded MT Bold" panose="020F0704030504030204" pitchFamily="34" charset="0"/>
              </a:rPr>
              <a:t>. The western mind he saw as extroverted and in search of outer reality. Asian was introverted in search of existence for example meditation, removal ignorance is vital , meditation seeks to uncover misconceptions about who we are. </a:t>
            </a:r>
            <a:r>
              <a:rPr lang="en-GB" dirty="0" smtClean="0">
                <a:solidFill>
                  <a:srgbClr val="00B050"/>
                </a:solidFill>
                <a:latin typeface="Arial Rounded MT Bold" panose="020F0704030504030204" pitchFamily="34" charset="0"/>
              </a:rPr>
              <a:t>The self archetype harmonises the fuller picture of the idea of meditation leading to enlightenment</a:t>
            </a:r>
            <a:r>
              <a:rPr lang="en-GB" dirty="0" smtClean="0">
                <a:latin typeface="Arial Rounded MT Bold" panose="020F0704030504030204" pitchFamily="34" charset="0"/>
              </a:rPr>
              <a:t>. </a:t>
            </a:r>
          </a:p>
          <a:p>
            <a:r>
              <a:rPr lang="en-GB" dirty="0" smtClean="0">
                <a:latin typeface="Arial Rounded MT Bold" panose="020F0704030504030204" pitchFamily="34" charset="0"/>
              </a:rPr>
              <a:t>In the west that was not comparable to the East, </a:t>
            </a:r>
            <a:r>
              <a:rPr lang="en-GB" dirty="0" smtClean="0">
                <a:solidFill>
                  <a:srgbClr val="FF0000"/>
                </a:solidFill>
                <a:latin typeface="Arial Rounded MT Bold" panose="020F0704030504030204" pitchFamily="34" charset="0"/>
              </a:rPr>
              <a:t>Symbols worked if there were dynamic, organised religion are just objects and therefore lost meaning to actualise God archetype, religion is a failure</a:t>
            </a:r>
            <a:r>
              <a:rPr lang="en-GB" dirty="0" smtClean="0">
                <a:latin typeface="Arial Rounded MT Bold" panose="020F0704030504030204" pitchFamily="34" charset="0"/>
              </a:rPr>
              <a:t>. Surveys on religion there is better mental health , social cohesion in a church which is a source of comfort. </a:t>
            </a:r>
            <a:endParaRPr lang="en-GB" dirty="0">
              <a:latin typeface="Arial Rounded MT Bold" panose="020F0704030504030204" pitchFamily="34" charset="0"/>
            </a:endParaRPr>
          </a:p>
        </p:txBody>
      </p:sp>
      <p:pic>
        <p:nvPicPr>
          <p:cNvPr id="4" name="Picture 3"/>
          <p:cNvPicPr>
            <a:picLocks noChangeAspect="1"/>
          </p:cNvPicPr>
          <p:nvPr/>
        </p:nvPicPr>
        <p:blipFill rotWithShape="1">
          <a:blip r:embed="rId2"/>
          <a:srcRect l="21200" r="15511"/>
          <a:stretch/>
        </p:blipFill>
        <p:spPr>
          <a:xfrm>
            <a:off x="11038348" y="525950"/>
            <a:ext cx="1016000" cy="898989"/>
          </a:xfrm>
          <a:prstGeom prst="rect">
            <a:avLst/>
          </a:prstGeom>
        </p:spPr>
      </p:pic>
    </p:spTree>
    <p:extLst>
      <p:ext uri="{BB962C8B-B14F-4D97-AF65-F5344CB8AC3E}">
        <p14:creationId xmlns:p14="http://schemas.microsoft.com/office/powerpoint/2010/main" val="260484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54348" cy="1534160"/>
          </a:xfrm>
          <a:solidFill>
            <a:srgbClr val="FFFF00"/>
          </a:solidFill>
        </p:spPr>
        <p:txBody>
          <a:bodyPr>
            <a:normAutofit/>
          </a:bodyPr>
          <a:lstStyle/>
          <a:p>
            <a:r>
              <a:rPr lang="en-GB" dirty="0" smtClean="0">
                <a:latin typeface="Arial Rounded MT Bold" panose="020F0704030504030204" pitchFamily="34" charset="0"/>
              </a:rPr>
              <a:t>Challenges – lack of empirical evidence for Jungian concepts</a:t>
            </a:r>
            <a:endParaRPr lang="en-GB" dirty="0">
              <a:latin typeface="Arial Rounded MT Bold" panose="020F0704030504030204" pitchFamily="34" charset="0"/>
            </a:endParaRPr>
          </a:p>
        </p:txBody>
      </p:sp>
      <p:sp>
        <p:nvSpPr>
          <p:cNvPr id="3" name="Content Placeholder 2"/>
          <p:cNvSpPr>
            <a:spLocks noGrp="1"/>
          </p:cNvSpPr>
          <p:nvPr>
            <p:ph idx="1"/>
          </p:nvPr>
        </p:nvSpPr>
        <p:spPr>
          <a:xfrm>
            <a:off x="0" y="1625600"/>
            <a:ext cx="12054348" cy="5089831"/>
          </a:xfrm>
          <a:solidFill>
            <a:schemeClr val="accent1">
              <a:lumMod val="20000"/>
              <a:lumOff val="80000"/>
            </a:schemeClr>
          </a:solidFill>
        </p:spPr>
        <p:txBody>
          <a:bodyPr/>
          <a:lstStyle/>
          <a:p>
            <a:pPr>
              <a:buFont typeface="Arial Rounded MT Bold" panose="020F0704030504030204" pitchFamily="34" charset="0"/>
              <a:buChar char="×"/>
            </a:pPr>
            <a:r>
              <a:rPr lang="en-GB" dirty="0" smtClean="0">
                <a:latin typeface="Arial Rounded MT Bold" panose="020F0704030504030204" pitchFamily="34" charset="0"/>
              </a:rPr>
              <a:t>There is </a:t>
            </a:r>
            <a:r>
              <a:rPr lang="en-GB" dirty="0" smtClean="0">
                <a:solidFill>
                  <a:schemeClr val="accent2">
                    <a:lumMod val="75000"/>
                  </a:schemeClr>
                </a:solidFill>
                <a:latin typeface="Arial Rounded MT Bold" panose="020F0704030504030204" pitchFamily="34" charset="0"/>
              </a:rPr>
              <a:t>no methodology </a:t>
            </a:r>
            <a:r>
              <a:rPr lang="en-GB" dirty="0" smtClean="0">
                <a:latin typeface="Arial Rounded MT Bold" panose="020F0704030504030204" pitchFamily="34" charset="0"/>
              </a:rPr>
              <a:t>to measure</a:t>
            </a:r>
          </a:p>
          <a:p>
            <a:pPr>
              <a:buFont typeface="Arial Rounded MT Bold" panose="020F0704030504030204" pitchFamily="34" charset="0"/>
              <a:buChar char="×"/>
            </a:pPr>
            <a:r>
              <a:rPr lang="en-GB" dirty="0" smtClean="0">
                <a:solidFill>
                  <a:srgbClr val="FF0000"/>
                </a:solidFill>
                <a:latin typeface="Arial Rounded MT Bold" panose="020F0704030504030204" pitchFamily="34" charset="0"/>
              </a:rPr>
              <a:t>No empirical evidence </a:t>
            </a:r>
            <a:r>
              <a:rPr lang="en-GB" dirty="0" smtClean="0">
                <a:latin typeface="Arial Rounded MT Bold" panose="020F0704030504030204" pitchFamily="34" charset="0"/>
              </a:rPr>
              <a:t>that there is a collective unconscious which contains archetypes </a:t>
            </a:r>
          </a:p>
          <a:p>
            <a:pPr>
              <a:buFont typeface="Arial Rounded MT Bold" panose="020F0704030504030204" pitchFamily="34" charset="0"/>
              <a:buChar char="×"/>
            </a:pPr>
            <a:r>
              <a:rPr lang="en-GB" dirty="0" smtClean="0">
                <a:latin typeface="Arial Rounded MT Bold" panose="020F0704030504030204" pitchFamily="34" charset="0"/>
              </a:rPr>
              <a:t>Psychologist </a:t>
            </a:r>
            <a:r>
              <a:rPr lang="en-GB" dirty="0" smtClean="0">
                <a:solidFill>
                  <a:srgbClr val="FFC000"/>
                </a:solidFill>
                <a:latin typeface="Arial Rounded MT Bold" panose="020F0704030504030204" pitchFamily="34" charset="0"/>
              </a:rPr>
              <a:t>Gordon </a:t>
            </a:r>
            <a:r>
              <a:rPr lang="en-GB" dirty="0" err="1" smtClean="0">
                <a:solidFill>
                  <a:srgbClr val="FFC000"/>
                </a:solidFill>
                <a:latin typeface="Arial Rounded MT Bold" panose="020F0704030504030204" pitchFamily="34" charset="0"/>
              </a:rPr>
              <a:t>Allport</a:t>
            </a:r>
            <a:r>
              <a:rPr lang="en-GB" dirty="0" smtClean="0">
                <a:solidFill>
                  <a:srgbClr val="FFC000"/>
                </a:solidFill>
                <a:latin typeface="Arial Rounded MT Bold" panose="020F0704030504030204" pitchFamily="34" charset="0"/>
              </a:rPr>
              <a:t> </a:t>
            </a:r>
            <a:r>
              <a:rPr lang="en-GB" dirty="0" smtClean="0">
                <a:latin typeface="Arial Rounded MT Bold" panose="020F0704030504030204" pitchFamily="34" charset="0"/>
              </a:rPr>
              <a:t>images result to conformity of culture</a:t>
            </a:r>
          </a:p>
          <a:p>
            <a:pPr>
              <a:buFont typeface="Arial Rounded MT Bold" panose="020F0704030504030204" pitchFamily="34" charset="0"/>
              <a:buChar char="×"/>
            </a:pPr>
            <a:r>
              <a:rPr lang="en-GB" dirty="0" smtClean="0">
                <a:latin typeface="Arial Rounded MT Bold" panose="020F0704030504030204" pitchFamily="34" charset="0"/>
              </a:rPr>
              <a:t>Jung does not provide a criteria by which </a:t>
            </a:r>
            <a:r>
              <a:rPr lang="en-GB" u="sng" dirty="0" smtClean="0">
                <a:latin typeface="Arial Rounded MT Bold" panose="020F0704030504030204" pitchFamily="34" charset="0"/>
              </a:rPr>
              <a:t>we can distinguish one archetypal image from another. </a:t>
            </a:r>
          </a:p>
          <a:p>
            <a:pPr>
              <a:buFont typeface="Arial Rounded MT Bold" panose="020F0704030504030204" pitchFamily="34" charset="0"/>
              <a:buChar char="×"/>
            </a:pPr>
            <a:r>
              <a:rPr lang="en-GB" dirty="0" smtClean="0">
                <a:latin typeface="Arial Rounded MT Bold" panose="020F0704030504030204" pitchFamily="34" charset="0"/>
              </a:rPr>
              <a:t>Jung assumes </a:t>
            </a:r>
            <a:r>
              <a:rPr lang="en-GB" dirty="0" smtClean="0">
                <a:solidFill>
                  <a:srgbClr val="00B050"/>
                </a:solidFill>
                <a:latin typeface="Arial Rounded MT Bold" panose="020F0704030504030204" pitchFamily="34" charset="0"/>
              </a:rPr>
              <a:t>humans have a priori disposition to construct God images</a:t>
            </a:r>
            <a:r>
              <a:rPr lang="en-GB" dirty="0" smtClean="0">
                <a:latin typeface="Arial Rounded MT Bold" panose="020F0704030504030204" pitchFamily="34" charset="0"/>
              </a:rPr>
              <a:t>- but Jung avoided predictions. </a:t>
            </a:r>
          </a:p>
          <a:p>
            <a:pPr>
              <a:buFont typeface="Arial Rounded MT Bold" panose="020F0704030504030204" pitchFamily="34" charset="0"/>
              <a:buChar char="×"/>
            </a:pPr>
            <a:r>
              <a:rPr lang="en-GB" dirty="0" smtClean="0">
                <a:solidFill>
                  <a:schemeClr val="accent1">
                    <a:lumMod val="75000"/>
                  </a:schemeClr>
                </a:solidFill>
                <a:latin typeface="Arial Rounded MT Bold" panose="020F0704030504030204" pitchFamily="34" charset="0"/>
              </a:rPr>
              <a:t>Hall and </a:t>
            </a:r>
            <a:r>
              <a:rPr lang="en-GB" dirty="0" err="1" smtClean="0">
                <a:solidFill>
                  <a:schemeClr val="accent1">
                    <a:lumMod val="75000"/>
                  </a:schemeClr>
                </a:solidFill>
                <a:latin typeface="Arial Rounded MT Bold" panose="020F0704030504030204" pitchFamily="34" charset="0"/>
              </a:rPr>
              <a:t>Lindzey</a:t>
            </a:r>
            <a:r>
              <a:rPr lang="en-GB" dirty="0" smtClean="0">
                <a:solidFill>
                  <a:schemeClr val="accent1">
                    <a:lumMod val="75000"/>
                  </a:schemeClr>
                </a:solidFill>
                <a:latin typeface="Arial Rounded MT Bold" panose="020F0704030504030204" pitchFamily="34" charset="0"/>
              </a:rPr>
              <a:t> accuse Jung rely on clinical armchair rather than experiments and observations</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spTree>
    <p:extLst>
      <p:ext uri="{BB962C8B-B14F-4D97-AF65-F5344CB8AC3E}">
        <p14:creationId xmlns:p14="http://schemas.microsoft.com/office/powerpoint/2010/main" val="43513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054348" cy="1534160"/>
          </a:xfrm>
          <a:solidFill>
            <a:srgbClr val="FFFF00"/>
          </a:solidFill>
        </p:spPr>
        <p:txBody>
          <a:bodyPr>
            <a:normAutofit/>
          </a:bodyPr>
          <a:lstStyle/>
          <a:p>
            <a:r>
              <a:rPr lang="en-GB" dirty="0" smtClean="0">
                <a:latin typeface="Arial Rounded MT Bold" panose="020F0704030504030204" pitchFamily="34" charset="0"/>
              </a:rPr>
              <a:t>Challenges –reductionist view regarding religious beliefs</a:t>
            </a:r>
            <a:endParaRPr lang="en-GB" dirty="0">
              <a:latin typeface="Arial Rounded MT Bold" panose="020F0704030504030204" pitchFamily="34" charset="0"/>
            </a:endParaRPr>
          </a:p>
        </p:txBody>
      </p:sp>
      <p:sp>
        <p:nvSpPr>
          <p:cNvPr id="3" name="Content Placeholder 2"/>
          <p:cNvSpPr>
            <a:spLocks noGrp="1"/>
          </p:cNvSpPr>
          <p:nvPr>
            <p:ph idx="1"/>
          </p:nvPr>
        </p:nvSpPr>
        <p:spPr>
          <a:xfrm>
            <a:off x="0" y="1625600"/>
            <a:ext cx="12054348" cy="5089831"/>
          </a:xfrm>
          <a:solidFill>
            <a:schemeClr val="accent1">
              <a:lumMod val="20000"/>
              <a:lumOff val="80000"/>
            </a:schemeClr>
          </a:solidFill>
        </p:spPr>
        <p:txBody>
          <a:bodyPr/>
          <a:lstStyle/>
          <a:p>
            <a:r>
              <a:rPr lang="en-GB" dirty="0" smtClean="0">
                <a:latin typeface="Arial Rounded MT Bold" panose="020F0704030504030204" pitchFamily="34" charset="0"/>
              </a:rPr>
              <a:t>Experience from the </a:t>
            </a:r>
            <a:r>
              <a:rPr lang="en-GB" dirty="0" smtClean="0">
                <a:solidFill>
                  <a:srgbClr val="0070C0"/>
                </a:solidFill>
                <a:latin typeface="Arial Rounded MT Bold" panose="020F0704030504030204" pitchFamily="34" charset="0"/>
              </a:rPr>
              <a:t>mind cannot be termed as religious</a:t>
            </a:r>
            <a:r>
              <a:rPr lang="en-GB" dirty="0" smtClean="0">
                <a:latin typeface="Arial Rounded MT Bold" panose="020F0704030504030204" pitchFamily="34" charset="0"/>
              </a:rPr>
              <a:t>. Christ is a historical person as well as the son of God. Jung does not dismiss God but like </a:t>
            </a:r>
            <a:r>
              <a:rPr lang="en-GB" dirty="0" smtClean="0">
                <a:solidFill>
                  <a:srgbClr val="FFC000"/>
                </a:solidFill>
                <a:latin typeface="Arial Rounded MT Bold" panose="020F0704030504030204" pitchFamily="34" charset="0"/>
              </a:rPr>
              <a:t>Kant</a:t>
            </a:r>
            <a:r>
              <a:rPr lang="en-GB" dirty="0" smtClean="0">
                <a:latin typeface="Arial Rounded MT Bold" panose="020F0704030504030204" pitchFamily="34" charset="0"/>
              </a:rPr>
              <a:t> that no argument from experience can prove the existence of anything that lies beyond the boundaries of human experience</a:t>
            </a:r>
            <a:r>
              <a:rPr lang="en-GB" dirty="0" smtClean="0">
                <a:solidFill>
                  <a:srgbClr val="0070C0"/>
                </a:solidFill>
                <a:latin typeface="Arial Rounded MT Bold" panose="020F0704030504030204" pitchFamily="34" charset="0"/>
              </a:rPr>
              <a:t>. Jung says humans can formulate images of God and so infers our unconscious.</a:t>
            </a:r>
            <a:r>
              <a:rPr lang="en-GB" dirty="0" smtClean="0">
                <a:latin typeface="Arial Rounded MT Bold" panose="020F0704030504030204" pitchFamily="34" charset="0"/>
              </a:rPr>
              <a:t> Religion is broad, impossible to be a non believer also Jung ignores atheists. </a:t>
            </a:r>
            <a:endParaRPr lang="en-GB"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4955611" y="4379277"/>
            <a:ext cx="2143125" cy="2143125"/>
          </a:xfrm>
          <a:prstGeom prst="rect">
            <a:avLst/>
          </a:prstGeom>
        </p:spPr>
      </p:pic>
    </p:spTree>
    <p:extLst>
      <p:ext uri="{BB962C8B-B14F-4D97-AF65-F5344CB8AC3E}">
        <p14:creationId xmlns:p14="http://schemas.microsoft.com/office/powerpoint/2010/main" val="3368534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1273</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Rounded MT Bold</vt:lpstr>
      <vt:lpstr>Baskerville Old Face</vt:lpstr>
      <vt:lpstr>Calibri</vt:lpstr>
      <vt:lpstr>Calibri Light</vt:lpstr>
      <vt:lpstr>Wingdings</vt:lpstr>
      <vt:lpstr>Office Theme</vt:lpstr>
      <vt:lpstr>Theme 2: Challenges to religious belief</vt:lpstr>
      <vt:lpstr>Religion necessary for personal growth: collective unconscious </vt:lpstr>
      <vt:lpstr>Religion necessary for personal growth: archetypes</vt:lpstr>
      <vt:lpstr>Religion is necessary for personal growth: individuation </vt:lpstr>
      <vt:lpstr>Religion necessary for personal growth: the God within</vt:lpstr>
      <vt:lpstr> Supportive evidence including recognition of religion as a source of comfort    </vt:lpstr>
      <vt:lpstr>Supportive evidence including recognition of religion as promotion of personal and social mind-sets arising from religious belief.</vt:lpstr>
      <vt:lpstr>Challenges – lack of empirical evidence for Jungian concepts</vt:lpstr>
      <vt:lpstr>Challenges –reductionist view regarding religious beliefs</vt:lpstr>
      <vt:lpstr>AO2: The extent to which Jung was more positive than Freud about the idea of God </vt:lpstr>
      <vt:lpstr>AO2: The extent to which Jung was more positive than Freud about the idea of God </vt:lpstr>
      <vt:lpstr>AO2: To what extent are critiques of empirical approaches effective critiques of Jungian views of religion </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2: Challenges to religious belief</dc:title>
  <dc:creator>Rahima Choudhury</dc:creator>
  <cp:lastModifiedBy>Rahima Choudhury</cp:lastModifiedBy>
  <cp:revision>44</cp:revision>
  <cp:lastPrinted>2019-12-06T07:48:41Z</cp:lastPrinted>
  <dcterms:created xsi:type="dcterms:W3CDTF">2019-10-26T07:44:05Z</dcterms:created>
  <dcterms:modified xsi:type="dcterms:W3CDTF">2019-12-06T10:25:42Z</dcterms:modified>
</cp:coreProperties>
</file>