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2" r:id="rId16"/>
    <p:sldId id="273" r:id="rId17"/>
    <p:sldId id="274" r:id="rId18"/>
    <p:sldId id="275" r:id="rId19"/>
    <p:sldId id="276"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A7C4AD-68FB-4B7E-BD1B-B7DA7FDDB220}"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390360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A7C4AD-68FB-4B7E-BD1B-B7DA7FDDB220}"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35713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A7C4AD-68FB-4B7E-BD1B-B7DA7FDDB220}"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654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A7C4AD-68FB-4B7E-BD1B-B7DA7FDDB220}"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422639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A7C4AD-68FB-4B7E-BD1B-B7DA7FDDB220}" type="datetimeFigureOut">
              <a:rPr lang="en-GB" smtClean="0"/>
              <a:t>16/08/2019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173753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A7C4AD-68FB-4B7E-BD1B-B7DA7FDDB220}"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64125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A7C4AD-68FB-4B7E-BD1B-B7DA7FDDB220}" type="datetimeFigureOut">
              <a:rPr lang="en-GB" smtClean="0"/>
              <a:t>16/08/2019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18233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A7C4AD-68FB-4B7E-BD1B-B7DA7FDDB220}" type="datetimeFigureOut">
              <a:rPr lang="en-GB" smtClean="0"/>
              <a:t>16/08/2019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274180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7C4AD-68FB-4B7E-BD1B-B7DA7FDDB220}" type="datetimeFigureOut">
              <a:rPr lang="en-GB" smtClean="0"/>
              <a:t>16/08/2019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362481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A7C4AD-68FB-4B7E-BD1B-B7DA7FDDB220}"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241497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A7C4AD-68FB-4B7E-BD1B-B7DA7FDDB220}" type="datetimeFigureOut">
              <a:rPr lang="en-GB" smtClean="0"/>
              <a:t>16/08/2019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65491-FD0F-40F4-A915-F7DADF402E19}" type="slidenum">
              <a:rPr lang="en-GB" smtClean="0"/>
              <a:t>‹#›</a:t>
            </a:fld>
            <a:endParaRPr lang="en-GB"/>
          </a:p>
        </p:txBody>
      </p:sp>
    </p:spTree>
    <p:extLst>
      <p:ext uri="{BB962C8B-B14F-4D97-AF65-F5344CB8AC3E}">
        <p14:creationId xmlns:p14="http://schemas.microsoft.com/office/powerpoint/2010/main" val="291015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7C4AD-68FB-4B7E-BD1B-B7DA7FDDB220}" type="datetimeFigureOut">
              <a:rPr lang="en-GB" smtClean="0"/>
              <a:t>16/08/2019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65491-FD0F-40F4-A915-F7DADF402E19}" type="slidenum">
              <a:rPr lang="en-GB" smtClean="0"/>
              <a:t>‹#›</a:t>
            </a:fld>
            <a:endParaRPr lang="en-GB"/>
          </a:p>
        </p:txBody>
      </p:sp>
    </p:spTree>
    <p:extLst>
      <p:ext uri="{BB962C8B-B14F-4D97-AF65-F5344CB8AC3E}">
        <p14:creationId xmlns:p14="http://schemas.microsoft.com/office/powerpoint/2010/main" val="146906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losertotruth.com/interviews/4221"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CeG1HDOgzC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lstStyle/>
          <a:p>
            <a:r>
              <a:rPr lang="en-GB" dirty="0">
                <a:latin typeface="Arial Rounded MT Bold" panose="020F0704030504030204" pitchFamily="34" charset="0"/>
              </a:rPr>
              <a:t>F</a:t>
            </a:r>
            <a:r>
              <a:rPr lang="en-GB" dirty="0" smtClean="0">
                <a:latin typeface="Arial Rounded MT Bold" panose="020F0704030504030204" pitchFamily="34" charset="0"/>
              </a:rPr>
              <a:t> Theme 3 Religious Experience </a:t>
            </a:r>
            <a:endParaRPr lang="en-GB" dirty="0">
              <a:latin typeface="Arial Rounded MT Bold" panose="020F0704030504030204" pitchFamily="34" charset="0"/>
            </a:endParaRPr>
          </a:p>
        </p:txBody>
      </p:sp>
      <p:sp>
        <p:nvSpPr>
          <p:cNvPr id="3" name="Subtitle 2"/>
          <p:cNvSpPr>
            <a:spLocks noGrp="1"/>
          </p:cNvSpPr>
          <p:nvPr>
            <p:ph type="subTitle" idx="1"/>
          </p:nvPr>
        </p:nvSpPr>
        <p:spPr>
          <a:solidFill>
            <a:schemeClr val="accent6">
              <a:lumMod val="20000"/>
              <a:lumOff val="80000"/>
            </a:schemeClr>
          </a:solidFill>
        </p:spPr>
        <p:txBody>
          <a:bodyPr>
            <a:normAutofit/>
          </a:bodyPr>
          <a:lstStyle/>
          <a:p>
            <a:r>
              <a:rPr lang="en-GB" sz="3200" dirty="0" smtClean="0">
                <a:latin typeface="Arial Rounded MT Bold" panose="020F0704030504030204" pitchFamily="34" charset="0"/>
              </a:rPr>
              <a:t>F: Contrasting views on the possibility of miracles : David Hume and Richard Swinburne</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210416" y="1122363"/>
            <a:ext cx="1962150" cy="2333625"/>
          </a:xfrm>
          <a:prstGeom prst="rect">
            <a:avLst/>
          </a:prstGeom>
        </p:spPr>
      </p:pic>
      <p:pic>
        <p:nvPicPr>
          <p:cNvPr id="5" name="Picture 4"/>
          <p:cNvPicPr>
            <a:picLocks noChangeAspect="1"/>
          </p:cNvPicPr>
          <p:nvPr/>
        </p:nvPicPr>
        <p:blipFill>
          <a:blip r:embed="rId3"/>
          <a:stretch>
            <a:fillRect/>
          </a:stretch>
        </p:blipFill>
        <p:spPr>
          <a:xfrm>
            <a:off x="10048875" y="1217612"/>
            <a:ext cx="2143125" cy="2143125"/>
          </a:xfrm>
          <a:prstGeom prst="rect">
            <a:avLst/>
          </a:prstGeom>
        </p:spPr>
      </p:pic>
    </p:spTree>
    <p:extLst>
      <p:ext uri="{BB962C8B-B14F-4D97-AF65-F5344CB8AC3E}">
        <p14:creationId xmlns:p14="http://schemas.microsoft.com/office/powerpoint/2010/main" val="177030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latin typeface="Arial Rounded MT Bold" panose="020F0704030504030204" pitchFamily="34" charset="0"/>
              </a:rPr>
              <a:t>A non-repeatable counter-instance identified as a miracle- it has to be God</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GB" dirty="0" smtClean="0">
                <a:latin typeface="Arial Rounded MT Bold" panose="020F0704030504030204" pitchFamily="34" charset="0"/>
              </a:rPr>
              <a:t>If there is evidence of God , then </a:t>
            </a:r>
            <a:r>
              <a:rPr lang="en-GB" sz="3200" dirty="0" smtClean="0">
                <a:solidFill>
                  <a:schemeClr val="accent2">
                    <a:lumMod val="75000"/>
                  </a:schemeClr>
                </a:solidFill>
                <a:latin typeface="Arial Rounded MT Bold" panose="020F0704030504030204" pitchFamily="34" charset="0"/>
              </a:rPr>
              <a:t>event E is consistent with God’s character</a:t>
            </a:r>
            <a:r>
              <a:rPr lang="en-GB" dirty="0" smtClean="0">
                <a:latin typeface="Arial Rounded MT Bold" panose="020F0704030504030204" pitchFamily="34" charset="0"/>
              </a:rPr>
              <a:t> and unexplained, reasonable . If event </a:t>
            </a:r>
            <a:r>
              <a:rPr lang="en-GB" dirty="0" smtClean="0">
                <a:solidFill>
                  <a:srgbClr val="0070C0"/>
                </a:solidFill>
                <a:latin typeface="Arial Rounded MT Bold" panose="020F0704030504030204" pitchFamily="34" charset="0"/>
              </a:rPr>
              <a:t>E is consistent with God’s character and unexplained</a:t>
            </a:r>
            <a:r>
              <a:rPr lang="en-GB" dirty="0" smtClean="0">
                <a:latin typeface="Arial Rounded MT Bold" panose="020F0704030504030204" pitchFamily="34" charset="0"/>
              </a:rPr>
              <a:t>, </a:t>
            </a:r>
            <a:r>
              <a:rPr lang="en-GB" dirty="0" smtClean="0">
                <a:solidFill>
                  <a:srgbClr val="FF0000"/>
                </a:solidFill>
                <a:latin typeface="Arial Rounded MT Bold" panose="020F0704030504030204" pitchFamily="34" charset="0"/>
              </a:rPr>
              <a:t>then it is </a:t>
            </a:r>
            <a:r>
              <a:rPr lang="en-GB" sz="3200" u="sng" dirty="0" smtClean="0">
                <a:solidFill>
                  <a:srgbClr val="FF0000"/>
                </a:solidFill>
                <a:latin typeface="Arial Rounded MT Bold" panose="020F0704030504030204" pitchFamily="34" charset="0"/>
              </a:rPr>
              <a:t>reasonable to believe that God caused the event</a:t>
            </a:r>
            <a:r>
              <a:rPr lang="en-GB" dirty="0" smtClean="0">
                <a:latin typeface="Arial Rounded MT Bold" panose="020F0704030504030204" pitchFamily="34" charset="0"/>
              </a:rPr>
              <a:t>. If the intentions are by a human being but not done </a:t>
            </a:r>
            <a:r>
              <a:rPr lang="en-GB" dirty="0">
                <a:latin typeface="Arial Rounded MT Bold" panose="020F0704030504030204" pitchFamily="34" charset="0"/>
              </a:rPr>
              <a:t>b</a:t>
            </a:r>
            <a:r>
              <a:rPr lang="en-GB" dirty="0" smtClean="0">
                <a:latin typeface="Arial Rounded MT Bold" panose="020F0704030504030204" pitchFamily="34" charset="0"/>
              </a:rPr>
              <a:t>y human beings, its </a:t>
            </a:r>
            <a:r>
              <a:rPr lang="en-GB" sz="3200" b="1" u="sng" dirty="0" smtClean="0">
                <a:solidFill>
                  <a:schemeClr val="accent6"/>
                </a:solidFill>
                <a:latin typeface="Arial Rounded MT Bold" panose="020F0704030504030204" pitchFamily="34" charset="0"/>
              </a:rPr>
              <a:t>justifiable to say its God</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732655" y="0"/>
            <a:ext cx="1459345" cy="1792753"/>
          </a:xfrm>
          <a:prstGeom prst="rect">
            <a:avLst/>
          </a:prstGeom>
        </p:spPr>
      </p:pic>
    </p:spTree>
    <p:extLst>
      <p:ext uri="{BB962C8B-B14F-4D97-AF65-F5344CB8AC3E}">
        <p14:creationId xmlns:p14="http://schemas.microsoft.com/office/powerpoint/2010/main" val="140661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 y="129309"/>
            <a:ext cx="10123055" cy="1561379"/>
          </a:xfrm>
          <a:solidFill>
            <a:srgbClr val="FFFF00"/>
          </a:solidFill>
        </p:spPr>
        <p:txBody>
          <a:bodyPr>
            <a:normAutofit fontScale="90000"/>
          </a:bodyPr>
          <a:lstStyle/>
          <a:p>
            <a:r>
              <a:rPr lang="en-GB" dirty="0" smtClean="0">
                <a:latin typeface="Arial Rounded MT Bold" panose="020F0704030504030204" pitchFamily="34" charset="0"/>
              </a:rPr>
              <a:t>Contradictions of Hume’s arguments regarding contradictory nature of faith claims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690688"/>
            <a:ext cx="12192000" cy="5167311"/>
          </a:xfrm>
          <a:solidFill>
            <a:schemeClr val="accent6">
              <a:lumMod val="20000"/>
              <a:lumOff val="80000"/>
            </a:schemeClr>
          </a:solidFill>
        </p:spPr>
        <p:txBody>
          <a:bodyPr/>
          <a:lstStyle/>
          <a:p>
            <a:r>
              <a:rPr lang="en-GB" sz="3200" dirty="0" smtClean="0">
                <a:latin typeface="Arial Rounded MT Bold" panose="020F0704030504030204" pitchFamily="34" charset="0"/>
              </a:rPr>
              <a:t>If miracles in another religion tradition would destroy the evidence of that religion and visa versa. </a:t>
            </a:r>
            <a:r>
              <a:rPr lang="en-GB" sz="3600" b="1" dirty="0" smtClean="0">
                <a:solidFill>
                  <a:schemeClr val="accent6"/>
                </a:solidFill>
                <a:latin typeface="Arial Rounded MT Bold" panose="020F0704030504030204" pitchFamily="34" charset="0"/>
              </a:rPr>
              <a:t>Swinburne</a:t>
            </a:r>
            <a:r>
              <a:rPr lang="en-GB" sz="3200" dirty="0" smtClean="0">
                <a:latin typeface="Arial Rounded MT Bold" panose="020F0704030504030204" pitchFamily="34" charset="0"/>
              </a:rPr>
              <a:t> points out that </a:t>
            </a:r>
            <a:r>
              <a:rPr lang="en-GB" sz="3200" b="1" dirty="0" smtClean="0">
                <a:solidFill>
                  <a:srgbClr val="0070C0"/>
                </a:solidFill>
                <a:latin typeface="Arial Rounded MT Bold" panose="020F0704030504030204" pitchFamily="34" charset="0"/>
              </a:rPr>
              <a:t>Hume</a:t>
            </a:r>
            <a:r>
              <a:rPr lang="en-GB" sz="3200" dirty="0" smtClean="0">
                <a:latin typeface="Arial Rounded MT Bold" panose="020F0704030504030204" pitchFamily="34" charset="0"/>
              </a:rPr>
              <a:t> argument would be valid if two miracles were in conflict and incompatible. </a:t>
            </a:r>
          </a:p>
          <a:p>
            <a:r>
              <a:rPr lang="en-GB" sz="3200" dirty="0" smtClean="0">
                <a:latin typeface="Arial Rounded MT Bold" panose="020F0704030504030204" pitchFamily="34" charset="0"/>
              </a:rPr>
              <a:t>A devout </a:t>
            </a:r>
            <a:r>
              <a:rPr lang="en-GB" sz="3600" b="1" dirty="0" smtClean="0">
                <a:solidFill>
                  <a:srgbClr val="FF0000"/>
                </a:solidFill>
                <a:latin typeface="Arial Rounded MT Bold" panose="020F0704030504030204" pitchFamily="34" charset="0"/>
              </a:rPr>
              <a:t>RC Priest </a:t>
            </a:r>
            <a:r>
              <a:rPr lang="en-GB" sz="3200" dirty="0" smtClean="0">
                <a:latin typeface="Arial Rounded MT Bold" panose="020F0704030504030204" pitchFamily="34" charset="0"/>
              </a:rPr>
              <a:t>might pray for a miracle demonstrate transubstantiation , when the tabernacle containing the sacrament levitated </a:t>
            </a:r>
          </a:p>
          <a:p>
            <a:r>
              <a:rPr lang="en-GB" sz="3200" dirty="0" smtClean="0">
                <a:latin typeface="Arial Rounded MT Bold" panose="020F0704030504030204" pitchFamily="34" charset="0"/>
              </a:rPr>
              <a:t>Protestant minister might pray to show </a:t>
            </a:r>
            <a:r>
              <a:rPr lang="en-GB" sz="3200" dirty="0" smtClean="0">
                <a:latin typeface="Arial Rounded MT Bold" panose="020F0704030504030204" pitchFamily="34" charset="0"/>
              </a:rPr>
              <a:t>transubstantiation is idolatrous. So </a:t>
            </a:r>
            <a:r>
              <a:rPr lang="en-GB" sz="3600" b="1" u="sng" dirty="0" smtClean="0">
                <a:solidFill>
                  <a:srgbClr val="00B050"/>
                </a:solidFill>
                <a:latin typeface="Arial Rounded MT Bold" panose="020F0704030504030204" pitchFamily="34" charset="0"/>
              </a:rPr>
              <a:t>they are conflicting accounts</a:t>
            </a:r>
            <a:r>
              <a:rPr lang="en-GB" sz="3200" dirty="0" smtClean="0">
                <a:latin typeface="Arial Rounded MT Bold" panose="020F0704030504030204" pitchFamily="34" charset="0"/>
              </a:rPr>
              <a:t>. </a:t>
            </a:r>
            <a:endParaRPr lang="en-GB" sz="3200" dirty="0" smtClean="0">
              <a:latin typeface="Arial Rounded MT Bold" panose="020F0704030504030204" pitchFamily="34" charset="0"/>
            </a:endParaRPr>
          </a:p>
          <a:p>
            <a:endParaRPr lang="en-GB"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10797309" y="0"/>
            <a:ext cx="1394691" cy="1723248"/>
          </a:xfrm>
          <a:prstGeom prst="rect">
            <a:avLst/>
          </a:prstGeom>
        </p:spPr>
      </p:pic>
      <p:pic>
        <p:nvPicPr>
          <p:cNvPr id="6" name="Picture 5"/>
          <p:cNvPicPr>
            <a:picLocks noChangeAspect="1"/>
          </p:cNvPicPr>
          <p:nvPr/>
        </p:nvPicPr>
        <p:blipFill>
          <a:blip r:embed="rId3"/>
          <a:stretch>
            <a:fillRect/>
          </a:stretch>
        </p:blipFill>
        <p:spPr>
          <a:xfrm>
            <a:off x="10704945" y="4578926"/>
            <a:ext cx="1394401" cy="697201"/>
          </a:xfrm>
          <a:prstGeom prst="rect">
            <a:avLst/>
          </a:prstGeom>
        </p:spPr>
      </p:pic>
    </p:spTree>
    <p:extLst>
      <p:ext uri="{BB962C8B-B14F-4D97-AF65-F5344CB8AC3E}">
        <p14:creationId xmlns:p14="http://schemas.microsoft.com/office/powerpoint/2010/main" val="278017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26" y="0"/>
            <a:ext cx="10889673" cy="1621989"/>
          </a:xfrm>
          <a:solidFill>
            <a:srgbClr val="FFFF00"/>
          </a:solidFill>
        </p:spPr>
        <p:txBody>
          <a:bodyPr/>
          <a:lstStyle/>
          <a:p>
            <a:pPr algn="ctr"/>
            <a:r>
              <a:rPr lang="en-GB" dirty="0" smtClean="0">
                <a:latin typeface="Arial Rounded MT Bold" panose="020F0704030504030204" pitchFamily="34" charset="0"/>
              </a:rPr>
              <a:t>Contradictions of Hume’s arguments regarding credibility of witnesses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 y="1579418"/>
            <a:ext cx="12108872" cy="5135418"/>
          </a:xfrm>
          <a:solidFill>
            <a:schemeClr val="accent6">
              <a:lumMod val="20000"/>
              <a:lumOff val="80000"/>
            </a:schemeClr>
          </a:solidFill>
        </p:spPr>
        <p:txBody>
          <a:bodyPr>
            <a:normAutofit/>
          </a:bodyPr>
          <a:lstStyle/>
          <a:p>
            <a:r>
              <a:rPr lang="en-GB" dirty="0" smtClean="0">
                <a:solidFill>
                  <a:srgbClr val="00B050"/>
                </a:solidFill>
                <a:latin typeface="Arial Rounded MT Bold" panose="020F0704030504030204" pitchFamily="34" charset="0"/>
              </a:rPr>
              <a:t>Swinburne</a:t>
            </a:r>
            <a:r>
              <a:rPr lang="en-GB" dirty="0" smtClean="0">
                <a:latin typeface="Arial Rounded MT Bold" panose="020F0704030504030204" pitchFamily="34" charset="0"/>
              </a:rPr>
              <a:t> accepts </a:t>
            </a:r>
            <a:r>
              <a:rPr lang="en-GB" dirty="0" smtClean="0">
                <a:solidFill>
                  <a:srgbClr val="0070C0"/>
                </a:solidFill>
                <a:latin typeface="Arial Rounded MT Bold" panose="020F0704030504030204" pitchFamily="34" charset="0"/>
              </a:rPr>
              <a:t>Hume’s</a:t>
            </a:r>
            <a:r>
              <a:rPr lang="en-GB" dirty="0" smtClean="0">
                <a:latin typeface="Arial Rounded MT Bold" panose="020F0704030504030204" pitchFamily="34" charset="0"/>
              </a:rPr>
              <a:t> three arguments against miracles and credibility of witnesses, but the standards of evidence are high. One of the miracles </a:t>
            </a:r>
            <a:r>
              <a:rPr lang="en-GB" i="1" dirty="0" smtClean="0">
                <a:solidFill>
                  <a:srgbClr val="0070C0"/>
                </a:solidFill>
                <a:latin typeface="Arial Rounded MT Bold" panose="020F0704030504030204" pitchFamily="34" charset="0"/>
              </a:rPr>
              <a:t>Hume’s essay Tomb of Abbe Paris</a:t>
            </a:r>
            <a:r>
              <a:rPr lang="en-GB" dirty="0" smtClean="0">
                <a:latin typeface="Arial Rounded MT Bold" panose="020F0704030504030204" pitchFamily="34" charset="0"/>
              </a:rPr>
              <a:t>. </a:t>
            </a:r>
            <a:endParaRPr lang="en-GB" dirty="0">
              <a:latin typeface="Arial Rounded MT Bold" panose="020F0704030504030204" pitchFamily="34" charset="0"/>
            </a:endParaRPr>
          </a:p>
          <a:p>
            <a:r>
              <a:rPr lang="en-GB" dirty="0" smtClean="0">
                <a:latin typeface="Arial Rounded MT Bold" panose="020F0704030504030204" pitchFamily="34" charset="0"/>
              </a:rPr>
              <a:t>Pilgrimages to the </a:t>
            </a:r>
            <a:r>
              <a:rPr lang="en-GB" dirty="0" smtClean="0">
                <a:solidFill>
                  <a:srgbClr val="0070C0"/>
                </a:solidFill>
                <a:latin typeface="Arial Rounded MT Bold" panose="020F0704030504030204" pitchFamily="34" charset="0"/>
              </a:rPr>
              <a:t>tomb of </a:t>
            </a:r>
            <a:r>
              <a:rPr lang="en-GB" dirty="0" err="1" smtClean="0">
                <a:solidFill>
                  <a:srgbClr val="0070C0"/>
                </a:solidFill>
                <a:latin typeface="Arial Rounded MT Bold" panose="020F0704030504030204" pitchFamily="34" charset="0"/>
              </a:rPr>
              <a:t>Pâris</a:t>
            </a:r>
            <a:r>
              <a:rPr lang="en-GB" dirty="0" smtClean="0">
                <a:solidFill>
                  <a:srgbClr val="0070C0"/>
                </a:solidFill>
                <a:latin typeface="Arial Rounded MT Bold" panose="020F0704030504030204" pitchFamily="34" charset="0"/>
              </a:rPr>
              <a:t> </a:t>
            </a:r>
            <a:r>
              <a:rPr lang="en-GB" dirty="0" smtClean="0">
                <a:latin typeface="Arial Rounded MT Bold" panose="020F0704030504030204" pitchFamily="34" charset="0"/>
              </a:rPr>
              <a:t>continued over the years 1727-1730. During this period, roughly a dozen pilgrims declared that they had been miraculously cured at the tomb. This number of miracle cures exploded in 1731. Over 70 cures were announced that year, from a variety of ailments which included paralysis, cancer, and blindness, among others. Not surprisingly, the number of pilgrims also grew rapidly during the summer of 1731. Miracles were not necessarily unusual in this period, but the connection with Jansenism was considered a cause for suspicion</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0" y="0"/>
            <a:ext cx="1302327" cy="1621989"/>
          </a:xfrm>
          <a:prstGeom prst="rect">
            <a:avLst/>
          </a:prstGeom>
        </p:spPr>
      </p:pic>
    </p:spTree>
    <p:extLst>
      <p:ext uri="{BB962C8B-B14F-4D97-AF65-F5344CB8AC3E}">
        <p14:creationId xmlns:p14="http://schemas.microsoft.com/office/powerpoint/2010/main" val="163760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pPr algn="ctr"/>
            <a:r>
              <a:rPr lang="en-GB" dirty="0" smtClean="0">
                <a:latin typeface="Arial Rounded MT Bold" panose="020F0704030504030204" pitchFamily="34" charset="0"/>
              </a:rPr>
              <a:t>Contradictions of Hume’s arguments regarding credibility of witnesses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 y="1325564"/>
            <a:ext cx="12108872" cy="5532436"/>
          </a:xfrm>
          <a:solidFill>
            <a:schemeClr val="accent6">
              <a:lumMod val="20000"/>
              <a:lumOff val="80000"/>
            </a:schemeClr>
          </a:solidFill>
        </p:spPr>
        <p:txBody>
          <a:bodyPr>
            <a:normAutofit fontScale="92500" lnSpcReduction="20000"/>
          </a:bodyPr>
          <a:lstStyle/>
          <a:p>
            <a:pPr marL="0" indent="0">
              <a:buNone/>
            </a:pPr>
            <a:r>
              <a:rPr lang="en-GB" sz="3000" b="1" dirty="0" smtClean="0">
                <a:solidFill>
                  <a:srgbClr val="0070C0"/>
                </a:solidFill>
                <a:latin typeface="Arial Rounded MT Bold" panose="020F0704030504030204" pitchFamily="34" charset="0"/>
              </a:rPr>
              <a:t>Hume</a:t>
            </a:r>
            <a:r>
              <a:rPr lang="en-GB" dirty="0" smtClean="0">
                <a:latin typeface="Arial Rounded MT Bold" panose="020F0704030504030204" pitchFamily="34" charset="0"/>
              </a:rPr>
              <a:t> does not considers credibility of the witnesses the </a:t>
            </a:r>
            <a:r>
              <a:rPr lang="en-GB" i="1" dirty="0" smtClean="0">
                <a:solidFill>
                  <a:srgbClr val="0070C0"/>
                </a:solidFill>
                <a:latin typeface="Arial Rounded MT Bold" panose="020F0704030504030204" pitchFamily="34" charset="0"/>
              </a:rPr>
              <a:t>Tomb of Abbe Paris </a:t>
            </a:r>
            <a:r>
              <a:rPr lang="en-GB" dirty="0" smtClean="0">
                <a:latin typeface="Arial Rounded MT Bold" panose="020F0704030504030204" pitchFamily="34" charset="0"/>
              </a:rPr>
              <a:t>though there is exceptional quality.  Hume rejects it as miracle through love of gossip and bias. Origins miracles being from ignorant nations, </a:t>
            </a:r>
          </a:p>
          <a:p>
            <a:pPr marL="0" indent="0">
              <a:buNone/>
            </a:pPr>
            <a:r>
              <a:rPr lang="en-GB" dirty="0" smtClean="0">
                <a:solidFill>
                  <a:srgbClr val="FF0000"/>
                </a:solidFill>
                <a:latin typeface="Arial Rounded MT Bold" panose="020F0704030504030204" pitchFamily="34" charset="0"/>
                <a:hlinkClick r:id="rId2"/>
              </a:rPr>
              <a:t>Swinburne</a:t>
            </a:r>
            <a:r>
              <a:rPr lang="en-GB" dirty="0" smtClean="0">
                <a:latin typeface="Arial Rounded MT Bold" panose="020F0704030504030204" pitchFamily="34" charset="0"/>
                <a:hlinkClick r:id="rId2"/>
              </a:rPr>
              <a:t> comments on Hume identifies ignorant nation as one believes miracles happen. Swinburne lists three principles for weighing conflicting evidence. </a:t>
            </a:r>
            <a:r>
              <a:rPr lang="en-GB" dirty="0" smtClean="0">
                <a:latin typeface="Arial Rounded MT Bold" panose="020F0704030504030204" pitchFamily="34" charset="0"/>
              </a:rPr>
              <a:t>WATCH CLIP</a:t>
            </a:r>
          </a:p>
          <a:p>
            <a:pPr marL="0" indent="0">
              <a:buNone/>
            </a:pPr>
            <a:r>
              <a:rPr lang="en-GB" b="1" dirty="0" smtClean="0">
                <a:latin typeface="Arial Rounded MT Bold" panose="020F0704030504030204" pitchFamily="34" charset="0"/>
              </a:rPr>
              <a:t>Swinburne:</a:t>
            </a:r>
            <a:endParaRPr lang="en-GB" b="1" dirty="0" smtClean="0">
              <a:latin typeface="Arial Rounded MT Bold" panose="020F0704030504030204" pitchFamily="34" charset="0"/>
            </a:endParaRPr>
          </a:p>
          <a:p>
            <a:pPr marL="514350" indent="-514350">
              <a:buFont typeface="+mj-lt"/>
              <a:buAutoNum type="arabicPeriod"/>
            </a:pPr>
            <a:r>
              <a:rPr lang="en-GB" b="1" dirty="0" smtClean="0">
                <a:solidFill>
                  <a:srgbClr val="00B050"/>
                </a:solidFill>
                <a:latin typeface="Arial Rounded MT Bold" panose="020F0704030504030204" pitchFamily="34" charset="0"/>
              </a:rPr>
              <a:t>Evidence</a:t>
            </a:r>
            <a:r>
              <a:rPr lang="en-GB" dirty="0" smtClean="0">
                <a:latin typeface="Arial Rounded MT Bold" panose="020F0704030504030204" pitchFamily="34" charset="0"/>
              </a:rPr>
              <a:t> different kinds ought to be given different weights, is a person drunk? Using your own memory</a:t>
            </a:r>
          </a:p>
          <a:p>
            <a:pPr marL="514350" indent="-514350">
              <a:buFont typeface="+mj-lt"/>
              <a:buAutoNum type="arabicPeriod"/>
            </a:pPr>
            <a:r>
              <a:rPr lang="en-GB" dirty="0" smtClean="0">
                <a:latin typeface="Arial Rounded MT Bold" panose="020F0704030504030204" pitchFamily="34" charset="0"/>
              </a:rPr>
              <a:t>Different pieces of evidence ought to given </a:t>
            </a:r>
            <a:r>
              <a:rPr lang="en-GB" sz="3000" b="1" dirty="0" smtClean="0">
                <a:solidFill>
                  <a:srgbClr val="7030A0"/>
                </a:solidFill>
                <a:latin typeface="Arial Rounded MT Bold" panose="020F0704030504030204" pitchFamily="34" charset="0"/>
              </a:rPr>
              <a:t>different weights </a:t>
            </a:r>
            <a:r>
              <a:rPr lang="en-GB" dirty="0" smtClean="0">
                <a:latin typeface="Arial Rounded MT Bold" panose="020F0704030504030204" pitchFamily="34" charset="0"/>
              </a:rPr>
              <a:t>with any </a:t>
            </a:r>
            <a:r>
              <a:rPr lang="en-GB" sz="3000" b="1" dirty="0" smtClean="0">
                <a:solidFill>
                  <a:srgbClr val="7030A0"/>
                </a:solidFill>
                <a:latin typeface="Arial Rounded MT Bold" panose="020F0704030504030204" pitchFamily="34" charset="0"/>
              </a:rPr>
              <a:t>empirical evidence- reliability </a:t>
            </a:r>
            <a:r>
              <a:rPr lang="en-GB" dirty="0" smtClean="0">
                <a:latin typeface="Arial Rounded MT Bold" panose="020F0704030504030204" pitchFamily="34" charset="0"/>
              </a:rPr>
              <a:t>of testimonies. </a:t>
            </a:r>
          </a:p>
          <a:p>
            <a:pPr marL="514350" indent="-514350">
              <a:buFont typeface="+mj-lt"/>
              <a:buAutoNum type="arabicPeriod"/>
            </a:pPr>
            <a:r>
              <a:rPr lang="en-GB" dirty="0" smtClean="0">
                <a:latin typeface="Arial Rounded MT Bold" panose="020F0704030504030204" pitchFamily="34" charset="0"/>
              </a:rPr>
              <a:t>Multiple similar testimonies from different witnesses ought to be given more weight from lesser number of contrary testimonies unless they all plotted the same </a:t>
            </a:r>
            <a:r>
              <a:rPr lang="en-GB" sz="3000" b="1" dirty="0" smtClean="0">
                <a:solidFill>
                  <a:srgbClr val="00B0F0"/>
                </a:solidFill>
                <a:latin typeface="Arial Rounded MT Bold" panose="020F0704030504030204" pitchFamily="34" charset="0"/>
              </a:rPr>
              <a:t>false testimony</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1003386" y="3990182"/>
            <a:ext cx="1105486" cy="627438"/>
          </a:xfrm>
          <a:prstGeom prst="rect">
            <a:avLst/>
          </a:prstGeom>
        </p:spPr>
      </p:pic>
      <p:pic>
        <p:nvPicPr>
          <p:cNvPr id="5" name="Picture 4"/>
          <p:cNvPicPr>
            <a:picLocks noChangeAspect="1"/>
          </p:cNvPicPr>
          <p:nvPr/>
        </p:nvPicPr>
        <p:blipFill>
          <a:blip r:embed="rId4"/>
          <a:stretch>
            <a:fillRect/>
          </a:stretch>
        </p:blipFill>
        <p:spPr>
          <a:xfrm>
            <a:off x="6096000" y="6007485"/>
            <a:ext cx="877454" cy="850515"/>
          </a:xfrm>
          <a:prstGeom prst="rect">
            <a:avLst/>
          </a:prstGeom>
        </p:spPr>
      </p:pic>
      <p:pic>
        <p:nvPicPr>
          <p:cNvPr id="6" name="Picture 5"/>
          <p:cNvPicPr>
            <a:picLocks noChangeAspect="1"/>
          </p:cNvPicPr>
          <p:nvPr/>
        </p:nvPicPr>
        <p:blipFill rotWithShape="1">
          <a:blip r:embed="rId5"/>
          <a:srcRect l="29549" r="6981"/>
          <a:stretch/>
        </p:blipFill>
        <p:spPr>
          <a:xfrm>
            <a:off x="11140493" y="3220243"/>
            <a:ext cx="737471" cy="773192"/>
          </a:xfrm>
          <a:prstGeom prst="rect">
            <a:avLst/>
          </a:prstGeom>
        </p:spPr>
      </p:pic>
    </p:spTree>
    <p:extLst>
      <p:ext uri="{BB962C8B-B14F-4D97-AF65-F5344CB8AC3E}">
        <p14:creationId xmlns:p14="http://schemas.microsoft.com/office/powerpoint/2010/main" val="86761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latin typeface="Arial Rounded MT Bold" panose="020F0704030504030204" pitchFamily="34" charset="0"/>
              </a:rPr>
              <a:t>AO2: The effectiveness of the challenge to belief in miracles</a:t>
            </a:r>
            <a:endParaRPr lang="en-GB" dirty="0">
              <a:latin typeface="Arial Rounded MT Bold" panose="020F0704030504030204" pitchFamily="34" charset="0"/>
            </a:endParaRPr>
          </a:p>
        </p:txBody>
      </p:sp>
      <p:sp>
        <p:nvSpPr>
          <p:cNvPr id="3" name="Content Placeholder 2"/>
          <p:cNvSpPr>
            <a:spLocks noGrp="1"/>
          </p:cNvSpPr>
          <p:nvPr>
            <p:ph idx="1"/>
          </p:nvPr>
        </p:nvSpPr>
        <p:spPr>
          <a:xfrm>
            <a:off x="434109" y="1825625"/>
            <a:ext cx="10919691" cy="4815320"/>
          </a:xfrm>
          <a:solidFill>
            <a:schemeClr val="accent6">
              <a:lumMod val="20000"/>
              <a:lumOff val="80000"/>
            </a:schemeClr>
          </a:solidFill>
        </p:spPr>
        <p:txBody>
          <a:bodyPr>
            <a:normAutofit/>
          </a:bodyPr>
          <a:lstStyle/>
          <a:p>
            <a:r>
              <a:rPr lang="en-GB" sz="3200" b="1" dirty="0" smtClean="0">
                <a:latin typeface="Arial Rounded MT Bold" panose="020F0704030504030204" pitchFamily="34" charset="0"/>
              </a:rPr>
              <a:t>Contingency miracles: </a:t>
            </a:r>
            <a:r>
              <a:rPr lang="en-GB" sz="3200" dirty="0" smtClean="0">
                <a:latin typeface="Arial Rounded MT Bold" panose="020F0704030504030204" pitchFamily="34" charset="0"/>
              </a:rPr>
              <a:t>no problem in believing natural events . A Theist would see God working through natural events. If events are random there is </a:t>
            </a:r>
            <a:r>
              <a:rPr lang="en-GB" sz="3200" dirty="0" smtClean="0">
                <a:solidFill>
                  <a:srgbClr val="00B0F0"/>
                </a:solidFill>
                <a:latin typeface="Arial Rounded MT Bold" panose="020F0704030504030204" pitchFamily="34" charset="0"/>
              </a:rPr>
              <a:t>no reason to think the events have any significance , unless they </a:t>
            </a:r>
            <a:r>
              <a:rPr lang="en-GB" sz="3600" u="sng" dirty="0" smtClean="0">
                <a:solidFill>
                  <a:srgbClr val="00B0F0"/>
                </a:solidFill>
                <a:latin typeface="Arial Rounded MT Bold" panose="020F0704030504030204" pitchFamily="34" charset="0"/>
              </a:rPr>
              <a:t>had prior belief in God?</a:t>
            </a:r>
            <a:endParaRPr lang="en-GB" sz="3200" dirty="0">
              <a:latin typeface="Arial Rounded MT Bold" panose="020F0704030504030204" pitchFamily="34" charset="0"/>
            </a:endParaRPr>
          </a:p>
          <a:p>
            <a:r>
              <a:rPr lang="en-GB" sz="3200" dirty="0" smtClean="0">
                <a:latin typeface="Arial Rounded MT Bold" panose="020F0704030504030204" pitchFamily="34" charset="0"/>
              </a:rPr>
              <a:t>A divine agent is </a:t>
            </a:r>
            <a:r>
              <a:rPr lang="en-GB" sz="3600" b="1" u="sng" dirty="0" smtClean="0">
                <a:solidFill>
                  <a:srgbClr val="FFC000"/>
                </a:solidFill>
                <a:latin typeface="Arial Rounded MT Bold" panose="020F0704030504030204" pitchFamily="34" charset="0"/>
              </a:rPr>
              <a:t>necessary to </a:t>
            </a:r>
            <a:r>
              <a:rPr lang="en-GB" sz="3600" b="1" u="sng" dirty="0" smtClean="0">
                <a:solidFill>
                  <a:schemeClr val="accent1">
                    <a:lumMod val="75000"/>
                  </a:schemeClr>
                </a:solidFill>
                <a:latin typeface="Arial Rounded MT Bold" panose="020F0704030504030204" pitchFamily="34" charset="0"/>
              </a:rPr>
              <a:t>cause</a:t>
            </a:r>
            <a:r>
              <a:rPr lang="en-GB" sz="3600" b="1" u="sng" dirty="0" smtClean="0">
                <a:solidFill>
                  <a:srgbClr val="FFC000"/>
                </a:solidFill>
                <a:latin typeface="Arial Rounded MT Bold" panose="020F0704030504030204" pitchFamily="34" charset="0"/>
              </a:rPr>
              <a:t> of an event</a:t>
            </a:r>
            <a:r>
              <a:rPr lang="en-GB" sz="3200" dirty="0" smtClean="0">
                <a:latin typeface="Arial Rounded MT Bold" panose="020F0704030504030204" pitchFamily="34" charset="0"/>
              </a:rPr>
              <a:t>, to use the term miracle should not be used.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254240" y="1511328"/>
            <a:ext cx="1651433" cy="1098954"/>
          </a:xfrm>
          <a:prstGeom prst="rect">
            <a:avLst/>
          </a:prstGeom>
        </p:spPr>
      </p:pic>
      <p:pic>
        <p:nvPicPr>
          <p:cNvPr id="5" name="Picture 4"/>
          <p:cNvPicPr>
            <a:picLocks noChangeAspect="1"/>
          </p:cNvPicPr>
          <p:nvPr/>
        </p:nvPicPr>
        <p:blipFill>
          <a:blip r:embed="rId3"/>
          <a:stretch>
            <a:fillRect/>
          </a:stretch>
        </p:blipFill>
        <p:spPr>
          <a:xfrm>
            <a:off x="9426864" y="4849090"/>
            <a:ext cx="2208068" cy="1236518"/>
          </a:xfrm>
          <a:prstGeom prst="rect">
            <a:avLst/>
          </a:prstGeom>
        </p:spPr>
      </p:pic>
    </p:spTree>
    <p:extLst>
      <p:ext uri="{BB962C8B-B14F-4D97-AF65-F5344CB8AC3E}">
        <p14:creationId xmlns:p14="http://schemas.microsoft.com/office/powerpoint/2010/main" val="169686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dirty="0" smtClean="0">
                <a:latin typeface="Arial Rounded MT Bold" panose="020F0704030504030204" pitchFamily="34" charset="0"/>
              </a:rPr>
              <a:t>AO2: The effectiveness of the challenge to belief in miracles</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normAutofit fontScale="92500" lnSpcReduction="20000"/>
          </a:bodyPr>
          <a:lstStyle/>
          <a:p>
            <a:r>
              <a:rPr lang="en-GB" sz="3200" dirty="0" smtClean="0">
                <a:latin typeface="Arial Rounded MT Bold" panose="020F0704030504030204" pitchFamily="34" charset="0"/>
              </a:rPr>
              <a:t>Has a law of nature been broken? </a:t>
            </a:r>
            <a:r>
              <a:rPr lang="en-GB" sz="3200" b="1" dirty="0" smtClean="0">
                <a:solidFill>
                  <a:schemeClr val="accent2">
                    <a:lumMod val="75000"/>
                  </a:schemeClr>
                </a:solidFill>
                <a:latin typeface="Arial Rounded MT Bold" panose="020F0704030504030204" pitchFamily="34" charset="0"/>
              </a:rPr>
              <a:t>Swinburne</a:t>
            </a:r>
            <a:r>
              <a:rPr lang="en-GB" sz="3200" dirty="0" smtClean="0">
                <a:latin typeface="Arial Rounded MT Bold" panose="020F0704030504030204" pitchFamily="34" charset="0"/>
              </a:rPr>
              <a:t> define a miraculous event as the </a:t>
            </a:r>
            <a:r>
              <a:rPr lang="en-GB" sz="3200" b="1" dirty="0" smtClean="0">
                <a:solidFill>
                  <a:srgbClr val="00B050"/>
                </a:solidFill>
                <a:latin typeface="Arial Rounded MT Bold" panose="020F0704030504030204" pitchFamily="34" charset="0"/>
              </a:rPr>
              <a:t>occurrence of a non repeatable counter instance </a:t>
            </a:r>
            <a:r>
              <a:rPr lang="en-GB" sz="3200" dirty="0" smtClean="0">
                <a:latin typeface="Arial Rounded MT Bold" panose="020F0704030504030204" pitchFamily="34" charset="0"/>
              </a:rPr>
              <a:t>to a law of nature, are the laws of nature broken? Neither </a:t>
            </a:r>
            <a:r>
              <a:rPr lang="en-GB" sz="3200" b="1" dirty="0" smtClean="0">
                <a:solidFill>
                  <a:srgbClr val="FFC000"/>
                </a:solidFill>
                <a:latin typeface="Arial Rounded MT Bold" panose="020F0704030504030204" pitchFamily="34" charset="0"/>
              </a:rPr>
              <a:t>theist/naturalist position can be falsified </a:t>
            </a:r>
          </a:p>
          <a:p>
            <a:endParaRPr lang="en-GB" sz="3200" dirty="0">
              <a:latin typeface="Arial Rounded MT Bold" panose="020F0704030504030204" pitchFamily="34" charset="0"/>
            </a:endParaRPr>
          </a:p>
          <a:p>
            <a:r>
              <a:rPr lang="en-GB" sz="3200" dirty="0" smtClean="0">
                <a:solidFill>
                  <a:schemeClr val="accent5"/>
                </a:solidFill>
                <a:latin typeface="Arial Rounded MT Bold" panose="020F0704030504030204" pitchFamily="34" charset="0"/>
              </a:rPr>
              <a:t>Hume</a:t>
            </a:r>
            <a:r>
              <a:rPr lang="en-GB" sz="3200" dirty="0" smtClean="0">
                <a:latin typeface="Arial Rounded MT Bold" panose="020F0704030504030204" pitchFamily="34" charset="0"/>
              </a:rPr>
              <a:t> said it was </a:t>
            </a:r>
            <a:r>
              <a:rPr lang="en-GB" sz="3200" dirty="0" smtClean="0">
                <a:solidFill>
                  <a:schemeClr val="accent5"/>
                </a:solidFill>
                <a:latin typeface="Arial Rounded MT Bold" panose="020F0704030504030204" pitchFamily="34" charset="0"/>
              </a:rPr>
              <a:t>unreasonable to believe in miracles</a:t>
            </a:r>
            <a:r>
              <a:rPr lang="en-GB" sz="3200" dirty="0" smtClean="0">
                <a:latin typeface="Arial Rounded MT Bold" panose="020F0704030504030204" pitchFamily="34" charset="0"/>
              </a:rPr>
              <a:t>, if law of nature is not broken than to believe the testimony? But there are miracles not involving the supernatural , what if </a:t>
            </a:r>
            <a:r>
              <a:rPr lang="en-GB" sz="3200" dirty="0" smtClean="0">
                <a:solidFill>
                  <a:schemeClr val="accent5"/>
                </a:solidFill>
                <a:latin typeface="Arial Rounded MT Bold" panose="020F0704030504030204" pitchFamily="34" charset="0"/>
              </a:rPr>
              <a:t>resurrection may have accounts written after the event and it was not literal</a:t>
            </a:r>
            <a:r>
              <a:rPr lang="en-GB" sz="3200" dirty="0" smtClean="0">
                <a:latin typeface="Arial Rounded MT Bold" panose="020F0704030504030204" pitchFamily="34" charset="0"/>
              </a:rPr>
              <a:t>? What if they were written by people of vested interest? </a:t>
            </a:r>
          </a:p>
          <a:p>
            <a:endParaRPr lang="en-GB" sz="3200" dirty="0">
              <a:latin typeface="Arial Rounded MT Bold" panose="020F0704030504030204" pitchFamily="34" charset="0"/>
            </a:endParaRPr>
          </a:p>
          <a:p>
            <a:r>
              <a:rPr lang="en-GB" sz="3200" b="1" dirty="0" smtClean="0">
                <a:solidFill>
                  <a:schemeClr val="accent5"/>
                </a:solidFill>
                <a:latin typeface="Arial Rounded MT Bold" panose="020F0704030504030204" pitchFamily="34" charset="0"/>
              </a:rPr>
              <a:t>Hume</a:t>
            </a:r>
            <a:r>
              <a:rPr lang="en-GB" sz="3200" dirty="0" smtClean="0">
                <a:latin typeface="Arial Rounded MT Bold" panose="020F0704030504030204" pitchFamily="34" charset="0"/>
              </a:rPr>
              <a:t> decided it was </a:t>
            </a:r>
            <a:r>
              <a:rPr lang="en-GB" sz="3200" dirty="0" smtClean="0">
                <a:solidFill>
                  <a:schemeClr val="accent5"/>
                </a:solidFill>
                <a:latin typeface="Arial Rounded MT Bold" panose="020F0704030504030204" pitchFamily="34" charset="0"/>
              </a:rPr>
              <a:t>unreasonable to believe in miracles regardless of evidence </a:t>
            </a:r>
            <a:endParaRPr lang="en-GB" sz="3200" dirty="0">
              <a:solidFill>
                <a:schemeClr val="accent5"/>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1072828" y="542709"/>
            <a:ext cx="1067917" cy="1007595"/>
          </a:xfrm>
          <a:prstGeom prst="rect">
            <a:avLst/>
          </a:prstGeom>
        </p:spPr>
      </p:pic>
      <p:pic>
        <p:nvPicPr>
          <p:cNvPr id="5" name="Picture 4"/>
          <p:cNvPicPr>
            <a:picLocks noChangeAspect="1"/>
          </p:cNvPicPr>
          <p:nvPr/>
        </p:nvPicPr>
        <p:blipFill rotWithShape="1">
          <a:blip r:embed="rId3"/>
          <a:srcRect l="35190" t="17545" r="9801" b="11980"/>
          <a:stretch/>
        </p:blipFill>
        <p:spPr>
          <a:xfrm>
            <a:off x="11072829" y="1550304"/>
            <a:ext cx="1067917" cy="910468"/>
          </a:xfrm>
          <a:prstGeom prst="rect">
            <a:avLst/>
          </a:prstGeom>
        </p:spPr>
      </p:pic>
      <p:pic>
        <p:nvPicPr>
          <p:cNvPr id="6" name="Picture 5"/>
          <p:cNvPicPr>
            <a:picLocks noChangeAspect="1"/>
          </p:cNvPicPr>
          <p:nvPr/>
        </p:nvPicPr>
        <p:blipFill rotWithShape="1">
          <a:blip r:embed="rId4"/>
          <a:srcRect l="21555" r="24141"/>
          <a:stretch/>
        </p:blipFill>
        <p:spPr>
          <a:xfrm>
            <a:off x="11623508" y="3400280"/>
            <a:ext cx="517237" cy="952501"/>
          </a:xfrm>
          <a:prstGeom prst="rect">
            <a:avLst/>
          </a:prstGeom>
        </p:spPr>
      </p:pic>
      <p:pic>
        <p:nvPicPr>
          <p:cNvPr id="7" name="Picture 6"/>
          <p:cNvPicPr>
            <a:picLocks noChangeAspect="1"/>
          </p:cNvPicPr>
          <p:nvPr/>
        </p:nvPicPr>
        <p:blipFill>
          <a:blip r:embed="rId5"/>
          <a:stretch>
            <a:fillRect/>
          </a:stretch>
        </p:blipFill>
        <p:spPr>
          <a:xfrm>
            <a:off x="10906557" y="5523345"/>
            <a:ext cx="1050725" cy="956830"/>
          </a:xfrm>
          <a:prstGeom prst="rect">
            <a:avLst/>
          </a:prstGeom>
        </p:spPr>
      </p:pic>
    </p:spTree>
    <p:extLst>
      <p:ext uri="{BB962C8B-B14F-4D97-AF65-F5344CB8AC3E}">
        <p14:creationId xmlns:p14="http://schemas.microsoft.com/office/powerpoint/2010/main" val="257906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dirty="0" smtClean="0">
                <a:latin typeface="Arial Rounded MT Bold" panose="020F0704030504030204" pitchFamily="34" charset="0"/>
              </a:rPr>
              <a:t>AO2: The effectiveness of the challenge to belief in miracles</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normAutofit/>
          </a:bodyPr>
          <a:lstStyle/>
          <a:p>
            <a:r>
              <a:rPr lang="en-GB" sz="3200" dirty="0" smtClean="0">
                <a:latin typeface="Arial Rounded MT Bold" panose="020F0704030504030204" pitchFamily="34" charset="0"/>
              </a:rPr>
              <a:t>Testimony is not the evidence for miracles? What God does not intervene in our world ? Or that </a:t>
            </a:r>
            <a:r>
              <a:rPr lang="en-GB" sz="3200" dirty="0" smtClean="0">
                <a:solidFill>
                  <a:srgbClr val="FFC000"/>
                </a:solidFill>
                <a:latin typeface="Arial Rounded MT Bold" panose="020F0704030504030204" pitchFamily="34" charset="0"/>
              </a:rPr>
              <a:t>Theists pray and we ask for God’s support</a:t>
            </a:r>
            <a:r>
              <a:rPr lang="en-GB" sz="3200" dirty="0" smtClean="0">
                <a:latin typeface="Arial Rounded MT Bold" panose="020F0704030504030204" pitchFamily="34" charset="0"/>
              </a:rPr>
              <a:t>? Miracles break laws of nature , this is the means of which God sustains the universe. </a:t>
            </a:r>
          </a:p>
          <a:p>
            <a:r>
              <a:rPr lang="en-GB" sz="3200" dirty="0" smtClean="0">
                <a:latin typeface="Arial Rounded MT Bold" panose="020F0704030504030204" pitchFamily="34" charset="0"/>
              </a:rPr>
              <a:t>Miracles limit God’s time, </a:t>
            </a:r>
            <a:r>
              <a:rPr lang="en-GB" sz="3200" dirty="0" smtClean="0">
                <a:solidFill>
                  <a:schemeClr val="accent5"/>
                </a:solidFill>
                <a:latin typeface="Arial Rounded MT Bold" panose="020F0704030504030204" pitchFamily="34" charset="0"/>
              </a:rPr>
              <a:t>interventionist God is contrary God is a preserver of the Universe</a:t>
            </a:r>
            <a:r>
              <a:rPr lang="en-GB" sz="3200" dirty="0" smtClean="0">
                <a:latin typeface="Arial Rounded MT Bold" panose="020F0704030504030204" pitchFamily="34" charset="0"/>
              </a:rPr>
              <a:t>. This is incompatible with God being outside time. </a:t>
            </a:r>
          </a:p>
          <a:p>
            <a:r>
              <a:rPr lang="en-GB" sz="3200" dirty="0" smtClean="0">
                <a:latin typeface="Arial Rounded MT Bold" panose="020F0704030504030204" pitchFamily="34" charset="0"/>
              </a:rPr>
              <a:t>Problem of Evil, </a:t>
            </a:r>
            <a:r>
              <a:rPr lang="en-GB" sz="3200" dirty="0" smtClean="0">
                <a:solidFill>
                  <a:srgbClr val="FF0000"/>
                </a:solidFill>
                <a:latin typeface="Arial Rounded MT Bold" panose="020F0704030504030204" pitchFamily="34" charset="0"/>
              </a:rPr>
              <a:t>If God is able to intervene why does he not address the real problems of the world? </a:t>
            </a:r>
            <a:r>
              <a:rPr lang="en-GB" sz="3200" dirty="0" smtClean="0">
                <a:solidFill>
                  <a:srgbClr val="7030A0"/>
                </a:solidFill>
                <a:latin typeface="Arial Rounded MT Bold" panose="020F0704030504030204" pitchFamily="34" charset="0"/>
              </a:rPr>
              <a:t>Maurice Wiles </a:t>
            </a:r>
            <a:r>
              <a:rPr lang="en-GB" sz="3200" dirty="0" smtClean="0">
                <a:latin typeface="Arial Rounded MT Bold" panose="020F0704030504030204" pitchFamily="34" charset="0"/>
              </a:rPr>
              <a:t>– a </a:t>
            </a:r>
            <a:r>
              <a:rPr lang="en-GB" sz="3200" dirty="0" smtClean="0">
                <a:solidFill>
                  <a:srgbClr val="7030A0"/>
                </a:solidFill>
                <a:latin typeface="Arial Rounded MT Bold" panose="020F0704030504030204" pitchFamily="34" charset="0"/>
              </a:rPr>
              <a:t>God that acts in a trivial way is a God not worthy of worship</a:t>
            </a:r>
            <a:r>
              <a:rPr lang="en-GB" sz="3200" dirty="0" smtClean="0">
                <a:latin typeface="Arial Rounded MT Bold" panose="020F0704030504030204" pitchFamily="34" charset="0"/>
              </a:rPr>
              <a:t>.</a:t>
            </a:r>
          </a:p>
          <a:p>
            <a:endParaRPr lang="en-GB" sz="3200" dirty="0" smtClean="0">
              <a:latin typeface="Arial Rounded MT Bold" panose="020F0704030504030204" pitchFamily="34" charset="0"/>
            </a:endParaRPr>
          </a:p>
          <a:p>
            <a:endParaRPr lang="en-GB" sz="3200" dirty="0">
              <a:latin typeface="Arial Rounded MT Bold" panose="020F0704030504030204" pitchFamily="34" charset="0"/>
            </a:endParaRPr>
          </a:p>
        </p:txBody>
      </p:sp>
      <p:pic>
        <p:nvPicPr>
          <p:cNvPr id="4" name="Picture 3"/>
          <p:cNvPicPr>
            <a:picLocks noChangeAspect="1"/>
          </p:cNvPicPr>
          <p:nvPr/>
        </p:nvPicPr>
        <p:blipFill rotWithShape="1">
          <a:blip r:embed="rId2"/>
          <a:srcRect l="22849" t="27345" r="34162" b="577"/>
          <a:stretch/>
        </p:blipFill>
        <p:spPr>
          <a:xfrm>
            <a:off x="11514454" y="785092"/>
            <a:ext cx="677546" cy="636154"/>
          </a:xfrm>
          <a:prstGeom prst="rect">
            <a:avLst/>
          </a:prstGeom>
        </p:spPr>
      </p:pic>
      <p:pic>
        <p:nvPicPr>
          <p:cNvPr id="5" name="Picture 4"/>
          <p:cNvPicPr>
            <a:picLocks noChangeAspect="1"/>
          </p:cNvPicPr>
          <p:nvPr/>
        </p:nvPicPr>
        <p:blipFill rotWithShape="1">
          <a:blip r:embed="rId3"/>
          <a:srcRect l="20996" t="19294" r="15801" b="18215"/>
          <a:stretch/>
        </p:blipFill>
        <p:spPr>
          <a:xfrm>
            <a:off x="11323782" y="3109365"/>
            <a:ext cx="868218" cy="862271"/>
          </a:xfrm>
          <a:prstGeom prst="rect">
            <a:avLst/>
          </a:prstGeom>
        </p:spPr>
      </p:pic>
      <p:pic>
        <p:nvPicPr>
          <p:cNvPr id="6" name="Picture 5"/>
          <p:cNvPicPr>
            <a:picLocks noChangeAspect="1"/>
          </p:cNvPicPr>
          <p:nvPr/>
        </p:nvPicPr>
        <p:blipFill rotWithShape="1">
          <a:blip r:embed="rId4"/>
          <a:srcRect l="26296" t="25758" r="23279" b="24249"/>
          <a:stretch/>
        </p:blipFill>
        <p:spPr>
          <a:xfrm>
            <a:off x="249382" y="6033832"/>
            <a:ext cx="831274" cy="824168"/>
          </a:xfrm>
          <a:prstGeom prst="rect">
            <a:avLst/>
          </a:prstGeom>
        </p:spPr>
      </p:pic>
    </p:spTree>
    <p:extLst>
      <p:ext uri="{BB962C8B-B14F-4D97-AF65-F5344CB8AC3E}">
        <p14:creationId xmlns:p14="http://schemas.microsoft.com/office/powerpoint/2010/main" val="321810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dirty="0" smtClean="0">
                <a:latin typeface="Arial Rounded MT Bold" panose="020F0704030504030204" pitchFamily="34" charset="0"/>
              </a:rPr>
              <a:t>AO2: The effectiveness of the challenge to belief in miracles</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normAutofit/>
          </a:bodyPr>
          <a:lstStyle/>
          <a:p>
            <a:r>
              <a:rPr lang="en-GB" sz="3200" dirty="0" smtClean="0">
                <a:latin typeface="Arial Rounded MT Bold" panose="020F0704030504030204" pitchFamily="34" charset="0"/>
              </a:rPr>
              <a:t>Miracles contradict science, to conclude God intervened it is a </a:t>
            </a:r>
            <a:r>
              <a:rPr lang="en-GB" sz="3200" dirty="0" smtClean="0">
                <a:solidFill>
                  <a:srgbClr val="7030A0"/>
                </a:solidFill>
                <a:latin typeface="Arial Rounded MT Bold" panose="020F0704030504030204" pitchFamily="34" charset="0"/>
              </a:rPr>
              <a:t>‘God of gaps’ </a:t>
            </a:r>
            <a:r>
              <a:rPr lang="en-GB" sz="3200" dirty="0" smtClean="0">
                <a:latin typeface="Arial Rounded MT Bold" panose="020F0704030504030204" pitchFamily="34" charset="0"/>
              </a:rPr>
              <a:t>argument. Science may have unanswered questions but they are not explained. </a:t>
            </a:r>
          </a:p>
          <a:p>
            <a:endParaRPr lang="en-GB" sz="3200" dirty="0">
              <a:latin typeface="Arial Rounded MT Bold" panose="020F0704030504030204" pitchFamily="34" charset="0"/>
            </a:endParaRPr>
          </a:p>
          <a:p>
            <a:r>
              <a:rPr lang="en-GB" sz="3200" dirty="0" smtClean="0">
                <a:latin typeface="Arial Rounded MT Bold" panose="020F0704030504030204" pitchFamily="34" charset="0"/>
              </a:rPr>
              <a:t>However on occasions science predictions based on laws that are incorrect, </a:t>
            </a:r>
            <a:r>
              <a:rPr lang="en-GB" sz="3200" dirty="0" smtClean="0">
                <a:solidFill>
                  <a:srgbClr val="7030A0"/>
                </a:solidFill>
                <a:latin typeface="Arial Rounded MT Bold" panose="020F0704030504030204" pitchFamily="34" charset="0"/>
              </a:rPr>
              <a:t>science is not the ultimate authority</a:t>
            </a:r>
            <a:r>
              <a:rPr lang="en-GB" sz="3200" dirty="0" smtClean="0">
                <a:latin typeface="Arial Rounded MT Bold" panose="020F0704030504030204" pitchFamily="34" charset="0"/>
              </a:rPr>
              <a:t>. A miracle might have occurred while there is a possibility that evidence might come later. Do we need to widen natural laws?</a:t>
            </a:r>
          </a:p>
          <a:p>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7679603" y="2197750"/>
            <a:ext cx="1464397" cy="1096884"/>
          </a:xfrm>
          <a:prstGeom prst="rect">
            <a:avLst/>
          </a:prstGeom>
        </p:spPr>
      </p:pic>
      <p:pic>
        <p:nvPicPr>
          <p:cNvPr id="5" name="Picture 4"/>
          <p:cNvPicPr>
            <a:picLocks noChangeAspect="1"/>
          </p:cNvPicPr>
          <p:nvPr/>
        </p:nvPicPr>
        <p:blipFill>
          <a:blip r:embed="rId3"/>
          <a:stretch>
            <a:fillRect/>
          </a:stretch>
        </p:blipFill>
        <p:spPr>
          <a:xfrm>
            <a:off x="1819564" y="5422810"/>
            <a:ext cx="1745672" cy="1176570"/>
          </a:xfrm>
          <a:prstGeom prst="rect">
            <a:avLst/>
          </a:prstGeom>
        </p:spPr>
      </p:pic>
    </p:spTree>
    <p:extLst>
      <p:ext uri="{BB962C8B-B14F-4D97-AF65-F5344CB8AC3E}">
        <p14:creationId xmlns:p14="http://schemas.microsoft.com/office/powerpoint/2010/main" val="3168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normAutofit fontScale="90000"/>
          </a:bodyPr>
          <a:lstStyle/>
          <a:p>
            <a:r>
              <a:rPr lang="en-GB" b="1" smtClean="0">
                <a:latin typeface="Arial Rounded MT Bold" panose="020F0704030504030204" pitchFamily="34" charset="0"/>
              </a:rPr>
              <a:t>AO2: The extent to which Swinburne’s responses to Hume can be accepted as valid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normAutofit/>
          </a:bodyPr>
          <a:lstStyle/>
          <a:p>
            <a:r>
              <a:rPr lang="en-GB" sz="3200" dirty="0" smtClean="0">
                <a:solidFill>
                  <a:srgbClr val="7030A0"/>
                </a:solidFill>
                <a:latin typeface="Arial Rounded MT Bold" panose="020F0704030504030204" pitchFamily="34" charset="0"/>
              </a:rPr>
              <a:t>Hard interpretation: </a:t>
            </a:r>
            <a:r>
              <a:rPr lang="en-GB" sz="3200" dirty="0" smtClean="0">
                <a:latin typeface="Arial Rounded MT Bold" panose="020F0704030504030204" pitchFamily="34" charset="0"/>
              </a:rPr>
              <a:t>it is not clear why Hume argued against reliability of testimony. </a:t>
            </a:r>
            <a:r>
              <a:rPr lang="en-GB" sz="3200" dirty="0" smtClean="0">
                <a:solidFill>
                  <a:srgbClr val="0070C0"/>
                </a:solidFill>
                <a:latin typeface="Arial Rounded MT Bold" panose="020F0704030504030204" pitchFamily="34" charset="0"/>
              </a:rPr>
              <a:t>Hume</a:t>
            </a:r>
            <a:r>
              <a:rPr lang="en-GB" sz="3200" dirty="0" smtClean="0">
                <a:latin typeface="Arial Rounded MT Bold" panose="020F0704030504030204" pitchFamily="34" charset="0"/>
              </a:rPr>
              <a:t> records witnessed by people with </a:t>
            </a:r>
            <a:r>
              <a:rPr lang="en-GB" sz="3200" dirty="0" smtClean="0">
                <a:solidFill>
                  <a:srgbClr val="0070C0"/>
                </a:solidFill>
                <a:latin typeface="Arial Rounded MT Bold" panose="020F0704030504030204" pitchFamily="34" charset="0"/>
              </a:rPr>
              <a:t>unquestionable testimony yet </a:t>
            </a:r>
            <a:r>
              <a:rPr lang="en-GB" sz="3200" u="sng" dirty="0" smtClean="0">
                <a:solidFill>
                  <a:srgbClr val="0070C0"/>
                </a:solidFill>
                <a:latin typeface="Arial Rounded MT Bold" panose="020F0704030504030204" pitchFamily="34" charset="0"/>
              </a:rPr>
              <a:t>refused to credit </a:t>
            </a:r>
            <a:r>
              <a:rPr lang="en-GB" sz="3200" dirty="0" smtClean="0">
                <a:solidFill>
                  <a:srgbClr val="0070C0"/>
                </a:solidFill>
                <a:latin typeface="Arial Rounded MT Bold" panose="020F0704030504030204" pitchFamily="34" charset="0"/>
              </a:rPr>
              <a:t>and regardless of evidence</a:t>
            </a:r>
            <a:r>
              <a:rPr lang="en-GB" sz="3200" dirty="0" smtClean="0">
                <a:latin typeface="Arial Rounded MT Bold" panose="020F0704030504030204" pitchFamily="34" charset="0"/>
              </a:rPr>
              <a:t>. </a:t>
            </a:r>
          </a:p>
          <a:p>
            <a:r>
              <a:rPr lang="en-GB" sz="3200" b="1" dirty="0" smtClean="0">
                <a:solidFill>
                  <a:srgbClr val="FFC000"/>
                </a:solidFill>
                <a:latin typeface="Arial Rounded MT Bold" panose="020F0704030504030204" pitchFamily="34" charset="0"/>
              </a:rPr>
              <a:t>Science methodology </a:t>
            </a:r>
            <a:r>
              <a:rPr lang="en-GB" sz="3200" dirty="0" smtClean="0">
                <a:latin typeface="Arial Rounded MT Bold" panose="020F0704030504030204" pitchFamily="34" charset="0"/>
              </a:rPr>
              <a:t>has limitations, it does </a:t>
            </a:r>
            <a:r>
              <a:rPr lang="en-GB" sz="3200" u="sng" dirty="0" smtClean="0">
                <a:latin typeface="Arial Rounded MT Bold" panose="020F0704030504030204" pitchFamily="34" charset="0"/>
              </a:rPr>
              <a:t>not </a:t>
            </a:r>
            <a:r>
              <a:rPr lang="en-GB" sz="3200" dirty="0" smtClean="0">
                <a:latin typeface="Arial Rounded MT Bold" panose="020F0704030504030204" pitchFamily="34" charset="0"/>
              </a:rPr>
              <a:t>have the authority to rule that a miracle has occurred. </a:t>
            </a:r>
          </a:p>
          <a:p>
            <a:r>
              <a:rPr lang="en-GB" sz="3200" dirty="0" smtClean="0">
                <a:solidFill>
                  <a:srgbClr val="C00000"/>
                </a:solidFill>
                <a:latin typeface="Arial Rounded MT Bold" panose="020F0704030504030204" pitchFamily="34" charset="0"/>
              </a:rPr>
              <a:t>Swinburne's</a:t>
            </a:r>
            <a:r>
              <a:rPr lang="en-GB" sz="3200" dirty="0" smtClean="0">
                <a:latin typeface="Arial Rounded MT Bold" panose="020F0704030504030204" pitchFamily="34" charset="0"/>
              </a:rPr>
              <a:t> definition ‘purpose’ is important – shows religious signs.  </a:t>
            </a:r>
            <a:r>
              <a:rPr lang="en-GB" sz="3200" dirty="0" smtClean="0">
                <a:solidFill>
                  <a:srgbClr val="C00000"/>
                </a:solidFill>
                <a:latin typeface="Arial Rounded MT Bold" panose="020F0704030504030204" pitchFamily="34" charset="0"/>
              </a:rPr>
              <a:t>Miracles of one religious tradition , does it destroy another? Swinburne </a:t>
            </a:r>
            <a:r>
              <a:rPr lang="en-GB" sz="3200" dirty="0" smtClean="0">
                <a:latin typeface="Arial Rounded MT Bold" panose="020F0704030504030204" pitchFamily="34" charset="0"/>
              </a:rPr>
              <a:t>disagrees as they are from </a:t>
            </a:r>
            <a:r>
              <a:rPr lang="en-GB" sz="3200" u="sng" dirty="0" smtClean="0">
                <a:solidFill>
                  <a:srgbClr val="C00000"/>
                </a:solidFill>
                <a:latin typeface="Arial Rounded MT Bold" panose="020F0704030504030204" pitchFamily="34" charset="0"/>
              </a:rPr>
              <a:t>different traditions</a:t>
            </a:r>
            <a:r>
              <a:rPr lang="en-GB" sz="3200" dirty="0" smtClean="0">
                <a:latin typeface="Arial Rounded MT Bold" panose="020F0704030504030204" pitchFamily="34" charset="0"/>
              </a:rPr>
              <a:t>. God reveals himself in different ways to different people </a:t>
            </a:r>
            <a:endParaRPr lang="en-GB" sz="3200" dirty="0">
              <a:latin typeface="Arial Rounded MT Bold" panose="020F0704030504030204" pitchFamily="34" charset="0"/>
            </a:endParaRPr>
          </a:p>
        </p:txBody>
      </p:sp>
      <p:pic>
        <p:nvPicPr>
          <p:cNvPr id="6" name="Picture 5"/>
          <p:cNvPicPr>
            <a:picLocks noChangeAspect="1"/>
          </p:cNvPicPr>
          <p:nvPr/>
        </p:nvPicPr>
        <p:blipFill>
          <a:blip r:embed="rId2"/>
          <a:stretch>
            <a:fillRect/>
          </a:stretch>
        </p:blipFill>
        <p:spPr>
          <a:xfrm>
            <a:off x="3669146" y="6006797"/>
            <a:ext cx="1429327" cy="780488"/>
          </a:xfrm>
          <a:prstGeom prst="rect">
            <a:avLst/>
          </a:prstGeom>
        </p:spPr>
      </p:pic>
      <p:pic>
        <p:nvPicPr>
          <p:cNvPr id="7" name="Picture 6"/>
          <p:cNvPicPr>
            <a:picLocks noChangeAspect="1"/>
          </p:cNvPicPr>
          <p:nvPr/>
        </p:nvPicPr>
        <p:blipFill>
          <a:blip r:embed="rId3"/>
          <a:stretch>
            <a:fillRect/>
          </a:stretch>
        </p:blipFill>
        <p:spPr>
          <a:xfrm>
            <a:off x="10867331" y="3644249"/>
            <a:ext cx="1324670" cy="890806"/>
          </a:xfrm>
          <a:prstGeom prst="rect">
            <a:avLst/>
          </a:prstGeom>
        </p:spPr>
      </p:pic>
      <p:pic>
        <p:nvPicPr>
          <p:cNvPr id="8" name="Picture 7"/>
          <p:cNvPicPr>
            <a:picLocks noChangeAspect="1"/>
          </p:cNvPicPr>
          <p:nvPr/>
        </p:nvPicPr>
        <p:blipFill rotWithShape="1">
          <a:blip r:embed="rId4"/>
          <a:srcRect l="22849" t="48278" r="22143"/>
          <a:stretch/>
        </p:blipFill>
        <p:spPr>
          <a:xfrm>
            <a:off x="11075883" y="662781"/>
            <a:ext cx="1116117" cy="698355"/>
          </a:xfrm>
          <a:prstGeom prst="rect">
            <a:avLst/>
          </a:prstGeom>
        </p:spPr>
      </p:pic>
    </p:spTree>
    <p:extLst>
      <p:ext uri="{BB962C8B-B14F-4D97-AF65-F5344CB8AC3E}">
        <p14:creationId xmlns:p14="http://schemas.microsoft.com/office/powerpoint/2010/main" val="370311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normAutofit fontScale="90000"/>
          </a:bodyPr>
          <a:lstStyle/>
          <a:p>
            <a:r>
              <a:rPr lang="en-GB" b="1" dirty="0" smtClean="0">
                <a:latin typeface="Arial Rounded MT Bold" panose="020F0704030504030204" pitchFamily="34" charset="0"/>
              </a:rPr>
              <a:t>AO2: The extent to which Swinburne’s responses to Hume can be accepted as valid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normAutofit lnSpcReduction="10000"/>
          </a:bodyPr>
          <a:lstStyle/>
          <a:p>
            <a:r>
              <a:rPr lang="en-GB" sz="3200" dirty="0" smtClean="0">
                <a:latin typeface="Arial Rounded MT Bold" panose="020F0704030504030204" pitchFamily="34" charset="0"/>
              </a:rPr>
              <a:t>A weakness </a:t>
            </a:r>
            <a:r>
              <a:rPr lang="en-GB" sz="3200" dirty="0" smtClean="0">
                <a:solidFill>
                  <a:srgbClr val="0070C0"/>
                </a:solidFill>
                <a:latin typeface="Arial Rounded MT Bold" panose="020F0704030504030204" pitchFamily="34" charset="0"/>
              </a:rPr>
              <a:t>Hume’s </a:t>
            </a:r>
            <a:r>
              <a:rPr lang="en-GB" sz="3200" dirty="0" smtClean="0">
                <a:latin typeface="Arial Rounded MT Bold" panose="020F0704030504030204" pitchFamily="34" charset="0"/>
              </a:rPr>
              <a:t>argument about the quality of witnesses, what is sufficient ? Is it the number? </a:t>
            </a:r>
            <a:r>
              <a:rPr lang="en-GB" sz="3200" dirty="0" smtClean="0">
                <a:latin typeface="Arial Rounded MT Bold" panose="020F0704030504030204" pitchFamily="34" charset="0"/>
              </a:rPr>
              <a:t>Tomb of Abbe Paris – people who had witnessed had unquestionable integrity. </a:t>
            </a:r>
            <a:r>
              <a:rPr lang="en-GB" sz="3200" u="sng" dirty="0" smtClean="0">
                <a:solidFill>
                  <a:srgbClr val="0070C0"/>
                </a:solidFill>
                <a:latin typeface="Arial Rounded MT Bold" panose="020F0704030504030204" pitchFamily="34" charset="0"/>
              </a:rPr>
              <a:t>Hume rejects miracles regardless of evidence. </a:t>
            </a:r>
            <a:r>
              <a:rPr lang="en-GB" sz="3200" u="sng" dirty="0" smtClean="0">
                <a:solidFill>
                  <a:srgbClr val="0070C0"/>
                </a:solidFill>
                <a:latin typeface="Arial Rounded MT Bold" panose="020F0704030504030204" pitchFamily="34" charset="0"/>
              </a:rPr>
              <a:t>But Hume is empiricist</a:t>
            </a:r>
            <a:r>
              <a:rPr lang="en-GB" sz="3200" dirty="0" smtClean="0">
                <a:latin typeface="Arial Rounded MT Bold" panose="020F0704030504030204" pitchFamily="34" charset="0"/>
              </a:rPr>
              <a:t>, so raises the question about the weight of the evidence. </a:t>
            </a:r>
          </a:p>
          <a:p>
            <a:r>
              <a:rPr lang="en-GB" sz="3200" dirty="0" smtClean="0">
                <a:latin typeface="Arial Rounded MT Bold" panose="020F0704030504030204" pitchFamily="34" charset="0"/>
              </a:rPr>
              <a:t>Swinburne was correct drawing attention different weighting , Hume does seem to imply that all believers are deceivers, can miracles be investigated historical research but cannot be </a:t>
            </a:r>
            <a:r>
              <a:rPr lang="en-GB" sz="3200" u="sng" dirty="0" smtClean="0">
                <a:solidFill>
                  <a:schemeClr val="accent2">
                    <a:lumMod val="75000"/>
                  </a:schemeClr>
                </a:solidFill>
                <a:latin typeface="Arial Rounded MT Bold" panose="020F0704030504030204" pitchFamily="34" charset="0"/>
              </a:rPr>
              <a:t>detected by empirical historical research</a:t>
            </a:r>
            <a:r>
              <a:rPr lang="en-GB" sz="3200" dirty="0" smtClean="0">
                <a:latin typeface="Arial Rounded MT Bold" panose="020F0704030504030204" pitchFamily="34" charset="0"/>
              </a:rPr>
              <a:t>.</a:t>
            </a:r>
          </a:p>
          <a:p>
            <a:r>
              <a:rPr lang="en-GB" sz="3200" dirty="0" smtClean="0">
                <a:latin typeface="Arial Rounded MT Bold" panose="020F0704030504030204" pitchFamily="34" charset="0"/>
              </a:rPr>
              <a:t>Swinburne: we should expect miracles since God needs to communicate with his servants, God is responding to prayer. </a:t>
            </a:r>
            <a:r>
              <a:rPr lang="en-GB" sz="3200" u="sng" dirty="0" smtClean="0">
                <a:solidFill>
                  <a:srgbClr val="00B0F0"/>
                </a:solidFill>
                <a:latin typeface="Arial Rounded MT Bold" panose="020F0704030504030204" pitchFamily="34" charset="0"/>
              </a:rPr>
              <a:t>Can God enter time?</a:t>
            </a:r>
            <a:endParaRPr lang="en-GB" sz="3200" u="sng" dirty="0">
              <a:solidFill>
                <a:srgbClr val="00B0F0"/>
              </a:solidFill>
              <a:latin typeface="Arial Rounded MT Bold" panose="020F0704030504030204" pitchFamily="34" charset="0"/>
            </a:endParaRPr>
          </a:p>
          <a:p>
            <a:endParaRPr lang="en-GB" sz="3200" dirty="0">
              <a:latin typeface="Arial Rounded MT Bold" panose="020F0704030504030204" pitchFamily="34" charset="0"/>
            </a:endParaRPr>
          </a:p>
        </p:txBody>
      </p:sp>
      <p:pic>
        <p:nvPicPr>
          <p:cNvPr id="4" name="Picture 3"/>
          <p:cNvPicPr>
            <a:picLocks noChangeAspect="1"/>
          </p:cNvPicPr>
          <p:nvPr/>
        </p:nvPicPr>
        <p:blipFill rotWithShape="1">
          <a:blip r:embed="rId2"/>
          <a:srcRect l="8393" t="36863" r="7017"/>
          <a:stretch/>
        </p:blipFill>
        <p:spPr>
          <a:xfrm>
            <a:off x="10279587" y="812799"/>
            <a:ext cx="1838521" cy="871032"/>
          </a:xfrm>
          <a:prstGeom prst="rect">
            <a:avLst/>
          </a:prstGeom>
        </p:spPr>
      </p:pic>
      <p:pic>
        <p:nvPicPr>
          <p:cNvPr id="5" name="Picture 4"/>
          <p:cNvPicPr>
            <a:picLocks noChangeAspect="1"/>
          </p:cNvPicPr>
          <p:nvPr/>
        </p:nvPicPr>
        <p:blipFill>
          <a:blip r:embed="rId3"/>
          <a:stretch>
            <a:fillRect/>
          </a:stretch>
        </p:blipFill>
        <p:spPr>
          <a:xfrm>
            <a:off x="10881691" y="5905600"/>
            <a:ext cx="865707" cy="865707"/>
          </a:xfrm>
          <a:prstGeom prst="rect">
            <a:avLst/>
          </a:prstGeom>
        </p:spPr>
      </p:pic>
    </p:spTree>
    <p:extLst>
      <p:ext uri="{BB962C8B-B14F-4D97-AF65-F5344CB8AC3E}">
        <p14:creationId xmlns:p14="http://schemas.microsoft.com/office/powerpoint/2010/main" val="347339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latin typeface="Arial Rounded MT Bold" panose="020F0704030504030204" pitchFamily="34" charset="0"/>
                <a:hlinkClick r:id="rId2"/>
              </a:rPr>
              <a:t>David Hume’s essay and his scepticism of miracles (1777)</a:t>
            </a:r>
            <a:r>
              <a:rPr lang="en-GB" dirty="0">
                <a:latin typeface="Arial Rounded MT Bold" panose="020F0704030504030204" pitchFamily="34" charset="0"/>
              </a:rPr>
              <a:t> </a:t>
            </a:r>
            <a:r>
              <a:rPr lang="en-GB" dirty="0" smtClean="0">
                <a:latin typeface="Arial Rounded MT Bold" panose="020F0704030504030204" pitchFamily="34" charset="0"/>
              </a:rPr>
              <a:t>Watch Clip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819564" y="1825624"/>
            <a:ext cx="8737600" cy="5032375"/>
          </a:xfrm>
          <a:solidFill>
            <a:schemeClr val="accent6">
              <a:lumMod val="20000"/>
              <a:lumOff val="80000"/>
            </a:schemeClr>
          </a:solidFill>
        </p:spPr>
        <p:txBody>
          <a:bodyPr/>
          <a:lstStyle/>
          <a:p>
            <a:r>
              <a:rPr lang="en-GB" dirty="0" smtClean="0">
                <a:latin typeface="Arial Rounded MT Bold" panose="020F0704030504030204" pitchFamily="34" charset="0"/>
              </a:rPr>
              <a:t>Miracles could not demonstrate the truth of Christianity or religion in general. </a:t>
            </a:r>
          </a:p>
          <a:p>
            <a:r>
              <a:rPr lang="en-GB" dirty="0" smtClean="0">
                <a:solidFill>
                  <a:srgbClr val="7030A0"/>
                </a:solidFill>
                <a:latin typeface="Arial Rounded MT Bold" panose="020F0704030504030204" pitchFamily="34" charset="0"/>
              </a:rPr>
              <a:t>Part 1 </a:t>
            </a:r>
            <a:r>
              <a:rPr lang="en-GB" dirty="0" smtClean="0">
                <a:latin typeface="Arial Rounded MT Bold" panose="020F0704030504030204" pitchFamily="34" charset="0"/>
              </a:rPr>
              <a:t>– </a:t>
            </a:r>
            <a:r>
              <a:rPr lang="en-GB" dirty="0" smtClean="0">
                <a:solidFill>
                  <a:srgbClr val="FF0000"/>
                </a:solidFill>
                <a:latin typeface="Arial Rounded MT Bold" panose="020F0704030504030204" pitchFamily="34" charset="0"/>
              </a:rPr>
              <a:t>philosophy </a:t>
            </a:r>
            <a:r>
              <a:rPr lang="en-GB" dirty="0" smtClean="0">
                <a:latin typeface="Arial Rounded MT Bold" panose="020F0704030504030204" pitchFamily="34" charset="0"/>
              </a:rPr>
              <a:t>grounds that the evidence against occurrence of purported miracle strongly </a:t>
            </a:r>
            <a:r>
              <a:rPr lang="en-GB" dirty="0" smtClean="0">
                <a:solidFill>
                  <a:srgbClr val="FF0000"/>
                </a:solidFill>
                <a:latin typeface="Arial Rounded MT Bold" panose="020F0704030504030204" pitchFamily="34" charset="0"/>
              </a:rPr>
              <a:t>outweighs</a:t>
            </a:r>
            <a:r>
              <a:rPr lang="en-GB" dirty="0" smtClean="0">
                <a:latin typeface="Arial Rounded MT Bold" panose="020F0704030504030204" pitchFamily="34" charset="0"/>
              </a:rPr>
              <a:t> the </a:t>
            </a:r>
            <a:r>
              <a:rPr lang="en-GB" dirty="0" smtClean="0">
                <a:solidFill>
                  <a:srgbClr val="FF0000"/>
                </a:solidFill>
                <a:latin typeface="Arial Rounded MT Bold" panose="020F0704030504030204" pitchFamily="34" charset="0"/>
              </a:rPr>
              <a:t>evidence of the occurrence</a:t>
            </a:r>
            <a:r>
              <a:rPr lang="en-GB" dirty="0" smtClean="0">
                <a:latin typeface="Arial Rounded MT Bold" panose="020F0704030504030204" pitchFamily="34" charset="0"/>
              </a:rPr>
              <a:t>. </a:t>
            </a:r>
          </a:p>
          <a:p>
            <a:r>
              <a:rPr lang="en-GB" dirty="0" smtClean="0">
                <a:solidFill>
                  <a:srgbClr val="0070C0"/>
                </a:solidFill>
                <a:latin typeface="Arial Rounded MT Bold" panose="020F0704030504030204" pitchFamily="34" charset="0"/>
              </a:rPr>
              <a:t>Part 2 </a:t>
            </a:r>
            <a:r>
              <a:rPr lang="en-GB" dirty="0" smtClean="0">
                <a:latin typeface="Arial Rounded MT Bold" panose="020F0704030504030204" pitchFamily="34" charset="0"/>
              </a:rPr>
              <a:t>– In theory the </a:t>
            </a:r>
            <a:r>
              <a:rPr lang="en-GB" dirty="0" smtClean="0">
                <a:solidFill>
                  <a:srgbClr val="FF0000"/>
                </a:solidFill>
                <a:latin typeface="Arial Rounded MT Bold" panose="020F0704030504030204" pitchFamily="34" charset="0"/>
              </a:rPr>
              <a:t>evidence in favour </a:t>
            </a:r>
            <a:r>
              <a:rPr lang="en-GB" dirty="0" smtClean="0">
                <a:latin typeface="Arial Rounded MT Bold" panose="020F0704030504030204" pitchFamily="34" charset="0"/>
              </a:rPr>
              <a:t>could </a:t>
            </a:r>
            <a:r>
              <a:rPr lang="en-GB" dirty="0" smtClean="0">
                <a:solidFill>
                  <a:srgbClr val="FF0000"/>
                </a:solidFill>
                <a:latin typeface="Arial Rounded MT Bold" panose="020F0704030504030204" pitchFamily="34" charset="0"/>
              </a:rPr>
              <a:t>outweigh </a:t>
            </a:r>
            <a:r>
              <a:rPr lang="en-GB" dirty="0" smtClean="0">
                <a:latin typeface="Arial Rounded MT Bold" panose="020F0704030504030204" pitchFamily="34" charset="0"/>
              </a:rPr>
              <a:t>the </a:t>
            </a:r>
            <a:r>
              <a:rPr lang="en-GB" dirty="0" smtClean="0">
                <a:solidFill>
                  <a:srgbClr val="FF0000"/>
                </a:solidFill>
                <a:latin typeface="Arial Rounded MT Bold" panose="020F0704030504030204" pitchFamily="34" charset="0"/>
              </a:rPr>
              <a:t>evidence against </a:t>
            </a:r>
            <a:r>
              <a:rPr lang="en-GB" dirty="0" smtClean="0">
                <a:latin typeface="Arial Rounded MT Bold" panose="020F0704030504030204" pitchFamily="34" charset="0"/>
              </a:rPr>
              <a:t>it , in practice this never happens. </a:t>
            </a:r>
          </a:p>
          <a:p>
            <a:endParaRPr lang="en-GB"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3532" y="2716501"/>
            <a:ext cx="1806032" cy="1024226"/>
          </a:xfrm>
          <a:prstGeom prst="rect">
            <a:avLst/>
          </a:prstGeom>
        </p:spPr>
      </p:pic>
      <p:pic>
        <p:nvPicPr>
          <p:cNvPr id="5" name="Picture 4"/>
          <p:cNvPicPr>
            <a:picLocks noChangeAspect="1"/>
          </p:cNvPicPr>
          <p:nvPr/>
        </p:nvPicPr>
        <p:blipFill rotWithShape="1">
          <a:blip r:embed="rId4"/>
          <a:srcRect l="7071" t="9111" r="5387" b="13897"/>
          <a:stretch/>
        </p:blipFill>
        <p:spPr>
          <a:xfrm>
            <a:off x="10141528" y="4341811"/>
            <a:ext cx="1801092" cy="1708727"/>
          </a:xfrm>
          <a:prstGeom prst="rect">
            <a:avLst/>
          </a:prstGeom>
        </p:spPr>
      </p:pic>
    </p:spTree>
    <p:extLst>
      <p:ext uri="{BB962C8B-B14F-4D97-AF65-F5344CB8AC3E}">
        <p14:creationId xmlns:p14="http://schemas.microsoft.com/office/powerpoint/2010/main" val="1375420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02" y="-1"/>
            <a:ext cx="9963998" cy="1825625"/>
          </a:xfrm>
          <a:solidFill>
            <a:srgbClr val="FFFF00"/>
          </a:solidFill>
        </p:spPr>
        <p:txBody>
          <a:bodyPr/>
          <a:lstStyle/>
          <a:p>
            <a:r>
              <a:rPr lang="en-GB" b="1" dirty="0" smtClean="0">
                <a:latin typeface="Arial Rounded MT Bold" panose="020F0704030504030204" pitchFamily="34" charset="0"/>
              </a:rPr>
              <a:t>  Activity:</a:t>
            </a:r>
            <a:r>
              <a:rPr lang="en-GB" b="1" dirty="0" smtClean="0">
                <a:solidFill>
                  <a:srgbClr val="0070C0"/>
                </a:solidFill>
                <a:latin typeface="Arial Rounded MT Bold" panose="020F0704030504030204" pitchFamily="34" charset="0"/>
              </a:rPr>
              <a:t> </a:t>
            </a:r>
            <a:r>
              <a:rPr lang="en-GB" dirty="0" smtClean="0">
                <a:solidFill>
                  <a:srgbClr val="0070C0"/>
                </a:solidFill>
                <a:latin typeface="Arial Rounded MT Bold" panose="020F0704030504030204" pitchFamily="34" charset="0"/>
              </a:rPr>
              <a:t>Hume </a:t>
            </a:r>
            <a:r>
              <a:rPr lang="en-GB" dirty="0" smtClean="0">
                <a:latin typeface="Arial Rounded MT Bold" panose="020F0704030504030204" pitchFamily="34" charset="0"/>
              </a:rPr>
              <a:t>and </a:t>
            </a:r>
            <a:r>
              <a:rPr lang="en-GB" dirty="0" smtClean="0">
                <a:solidFill>
                  <a:srgbClr val="C00000"/>
                </a:solidFill>
                <a:latin typeface="Arial Rounded MT Bold" panose="020F0704030504030204" pitchFamily="34" charset="0"/>
              </a:rPr>
              <a:t>Swinburne</a:t>
            </a:r>
            <a:endParaRPr lang="en-GB" dirty="0">
              <a:solidFill>
                <a:srgbClr val="C00000"/>
              </a:solidFill>
              <a:latin typeface="Arial Rounded MT Bold" panose="020F0704030504030204" pitchFamily="34" charset="0"/>
            </a:endParaRPr>
          </a:p>
        </p:txBody>
      </p:sp>
      <p:sp>
        <p:nvSpPr>
          <p:cNvPr id="3" name="Content Placeholder 2"/>
          <p:cNvSpPr>
            <a:spLocks noGrp="1"/>
          </p:cNvSpPr>
          <p:nvPr>
            <p:ph idx="1"/>
          </p:nvPr>
        </p:nvSpPr>
        <p:spPr>
          <a:xfrm>
            <a:off x="0" y="1825625"/>
            <a:ext cx="12192000" cy="4953866"/>
          </a:xfrm>
          <a:solidFill>
            <a:schemeClr val="accent6">
              <a:lumMod val="20000"/>
              <a:lumOff val="80000"/>
            </a:schemeClr>
          </a:solidFill>
        </p:spPr>
        <p:txBody>
          <a:bodyPr>
            <a:normAutofit/>
          </a:bodyPr>
          <a:lstStyle/>
          <a:p>
            <a:r>
              <a:rPr lang="en-GB" sz="3200" dirty="0" smtClean="0">
                <a:latin typeface="Arial Rounded MT Bold" panose="020F0704030504030204" pitchFamily="34" charset="0"/>
              </a:rPr>
              <a:t>Devise a radio interview between Swinburne and Hume.</a:t>
            </a:r>
          </a:p>
          <a:p>
            <a:r>
              <a:rPr lang="en-GB" sz="3200" dirty="0" smtClean="0">
                <a:latin typeface="Arial Rounded MT Bold" panose="020F0704030504030204" pitchFamily="34" charset="0"/>
              </a:rPr>
              <a:t>What does each scholar say about miracles?</a:t>
            </a:r>
          </a:p>
          <a:p>
            <a:r>
              <a:rPr lang="en-GB" sz="3200" dirty="0" smtClean="0">
                <a:latin typeface="Arial Rounded MT Bold" panose="020F0704030504030204" pitchFamily="34" charset="0"/>
              </a:rPr>
              <a:t>What questions will you ask?</a:t>
            </a:r>
          </a:p>
          <a:p>
            <a:r>
              <a:rPr lang="en-GB" sz="3200" dirty="0" smtClean="0">
                <a:latin typeface="Arial Rounded MT Bold" panose="020F0704030504030204" pitchFamily="34" charset="0"/>
              </a:rPr>
              <a:t>Make sure you include the critiques of each other. Present a line of enquiry and support it with evidence. </a:t>
            </a:r>
          </a:p>
          <a:p>
            <a:r>
              <a:rPr lang="en-GB" sz="3200" dirty="0" smtClean="0">
                <a:latin typeface="Arial Rounded MT Bold" panose="020F0704030504030204" pitchFamily="34" charset="0"/>
              </a:rPr>
              <a:t>Evaluate whether they are strong or weak arguments.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0" y="36562"/>
            <a:ext cx="1530094" cy="1825625"/>
          </a:xfrm>
          <a:prstGeom prst="rect">
            <a:avLst/>
          </a:prstGeom>
        </p:spPr>
      </p:pic>
      <p:pic>
        <p:nvPicPr>
          <p:cNvPr id="5" name="Picture 4"/>
          <p:cNvPicPr>
            <a:picLocks noChangeAspect="1"/>
          </p:cNvPicPr>
          <p:nvPr/>
        </p:nvPicPr>
        <p:blipFill>
          <a:blip r:embed="rId3"/>
          <a:stretch>
            <a:fillRect/>
          </a:stretch>
        </p:blipFill>
        <p:spPr>
          <a:xfrm>
            <a:off x="10324507" y="0"/>
            <a:ext cx="1867493" cy="1862187"/>
          </a:xfrm>
          <a:prstGeom prst="rect">
            <a:avLst/>
          </a:prstGeom>
        </p:spPr>
      </p:pic>
    </p:spTree>
    <p:extLst>
      <p:ext uri="{BB962C8B-B14F-4D97-AF65-F5344CB8AC3E}">
        <p14:creationId xmlns:p14="http://schemas.microsoft.com/office/powerpoint/2010/main" val="403694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83127"/>
            <a:ext cx="11896435" cy="1607561"/>
          </a:xfrm>
          <a:solidFill>
            <a:srgbClr val="FFFF00"/>
          </a:solidFill>
        </p:spPr>
        <p:txBody>
          <a:bodyPr/>
          <a:lstStyle/>
          <a:p>
            <a:r>
              <a:rPr lang="en-GB" b="1" dirty="0" smtClean="0">
                <a:solidFill>
                  <a:srgbClr val="0070C0"/>
                </a:solidFill>
                <a:latin typeface="Arial Rounded MT Bold" panose="020F0704030504030204" pitchFamily="34" charset="0"/>
              </a:rPr>
              <a:t>Hume </a:t>
            </a:r>
            <a:r>
              <a:rPr lang="en-GB" dirty="0" smtClean="0">
                <a:latin typeface="Arial Rounded MT Bold" panose="020F0704030504030204" pitchFamily="34" charset="0"/>
              </a:rPr>
              <a:t>and his challenge relating to testimony based belief</a:t>
            </a:r>
            <a:endParaRPr lang="en-GB" dirty="0">
              <a:latin typeface="Arial Rounded MT Bold" panose="020F0704030504030204" pitchFamily="34" charset="0"/>
            </a:endParaRPr>
          </a:p>
        </p:txBody>
      </p:sp>
      <p:sp>
        <p:nvSpPr>
          <p:cNvPr id="3" name="Content Placeholder 2"/>
          <p:cNvSpPr>
            <a:spLocks noGrp="1"/>
          </p:cNvSpPr>
          <p:nvPr>
            <p:ph idx="1"/>
          </p:nvPr>
        </p:nvSpPr>
        <p:spPr>
          <a:xfrm>
            <a:off x="120073" y="1825624"/>
            <a:ext cx="12145818" cy="4944631"/>
          </a:xfrm>
          <a:solidFill>
            <a:schemeClr val="accent6">
              <a:lumMod val="20000"/>
              <a:lumOff val="80000"/>
            </a:schemeClr>
          </a:solidFill>
        </p:spPr>
        <p:txBody>
          <a:bodyPr>
            <a:normAutofit lnSpcReduction="10000"/>
          </a:bodyPr>
          <a:lstStyle/>
          <a:p>
            <a:pPr marL="0" indent="0">
              <a:buNone/>
            </a:pPr>
            <a:r>
              <a:rPr lang="en-GB" dirty="0" smtClean="0">
                <a:latin typeface="Arial Rounded MT Bold" panose="020F0704030504030204" pitchFamily="34" charset="0"/>
              </a:rPr>
              <a:t>A wise person proportions their belief to the evidence, </a:t>
            </a:r>
            <a:r>
              <a:rPr lang="en-GB" sz="3200" b="1" dirty="0" smtClean="0">
                <a:solidFill>
                  <a:srgbClr val="0070C0"/>
                </a:solidFill>
                <a:latin typeface="Arial Rounded MT Bold" panose="020F0704030504030204" pitchFamily="34" charset="0"/>
              </a:rPr>
              <a:t>Hume </a:t>
            </a:r>
            <a:r>
              <a:rPr lang="en-GB" dirty="0" smtClean="0">
                <a:latin typeface="Arial Rounded MT Bold" panose="020F0704030504030204" pitchFamily="34" charset="0"/>
              </a:rPr>
              <a:t>examined the evidence for miracles. He concluded: </a:t>
            </a:r>
          </a:p>
          <a:p>
            <a:pPr marL="514350" indent="-514350">
              <a:buFont typeface="+mj-lt"/>
              <a:buAutoNum type="arabicParenR"/>
            </a:pPr>
            <a:r>
              <a:rPr lang="en-GB" dirty="0" smtClean="0">
                <a:latin typeface="Arial Rounded MT Bold" panose="020F0704030504030204" pitchFamily="34" charset="0"/>
              </a:rPr>
              <a:t>The </a:t>
            </a:r>
            <a:r>
              <a:rPr lang="en-GB" dirty="0" smtClean="0">
                <a:solidFill>
                  <a:srgbClr val="FF0000"/>
                </a:solidFill>
                <a:latin typeface="Arial Rounded MT Bold" panose="020F0704030504030204" pitchFamily="34" charset="0"/>
              </a:rPr>
              <a:t>experience</a:t>
            </a:r>
            <a:r>
              <a:rPr lang="en-GB" dirty="0" smtClean="0">
                <a:latin typeface="Arial Rounded MT Bold" panose="020F0704030504030204" pitchFamily="34" charset="0"/>
              </a:rPr>
              <a:t> has been </a:t>
            </a:r>
            <a:r>
              <a:rPr lang="en-GB" dirty="0" smtClean="0">
                <a:solidFill>
                  <a:srgbClr val="FF0000"/>
                </a:solidFill>
                <a:latin typeface="Arial Rounded MT Bold" panose="020F0704030504030204" pitchFamily="34" charset="0"/>
              </a:rPr>
              <a:t>constant </a:t>
            </a:r>
            <a:r>
              <a:rPr lang="en-GB" dirty="0" smtClean="0">
                <a:latin typeface="Arial Rounded MT Bold" panose="020F0704030504030204" pitchFamily="34" charset="0"/>
              </a:rPr>
              <a:t>then its </a:t>
            </a:r>
            <a:r>
              <a:rPr lang="en-GB" dirty="0" smtClean="0">
                <a:solidFill>
                  <a:srgbClr val="FF0000"/>
                </a:solidFill>
                <a:latin typeface="Arial Rounded MT Bold" panose="020F0704030504030204" pitchFamily="34" charset="0"/>
              </a:rPr>
              <a:t>full proof</a:t>
            </a:r>
          </a:p>
          <a:p>
            <a:pPr marL="514350" indent="-514350">
              <a:buFont typeface="+mj-lt"/>
              <a:buAutoNum type="arabicParenR"/>
            </a:pPr>
            <a:r>
              <a:rPr lang="en-GB" dirty="0" smtClean="0">
                <a:latin typeface="Arial Rounded MT Bold" panose="020F0704030504030204" pitchFamily="34" charset="0"/>
              </a:rPr>
              <a:t>Where its variable then it’s a </a:t>
            </a:r>
            <a:r>
              <a:rPr lang="en-GB" dirty="0" smtClean="0">
                <a:solidFill>
                  <a:srgbClr val="FF0000"/>
                </a:solidFill>
                <a:latin typeface="Arial Rounded MT Bold" panose="020F0704030504030204" pitchFamily="34" charset="0"/>
              </a:rPr>
              <a:t>case of weighing the proportionate probability</a:t>
            </a:r>
            <a:r>
              <a:rPr lang="en-GB" dirty="0" smtClean="0">
                <a:latin typeface="Arial Rounded MT Bold" panose="020F0704030504030204" pitchFamily="34" charset="0"/>
              </a:rPr>
              <a:t> of the experience having happened against not having happened. </a:t>
            </a:r>
          </a:p>
          <a:p>
            <a:pPr marL="514350" indent="-514350">
              <a:buFont typeface="+mj-lt"/>
              <a:buAutoNum type="arabicParenR"/>
            </a:pPr>
            <a:r>
              <a:rPr lang="en-GB" dirty="0" smtClean="0">
                <a:solidFill>
                  <a:srgbClr val="0070C0"/>
                </a:solidFill>
                <a:latin typeface="Arial Rounded MT Bold" panose="020F0704030504030204" pitchFamily="34" charset="0"/>
              </a:rPr>
              <a:t>Hume</a:t>
            </a:r>
            <a:r>
              <a:rPr lang="en-GB" dirty="0" smtClean="0">
                <a:latin typeface="Arial Rounded MT Bold" panose="020F0704030504030204" pitchFamily="34" charset="0"/>
              </a:rPr>
              <a:t> concludes that </a:t>
            </a:r>
            <a:r>
              <a:rPr lang="en-GB" dirty="0" smtClean="0">
                <a:solidFill>
                  <a:srgbClr val="FF0000"/>
                </a:solidFill>
                <a:latin typeface="Arial Rounded MT Bold" panose="020F0704030504030204" pitchFamily="34" charset="0"/>
              </a:rPr>
              <a:t>only testimony so strong its falsehood would itself be miraculous</a:t>
            </a:r>
            <a:r>
              <a:rPr lang="en-GB" dirty="0" smtClean="0">
                <a:latin typeface="Arial Rounded MT Bold" panose="020F0704030504030204" pitchFamily="34" charset="0"/>
              </a:rPr>
              <a:t> than the alleged miracle would convince him that a miracle has taken place. </a:t>
            </a:r>
          </a:p>
          <a:p>
            <a:pPr marL="0" indent="0">
              <a:buNone/>
            </a:pPr>
            <a:r>
              <a:rPr lang="en-GB" dirty="0" smtClean="0">
                <a:latin typeface="Arial Rounded MT Bold" panose="020F0704030504030204" pitchFamily="34" charset="0"/>
              </a:rPr>
              <a:t>Miracles are exceptional events, lying/being mistaken , the quality of the testimony would be needed to outweigh present day experience of the regularity of nature.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584872" y="0"/>
            <a:ext cx="1607127" cy="1917537"/>
          </a:xfrm>
          <a:prstGeom prst="rect">
            <a:avLst/>
          </a:prstGeom>
        </p:spPr>
      </p:pic>
      <p:cxnSp>
        <p:nvCxnSpPr>
          <p:cNvPr id="6" name="Straight Arrow Connector 5"/>
          <p:cNvCxnSpPr/>
          <p:nvPr/>
        </p:nvCxnSpPr>
        <p:spPr>
          <a:xfrm>
            <a:off x="9809018" y="2789382"/>
            <a:ext cx="2068946" cy="9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a:stretch>
            <a:fillRect/>
          </a:stretch>
        </p:blipFill>
        <p:spPr>
          <a:xfrm>
            <a:off x="10837617" y="3516312"/>
            <a:ext cx="1101636" cy="625253"/>
          </a:xfrm>
          <a:prstGeom prst="rect">
            <a:avLst/>
          </a:prstGeom>
        </p:spPr>
      </p:pic>
      <p:pic>
        <p:nvPicPr>
          <p:cNvPr id="10" name="Picture 9"/>
          <p:cNvPicPr>
            <a:picLocks noChangeAspect="1"/>
          </p:cNvPicPr>
          <p:nvPr/>
        </p:nvPicPr>
        <p:blipFill rotWithShape="1">
          <a:blip r:embed="rId4"/>
          <a:srcRect l="11959" t="22883" r="50000" b="32130"/>
          <a:stretch/>
        </p:blipFill>
        <p:spPr>
          <a:xfrm>
            <a:off x="0" y="4692073"/>
            <a:ext cx="732750" cy="646545"/>
          </a:xfrm>
          <a:prstGeom prst="rect">
            <a:avLst/>
          </a:prstGeom>
        </p:spPr>
      </p:pic>
    </p:spTree>
    <p:extLst>
      <p:ext uri="{BB962C8B-B14F-4D97-AF65-F5344CB8AC3E}">
        <p14:creationId xmlns:p14="http://schemas.microsoft.com/office/powerpoint/2010/main" val="25456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5" y="0"/>
            <a:ext cx="12256655" cy="1325563"/>
          </a:xfrm>
          <a:solidFill>
            <a:srgbClr val="FFFF00"/>
          </a:solidFill>
        </p:spPr>
        <p:txBody>
          <a:bodyPr/>
          <a:lstStyle/>
          <a:p>
            <a:r>
              <a:rPr lang="en-GB" dirty="0" smtClean="0">
                <a:latin typeface="Arial Rounded MT Bold" panose="020F0704030504030204" pitchFamily="34" charset="0"/>
              </a:rPr>
              <a:t>Challenges relating to the credibility of witness and susceptibility of belief</a:t>
            </a:r>
            <a:endParaRPr lang="en-GB" dirty="0">
              <a:latin typeface="Arial Rounded MT Bold" panose="020F0704030504030204" pitchFamily="34" charset="0"/>
            </a:endParaRPr>
          </a:p>
        </p:txBody>
      </p:sp>
      <p:sp>
        <p:nvSpPr>
          <p:cNvPr id="3" name="Content Placeholder 2"/>
          <p:cNvSpPr>
            <a:spLocks noGrp="1"/>
          </p:cNvSpPr>
          <p:nvPr>
            <p:ph idx="1"/>
          </p:nvPr>
        </p:nvSpPr>
        <p:spPr>
          <a:xfrm>
            <a:off x="36945" y="1325561"/>
            <a:ext cx="10991274" cy="5559323"/>
          </a:xfrm>
          <a:solidFill>
            <a:schemeClr val="accent6">
              <a:lumMod val="20000"/>
              <a:lumOff val="80000"/>
            </a:schemeClr>
          </a:solidFill>
        </p:spPr>
        <p:txBody>
          <a:bodyPr>
            <a:normAutofit/>
          </a:bodyPr>
          <a:lstStyle/>
          <a:p>
            <a:pPr marL="514350" indent="-514350">
              <a:buFont typeface="+mj-lt"/>
              <a:buAutoNum type="arabicPeriod"/>
            </a:pPr>
            <a:r>
              <a:rPr lang="en-GB" dirty="0" smtClean="0">
                <a:solidFill>
                  <a:srgbClr val="0070C0"/>
                </a:solidFill>
                <a:latin typeface="Arial Rounded MT Bold" panose="020F0704030504030204" pitchFamily="34" charset="0"/>
              </a:rPr>
              <a:t>No miracle has a sufficient number of witnesses</a:t>
            </a:r>
            <a:r>
              <a:rPr lang="en-GB" dirty="0" smtClean="0">
                <a:latin typeface="Arial Rounded MT Bold" panose="020F0704030504030204" pitchFamily="34" charset="0"/>
              </a:rPr>
              <a:t>, quantity of </a:t>
            </a:r>
            <a:r>
              <a:rPr lang="en-GB" dirty="0" smtClean="0">
                <a:solidFill>
                  <a:srgbClr val="FFC000"/>
                </a:solidFill>
                <a:latin typeface="Arial Rounded MT Bold" panose="020F0704030504030204" pitchFamily="34" charset="0"/>
              </a:rPr>
              <a:t>educated</a:t>
            </a:r>
            <a:r>
              <a:rPr lang="en-GB" dirty="0" smtClean="0">
                <a:latin typeface="Arial Rounded MT Bold" panose="020F0704030504030204" pitchFamily="34" charset="0"/>
              </a:rPr>
              <a:t> , </a:t>
            </a:r>
            <a:r>
              <a:rPr lang="en-GB" dirty="0" smtClean="0">
                <a:solidFill>
                  <a:srgbClr val="FF0000"/>
                </a:solidFill>
                <a:latin typeface="Arial Rounded MT Bold" panose="020F0704030504030204" pitchFamily="34" charset="0"/>
              </a:rPr>
              <a:t>trustworthy witnesses </a:t>
            </a:r>
            <a:r>
              <a:rPr lang="en-GB" dirty="0" smtClean="0">
                <a:latin typeface="Arial Rounded MT Bold" panose="020F0704030504030204" pitchFamily="34" charset="0"/>
              </a:rPr>
              <a:t>‘of such unquestioned good sense as </a:t>
            </a:r>
            <a:r>
              <a:rPr lang="en-GB" dirty="0">
                <a:latin typeface="Arial Rounded MT Bold" panose="020F0704030504030204" pitchFamily="34" charset="0"/>
              </a:rPr>
              <a:t>t</a:t>
            </a:r>
            <a:r>
              <a:rPr lang="en-GB" dirty="0" smtClean="0">
                <a:latin typeface="Arial Rounded MT Bold" panose="020F0704030504030204" pitchFamily="34" charset="0"/>
              </a:rPr>
              <a:t>o secure us against all delusions themselves’.</a:t>
            </a:r>
          </a:p>
          <a:p>
            <a:pPr marL="514350" indent="-514350">
              <a:buFont typeface="+mj-lt"/>
              <a:buAutoNum type="arabicPeriod"/>
            </a:pPr>
            <a:r>
              <a:rPr lang="en-GB" dirty="0" smtClean="0">
                <a:latin typeface="Arial Rounded MT Bold" panose="020F0704030504030204" pitchFamily="34" charset="0"/>
              </a:rPr>
              <a:t>People are prone to look for </a:t>
            </a:r>
            <a:r>
              <a:rPr lang="en-GB" dirty="0" smtClean="0">
                <a:solidFill>
                  <a:srgbClr val="00B050"/>
                </a:solidFill>
                <a:latin typeface="Arial Rounded MT Bold" panose="020F0704030504030204" pitchFamily="34" charset="0"/>
              </a:rPr>
              <a:t>marvels.</a:t>
            </a:r>
            <a:r>
              <a:rPr lang="en-GB" dirty="0" smtClean="0">
                <a:latin typeface="Arial Rounded MT Bold" panose="020F0704030504030204" pitchFamily="34" charset="0"/>
              </a:rPr>
              <a:t> A believer might know a miracle is false but perseveres it, with the best intentions , for the sake to </a:t>
            </a:r>
            <a:r>
              <a:rPr lang="en-GB" dirty="0" smtClean="0">
                <a:solidFill>
                  <a:srgbClr val="00B050"/>
                </a:solidFill>
                <a:latin typeface="Arial Rounded MT Bold" panose="020F0704030504030204" pitchFamily="34" charset="0"/>
              </a:rPr>
              <a:t>promote a holy cause</a:t>
            </a:r>
            <a:r>
              <a:rPr lang="en-GB" dirty="0" smtClean="0">
                <a:latin typeface="Arial Rounded MT Bold" panose="020F0704030504030204" pitchFamily="34" charset="0"/>
              </a:rPr>
              <a:t>, they are biased and can be easily seen as a delusion. </a:t>
            </a:r>
            <a:endParaRPr lang="en-GB" dirty="0">
              <a:latin typeface="Arial Rounded MT Bold" panose="020F0704030504030204" pitchFamily="34" charset="0"/>
            </a:endParaRPr>
          </a:p>
          <a:p>
            <a:pPr marL="514350" indent="-514350">
              <a:buFont typeface="+mj-lt"/>
              <a:buAutoNum type="arabicPeriod"/>
            </a:pPr>
            <a:r>
              <a:rPr lang="en-GB" dirty="0" smtClean="0">
                <a:latin typeface="Arial Rounded MT Bold" panose="020F0704030504030204" pitchFamily="34" charset="0"/>
              </a:rPr>
              <a:t>Sources of </a:t>
            </a:r>
            <a:r>
              <a:rPr lang="en-GB" dirty="0" smtClean="0">
                <a:solidFill>
                  <a:srgbClr val="00B050"/>
                </a:solidFill>
                <a:latin typeface="Arial Rounded MT Bold" panose="020F0704030504030204" pitchFamily="34" charset="0"/>
              </a:rPr>
              <a:t>miracle stories </a:t>
            </a:r>
            <a:r>
              <a:rPr lang="en-GB" dirty="0" smtClean="0">
                <a:latin typeface="Arial Rounded MT Bold" panose="020F0704030504030204" pitchFamily="34" charset="0"/>
              </a:rPr>
              <a:t>are from </a:t>
            </a:r>
            <a:r>
              <a:rPr lang="en-GB" dirty="0" smtClean="0">
                <a:solidFill>
                  <a:srgbClr val="00B0F0"/>
                </a:solidFill>
                <a:latin typeface="Arial Rounded MT Bold" panose="020F0704030504030204" pitchFamily="34" charset="0"/>
              </a:rPr>
              <a:t>ignorant people </a:t>
            </a:r>
            <a:r>
              <a:rPr lang="en-GB" dirty="0" smtClean="0">
                <a:latin typeface="Arial Rounded MT Bold" panose="020F0704030504030204" pitchFamily="34" charset="0"/>
              </a:rPr>
              <a:t>. The miracle stories in the </a:t>
            </a:r>
            <a:r>
              <a:rPr lang="en-GB" dirty="0" smtClean="0">
                <a:solidFill>
                  <a:srgbClr val="FF0000"/>
                </a:solidFill>
                <a:latin typeface="Arial Rounded MT Bold" panose="020F0704030504030204" pitchFamily="34" charset="0"/>
              </a:rPr>
              <a:t>Bible lack authority</a:t>
            </a:r>
            <a:r>
              <a:rPr lang="en-GB" dirty="0" smtClean="0">
                <a:latin typeface="Arial Rounded MT Bold" panose="020F0704030504030204" pitchFamily="34" charset="0"/>
              </a:rPr>
              <a:t>, rationality , if it had emerged from a city of arts and knowledge than a remote country there might be some ground for a miracle.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828481" y="1325561"/>
            <a:ext cx="1337885" cy="1251384"/>
          </a:xfrm>
          <a:prstGeom prst="rect">
            <a:avLst/>
          </a:prstGeom>
        </p:spPr>
      </p:pic>
      <p:pic>
        <p:nvPicPr>
          <p:cNvPr id="5" name="Picture 4"/>
          <p:cNvPicPr>
            <a:picLocks noChangeAspect="1"/>
          </p:cNvPicPr>
          <p:nvPr/>
        </p:nvPicPr>
        <p:blipFill>
          <a:blip r:embed="rId3"/>
          <a:stretch>
            <a:fillRect/>
          </a:stretch>
        </p:blipFill>
        <p:spPr>
          <a:xfrm>
            <a:off x="10828481" y="2588056"/>
            <a:ext cx="1363519" cy="2028881"/>
          </a:xfrm>
          <a:prstGeom prst="rect">
            <a:avLst/>
          </a:prstGeom>
        </p:spPr>
      </p:pic>
      <p:pic>
        <p:nvPicPr>
          <p:cNvPr id="6" name="Picture 5"/>
          <p:cNvPicPr>
            <a:picLocks noChangeAspect="1"/>
          </p:cNvPicPr>
          <p:nvPr/>
        </p:nvPicPr>
        <p:blipFill rotWithShape="1">
          <a:blip r:embed="rId4"/>
          <a:srcRect l="30803" t="4566" r="30596" b="11960"/>
          <a:stretch/>
        </p:blipFill>
        <p:spPr>
          <a:xfrm>
            <a:off x="10828480" y="4628048"/>
            <a:ext cx="1363520" cy="2256837"/>
          </a:xfrm>
          <a:prstGeom prst="rect">
            <a:avLst/>
          </a:prstGeom>
        </p:spPr>
      </p:pic>
    </p:spTree>
    <p:extLst>
      <p:ext uri="{BB962C8B-B14F-4D97-AF65-F5344CB8AC3E}">
        <p14:creationId xmlns:p14="http://schemas.microsoft.com/office/powerpoint/2010/main" val="300304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dirty="0" smtClean="0">
                <a:latin typeface="Arial Rounded MT Bold" panose="020F0704030504030204" pitchFamily="34" charset="0"/>
              </a:rPr>
              <a:t>Challenges relating to the contradictory nature of faith claims</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4"/>
            <a:ext cx="12192000" cy="5532436"/>
          </a:xfrm>
          <a:solidFill>
            <a:schemeClr val="accent6">
              <a:lumMod val="20000"/>
              <a:lumOff val="80000"/>
            </a:schemeClr>
          </a:solidFill>
        </p:spPr>
        <p:txBody>
          <a:bodyPr/>
          <a:lstStyle/>
          <a:p>
            <a:r>
              <a:rPr lang="en-GB" sz="3600" dirty="0" smtClean="0">
                <a:solidFill>
                  <a:srgbClr val="FF0000"/>
                </a:solidFill>
                <a:latin typeface="Arial Rounded MT Bold" panose="020F0704030504030204" pitchFamily="34" charset="0"/>
              </a:rPr>
              <a:t>Unreliability</a:t>
            </a:r>
            <a:r>
              <a:rPr lang="en-GB" sz="3600" dirty="0" smtClean="0">
                <a:latin typeface="Arial Rounded MT Bold" panose="020F0704030504030204" pitchFamily="34" charset="0"/>
              </a:rPr>
              <a:t> does not derive from witnesses but rather the evidence is further contradicted by other witnesses. For example if an Islamic miracle supports Islam and discredits Christianity and visa versa, this means </a:t>
            </a:r>
            <a:r>
              <a:rPr lang="en-GB" sz="3600" dirty="0" smtClean="0">
                <a:solidFill>
                  <a:srgbClr val="0070C0"/>
                </a:solidFill>
                <a:latin typeface="Arial Rounded MT Bold" panose="020F0704030504030204" pitchFamily="34" charset="0"/>
              </a:rPr>
              <a:t>miracles establish traditions but indirectly destroy other religions</a:t>
            </a:r>
            <a:r>
              <a:rPr lang="en-GB" sz="3600" dirty="0" smtClean="0">
                <a:latin typeface="Arial Rounded MT Bold" panose="020F0704030504030204" pitchFamily="34" charset="0"/>
              </a:rPr>
              <a:t>, they are </a:t>
            </a:r>
            <a:r>
              <a:rPr lang="en-GB" sz="3600" dirty="0" smtClean="0">
                <a:solidFill>
                  <a:srgbClr val="7030A0"/>
                </a:solidFill>
                <a:latin typeface="Arial Rounded MT Bold" panose="020F0704030504030204" pitchFamily="34" charset="0"/>
              </a:rPr>
              <a:t>self-cancelling as witness</a:t>
            </a:r>
            <a:r>
              <a:rPr lang="en-GB" sz="3600" dirty="0" smtClean="0">
                <a:latin typeface="Arial Rounded MT Bold" panose="020F0704030504030204" pitchFamily="34" charset="0"/>
              </a:rPr>
              <a:t> to the truth of a religious system. </a:t>
            </a:r>
          </a:p>
          <a:p>
            <a:endParaRPr lang="en-GB" dirty="0">
              <a:latin typeface="Arial Rounded MT Bold" panose="020F0704030504030204" pitchFamily="34" charset="0"/>
            </a:endParaRPr>
          </a:p>
        </p:txBody>
      </p:sp>
      <p:pic>
        <p:nvPicPr>
          <p:cNvPr id="4" name="Picture 3"/>
          <p:cNvPicPr>
            <a:picLocks noChangeAspect="1"/>
          </p:cNvPicPr>
          <p:nvPr/>
        </p:nvPicPr>
        <p:blipFill rotWithShape="1">
          <a:blip r:embed="rId2"/>
          <a:srcRect b="31207"/>
          <a:stretch/>
        </p:blipFill>
        <p:spPr>
          <a:xfrm>
            <a:off x="2466109" y="5483946"/>
            <a:ext cx="7629235" cy="999981"/>
          </a:xfrm>
          <a:prstGeom prst="rect">
            <a:avLst/>
          </a:prstGeom>
        </p:spPr>
      </p:pic>
    </p:spTree>
    <p:extLst>
      <p:ext uri="{BB962C8B-B14F-4D97-AF65-F5344CB8AC3E}">
        <p14:creationId xmlns:p14="http://schemas.microsoft.com/office/powerpoint/2010/main" val="303318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Hume’s conclusions </a:t>
            </a:r>
            <a:endParaRPr lang="en-GB" dirty="0">
              <a:latin typeface="Arial Rounded MT Bold" panose="020F0704030504030204" pitchFamily="34" charset="0"/>
            </a:endParaRPr>
          </a:p>
        </p:txBody>
      </p:sp>
      <p:sp>
        <p:nvSpPr>
          <p:cNvPr id="3" name="Content Placeholder 2"/>
          <p:cNvSpPr>
            <a:spLocks noGrp="1"/>
          </p:cNvSpPr>
          <p:nvPr>
            <p:ph idx="1"/>
          </p:nvPr>
        </p:nvSpPr>
        <p:spPr>
          <a:xfrm>
            <a:off x="83127" y="1825624"/>
            <a:ext cx="12034982" cy="4963103"/>
          </a:xfrm>
          <a:solidFill>
            <a:schemeClr val="accent6">
              <a:lumMod val="20000"/>
              <a:lumOff val="80000"/>
            </a:schemeClr>
          </a:solidFill>
        </p:spPr>
        <p:txBody>
          <a:bodyPr>
            <a:normAutofit/>
          </a:bodyPr>
          <a:lstStyle/>
          <a:p>
            <a:r>
              <a:rPr lang="en-GB" dirty="0" smtClean="0">
                <a:latin typeface="Arial Rounded MT Bold" panose="020F0704030504030204" pitchFamily="34" charset="0"/>
              </a:rPr>
              <a:t>No testimony will be sufficient to establish a miracle , this also means no miracle can be a just foundation for a religion. </a:t>
            </a:r>
            <a:endParaRPr lang="en-GB" dirty="0">
              <a:latin typeface="Arial Rounded MT Bold" panose="020F0704030504030204" pitchFamily="34" charset="0"/>
            </a:endParaRPr>
          </a:p>
          <a:p>
            <a:r>
              <a:rPr lang="en-GB" dirty="0" smtClean="0">
                <a:solidFill>
                  <a:srgbClr val="FF0000"/>
                </a:solidFill>
                <a:latin typeface="Arial Rounded MT Bold" panose="020F0704030504030204" pitchFamily="34" charset="0"/>
              </a:rPr>
              <a:t>Part 1 : </a:t>
            </a:r>
            <a:r>
              <a:rPr lang="en-GB" dirty="0" smtClean="0">
                <a:solidFill>
                  <a:schemeClr val="accent1">
                    <a:lumMod val="75000"/>
                  </a:schemeClr>
                </a:solidFill>
                <a:latin typeface="Arial Rounded MT Bold" panose="020F0704030504030204" pitchFamily="34" charset="0"/>
              </a:rPr>
              <a:t>that no testimony is sufficient to establish a miracle unless the testimony be such of a kind that is </a:t>
            </a:r>
            <a:r>
              <a:rPr lang="en-GB" sz="3200" b="1" u="sng" dirty="0" smtClean="0">
                <a:solidFill>
                  <a:schemeClr val="accent1">
                    <a:lumMod val="75000"/>
                  </a:schemeClr>
                </a:solidFill>
                <a:latin typeface="Arial Rounded MT Bold" panose="020F0704030504030204" pitchFamily="34" charset="0"/>
              </a:rPr>
              <a:t>falsehood </a:t>
            </a:r>
            <a:r>
              <a:rPr lang="en-GB" dirty="0" smtClean="0">
                <a:solidFill>
                  <a:schemeClr val="accent1">
                    <a:lumMod val="75000"/>
                  </a:schemeClr>
                </a:solidFill>
                <a:latin typeface="Arial Rounded MT Bold" panose="020F0704030504030204" pitchFamily="34" charset="0"/>
              </a:rPr>
              <a:t>would be more miraculous than the fact which endeavours to establish’ </a:t>
            </a:r>
            <a:r>
              <a:rPr lang="en-GB" dirty="0" smtClean="0">
                <a:latin typeface="Arial Rounded MT Bold" panose="020F0704030504030204" pitchFamily="34" charset="0"/>
              </a:rPr>
              <a:t>– </a:t>
            </a:r>
            <a:r>
              <a:rPr lang="en-GB" dirty="0" smtClean="0">
                <a:solidFill>
                  <a:srgbClr val="7030A0"/>
                </a:solidFill>
                <a:latin typeface="Arial Rounded MT Bold" panose="020F0704030504030204" pitchFamily="34" charset="0"/>
              </a:rPr>
              <a:t>Priori (can you have a priori argument if it rests on experience?) </a:t>
            </a:r>
          </a:p>
          <a:p>
            <a:r>
              <a:rPr lang="en-GB" dirty="0" smtClean="0">
                <a:solidFill>
                  <a:srgbClr val="FF0000"/>
                </a:solidFill>
                <a:latin typeface="Arial Rounded MT Bold" panose="020F0704030504030204" pitchFamily="34" charset="0"/>
              </a:rPr>
              <a:t>Part 2: </a:t>
            </a:r>
            <a:r>
              <a:rPr lang="en-GB" dirty="0" smtClean="0">
                <a:solidFill>
                  <a:srgbClr val="00B050"/>
                </a:solidFill>
                <a:latin typeface="Arial Rounded MT Bold" panose="020F0704030504030204" pitchFamily="34" charset="0"/>
              </a:rPr>
              <a:t>it is </a:t>
            </a:r>
            <a:r>
              <a:rPr lang="en-GB" sz="3200" b="1" dirty="0" smtClean="0">
                <a:solidFill>
                  <a:srgbClr val="00B050"/>
                </a:solidFill>
                <a:latin typeface="Arial Rounded MT Bold" panose="020F0704030504030204" pitchFamily="34" charset="0"/>
              </a:rPr>
              <a:t>more rational to distrust </a:t>
            </a:r>
            <a:r>
              <a:rPr lang="en-GB" dirty="0" smtClean="0">
                <a:solidFill>
                  <a:srgbClr val="00B050"/>
                </a:solidFill>
                <a:latin typeface="Arial Rounded MT Bold" panose="020F0704030504030204" pitchFamily="34" charset="0"/>
              </a:rPr>
              <a:t>testimony about a miracle than to believe that the law of nature had been broken – </a:t>
            </a:r>
            <a:r>
              <a:rPr lang="en-GB" dirty="0" smtClean="0">
                <a:solidFill>
                  <a:srgbClr val="C00000"/>
                </a:solidFill>
                <a:latin typeface="Arial Rounded MT Bold" panose="020F0704030504030204" pitchFamily="34" charset="0"/>
              </a:rPr>
              <a:t>Posteriori</a:t>
            </a:r>
            <a:r>
              <a:rPr lang="en-GB" dirty="0" smtClean="0">
                <a:solidFill>
                  <a:srgbClr val="FF0000"/>
                </a:solidFill>
                <a:latin typeface="Arial Rounded MT Bold" panose="020F0704030504030204" pitchFamily="34" charset="0"/>
              </a:rPr>
              <a:t> </a:t>
            </a:r>
            <a:endParaRPr lang="en-GB" dirty="0">
              <a:solidFill>
                <a:srgbClr val="FF0000"/>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566400" y="-66049"/>
            <a:ext cx="1625600" cy="1939578"/>
          </a:xfrm>
          <a:prstGeom prst="rect">
            <a:avLst/>
          </a:prstGeom>
        </p:spPr>
      </p:pic>
    </p:spTree>
    <p:extLst>
      <p:ext uri="{BB962C8B-B14F-4D97-AF65-F5344CB8AC3E}">
        <p14:creationId xmlns:p14="http://schemas.microsoft.com/office/powerpoint/2010/main" val="95996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latin typeface="Arial Rounded MT Bold" panose="020F0704030504030204" pitchFamily="34" charset="0"/>
              </a:rPr>
              <a:t>Swinburne’s definition of natural Laws: The concept of miracle (1970)</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GB" dirty="0" smtClean="0">
                <a:latin typeface="Arial Rounded MT Bold" panose="020F0704030504030204" pitchFamily="34" charset="0"/>
              </a:rPr>
              <a:t>There can be evidence that a law of nature has been </a:t>
            </a:r>
            <a:r>
              <a:rPr lang="en-GB" sz="3200" b="1" dirty="0" smtClean="0">
                <a:solidFill>
                  <a:srgbClr val="7030A0"/>
                </a:solidFill>
                <a:latin typeface="Arial Rounded MT Bold" panose="020F0704030504030204" pitchFamily="34" charset="0"/>
              </a:rPr>
              <a:t>violated and rational belief</a:t>
            </a:r>
            <a:r>
              <a:rPr lang="en-GB" dirty="0" smtClean="0">
                <a:latin typeface="Arial Rounded MT Bold" panose="020F0704030504030204" pitchFamily="34" charset="0"/>
              </a:rPr>
              <a:t> in miracles is possible. He </a:t>
            </a:r>
            <a:r>
              <a:rPr lang="en-GB" sz="3600" b="1" u="sng" dirty="0" smtClean="0">
                <a:solidFill>
                  <a:srgbClr val="FFC000"/>
                </a:solidFill>
                <a:latin typeface="Arial Rounded MT Bold" panose="020F0704030504030204" pitchFamily="34" charset="0"/>
              </a:rPr>
              <a:t>avoids ‘violation’ </a:t>
            </a:r>
            <a:r>
              <a:rPr lang="en-GB" dirty="0" smtClean="0">
                <a:latin typeface="Arial Rounded MT Bold" panose="020F0704030504030204" pitchFamily="34" charset="0"/>
              </a:rPr>
              <a:t>as there is a </a:t>
            </a:r>
            <a:r>
              <a:rPr lang="en-GB" sz="3200" b="1" dirty="0" smtClean="0">
                <a:solidFill>
                  <a:srgbClr val="7030A0"/>
                </a:solidFill>
                <a:latin typeface="Arial Rounded MT Bold" panose="020F0704030504030204" pitchFamily="34" charset="0"/>
              </a:rPr>
              <a:t>suggestion analogy between laws of nature and civil and moral laws</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4579665" y="3799932"/>
            <a:ext cx="2145978" cy="2139881"/>
          </a:xfrm>
          <a:prstGeom prst="rect">
            <a:avLst/>
          </a:prstGeom>
        </p:spPr>
      </p:pic>
    </p:spTree>
    <p:extLst>
      <p:ext uri="{BB962C8B-B14F-4D97-AF65-F5344CB8AC3E}">
        <p14:creationId xmlns:p14="http://schemas.microsoft.com/office/powerpoint/2010/main" val="285434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772" y="0"/>
            <a:ext cx="10564228" cy="1997253"/>
          </a:xfrm>
          <a:solidFill>
            <a:srgbClr val="FFFF00"/>
          </a:solidFill>
        </p:spPr>
        <p:txBody>
          <a:bodyPr>
            <a:normAutofit/>
          </a:bodyPr>
          <a:lstStyle/>
          <a:p>
            <a:r>
              <a:rPr lang="en-GB" dirty="0" smtClean="0">
                <a:latin typeface="Arial Rounded MT Bold" panose="020F0704030504030204" pitchFamily="34" charset="0"/>
              </a:rPr>
              <a:t>Identifying a </a:t>
            </a:r>
            <a:r>
              <a:rPr lang="en-GB" sz="4900" b="1" dirty="0" smtClean="0">
                <a:solidFill>
                  <a:schemeClr val="accent1">
                    <a:lumMod val="75000"/>
                  </a:schemeClr>
                </a:solidFill>
                <a:latin typeface="Arial Rounded MT Bold" panose="020F0704030504030204" pitchFamily="34" charset="0"/>
              </a:rPr>
              <a:t>non-repeatable counter-instance</a:t>
            </a:r>
            <a:r>
              <a:rPr lang="en-GB" dirty="0" smtClean="0">
                <a:latin typeface="Arial Rounded MT Bold" panose="020F0704030504030204" pitchFamily="34" charset="0"/>
              </a:rPr>
              <a:t> to a law of nature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997253"/>
            <a:ext cx="12192000" cy="4927855"/>
          </a:xfrm>
          <a:solidFill>
            <a:schemeClr val="accent6">
              <a:lumMod val="20000"/>
              <a:lumOff val="80000"/>
            </a:schemeClr>
          </a:solidFill>
        </p:spPr>
        <p:txBody>
          <a:bodyPr>
            <a:normAutofit/>
          </a:bodyPr>
          <a:lstStyle/>
          <a:p>
            <a:r>
              <a:rPr lang="en-GB" sz="3600" b="1" dirty="0" smtClean="0">
                <a:solidFill>
                  <a:srgbClr val="FFC000"/>
                </a:solidFill>
                <a:latin typeface="Arial Rounded MT Bold" panose="020F0704030504030204" pitchFamily="34" charset="0"/>
              </a:rPr>
              <a:t>Event E </a:t>
            </a:r>
            <a:r>
              <a:rPr lang="en-GB" sz="3200" dirty="0" smtClean="0">
                <a:latin typeface="Arial Rounded MT Bold" panose="020F0704030504030204" pitchFamily="34" charset="0"/>
              </a:rPr>
              <a:t>occurred contrary to </a:t>
            </a:r>
            <a:r>
              <a:rPr lang="en-GB" sz="3600" b="1" dirty="0" smtClean="0">
                <a:solidFill>
                  <a:srgbClr val="00B0F0"/>
                </a:solidFill>
                <a:latin typeface="Arial Rounded MT Bold" panose="020F0704030504030204" pitchFamily="34" charset="0"/>
              </a:rPr>
              <a:t>Predictions L</a:t>
            </a:r>
            <a:r>
              <a:rPr lang="en-GB" sz="3200" dirty="0" smtClean="0">
                <a:latin typeface="Arial Rounded MT Bold" panose="020F0704030504030204" pitchFamily="34" charset="0"/>
              </a:rPr>
              <a:t> , Similar events to E would not happen again , </a:t>
            </a:r>
            <a:r>
              <a:rPr lang="en-GB" sz="3600" b="1" dirty="0" smtClean="0">
                <a:solidFill>
                  <a:srgbClr val="00B050"/>
                </a:solidFill>
                <a:latin typeface="Arial Rounded MT Bold" panose="020F0704030504030204" pitchFamily="34" charset="0"/>
              </a:rPr>
              <a:t>L is a law of nature </a:t>
            </a:r>
            <a:endParaRPr lang="en-GB" sz="3200" b="1" dirty="0" smtClean="0">
              <a:solidFill>
                <a:srgbClr val="00B050"/>
              </a:solidFill>
              <a:latin typeface="Arial Rounded MT Bold" panose="020F0704030504030204" pitchFamily="34" charset="0"/>
            </a:endParaRPr>
          </a:p>
          <a:p>
            <a:r>
              <a:rPr lang="en-GB" sz="3200" dirty="0" smtClean="0">
                <a:latin typeface="Arial Rounded MT Bold" panose="020F0704030504030204" pitchFamily="34" charset="0"/>
              </a:rPr>
              <a:t>If </a:t>
            </a:r>
            <a:r>
              <a:rPr lang="en-GB" sz="3600" b="1" dirty="0" smtClean="0">
                <a:solidFill>
                  <a:schemeClr val="accent4">
                    <a:lumMod val="75000"/>
                  </a:schemeClr>
                </a:solidFill>
                <a:latin typeface="Arial Rounded MT Bold" panose="020F0704030504030204" pitchFamily="34" charset="0"/>
              </a:rPr>
              <a:t>modify </a:t>
            </a:r>
            <a:r>
              <a:rPr lang="en-GB" sz="3200" dirty="0" smtClean="0">
                <a:latin typeface="Arial Rounded MT Bold" panose="020F0704030504030204" pitchFamily="34" charset="0"/>
              </a:rPr>
              <a:t>law of nature to predict </a:t>
            </a:r>
            <a:r>
              <a:rPr lang="en-GB" sz="3600" b="1" dirty="0" smtClean="0">
                <a:solidFill>
                  <a:srgbClr val="92D050"/>
                </a:solidFill>
                <a:latin typeface="Arial Rounded MT Bold" panose="020F0704030504030204" pitchFamily="34" charset="0"/>
              </a:rPr>
              <a:t>event E then will give false predictions</a:t>
            </a:r>
            <a:r>
              <a:rPr lang="en-GB" sz="3200" dirty="0" smtClean="0">
                <a:latin typeface="Arial Rounded MT Bold" panose="020F0704030504030204" pitchFamily="34" charset="0"/>
              </a:rPr>
              <a:t> in other circumstances. </a:t>
            </a:r>
          </a:p>
          <a:p>
            <a:r>
              <a:rPr lang="en-GB" sz="3200" dirty="0" smtClean="0">
                <a:latin typeface="Arial Rounded MT Bold" panose="020F0704030504030204" pitchFamily="34" charset="0"/>
              </a:rPr>
              <a:t>If unmodified law of nature, will give correct predictions in all conceivable circumstances.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0" y="0"/>
            <a:ext cx="1627773" cy="1997254"/>
          </a:xfrm>
          <a:prstGeom prst="rect">
            <a:avLst/>
          </a:prstGeom>
        </p:spPr>
      </p:pic>
    </p:spTree>
    <p:extLst>
      <p:ext uri="{BB962C8B-B14F-4D97-AF65-F5344CB8AC3E}">
        <p14:creationId xmlns:p14="http://schemas.microsoft.com/office/powerpoint/2010/main" val="262080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732654" cy="1825623"/>
          </a:xfrm>
          <a:solidFill>
            <a:srgbClr val="FFFF00"/>
          </a:solidFill>
        </p:spPr>
        <p:txBody>
          <a:bodyPr>
            <a:normAutofit fontScale="90000"/>
          </a:bodyPr>
          <a:lstStyle/>
          <a:p>
            <a:r>
              <a:rPr lang="en-GB" dirty="0" smtClean="0">
                <a:latin typeface="Arial Rounded MT Bold" panose="020F0704030504030204" pitchFamily="34" charset="0"/>
              </a:rPr>
              <a:t>Can a non-repeatable counter-instance be believed to have happened?</a:t>
            </a:r>
            <a:endParaRPr lang="en-GB" dirty="0">
              <a:latin typeface="Arial Rounded MT Bold" panose="020F0704030504030204" pitchFamily="34" charset="0"/>
            </a:endParaRPr>
          </a:p>
        </p:txBody>
      </p:sp>
      <p:sp>
        <p:nvSpPr>
          <p:cNvPr id="3" name="Content Placeholder 2"/>
          <p:cNvSpPr>
            <a:spLocks noGrp="1"/>
          </p:cNvSpPr>
          <p:nvPr>
            <p:ph idx="1"/>
          </p:nvPr>
        </p:nvSpPr>
        <p:spPr>
          <a:xfrm>
            <a:off x="1034788" y="1825624"/>
            <a:ext cx="11157212" cy="5032376"/>
          </a:xfrm>
          <a:solidFill>
            <a:schemeClr val="accent6">
              <a:lumMod val="20000"/>
              <a:lumOff val="80000"/>
            </a:schemeClr>
          </a:solidFill>
        </p:spPr>
        <p:txBody>
          <a:bodyPr>
            <a:noAutofit/>
          </a:bodyPr>
          <a:lstStyle/>
          <a:p>
            <a:r>
              <a:rPr lang="en-GB" sz="3200" dirty="0" smtClean="0">
                <a:latin typeface="Arial Rounded MT Bold" panose="020F0704030504030204" pitchFamily="34" charset="0"/>
              </a:rPr>
              <a:t>What would be a good reason that event E has occurred? If event </a:t>
            </a:r>
            <a:r>
              <a:rPr lang="en-GB" sz="3200" b="1" dirty="0" smtClean="0">
                <a:solidFill>
                  <a:schemeClr val="accent1">
                    <a:lumMod val="75000"/>
                  </a:schemeClr>
                </a:solidFill>
                <a:latin typeface="Arial Rounded MT Bold" panose="020F0704030504030204" pitchFamily="34" charset="0"/>
              </a:rPr>
              <a:t>E is repeatable </a:t>
            </a:r>
            <a:r>
              <a:rPr lang="en-GB" sz="3200" dirty="0" smtClean="0">
                <a:latin typeface="Arial Rounded MT Bold" panose="020F0704030504030204" pitchFamily="34" charset="0"/>
              </a:rPr>
              <a:t>then we need to modify L to form a true law of nature. </a:t>
            </a:r>
            <a:endParaRPr lang="en-GB" sz="3200" b="1" dirty="0" smtClean="0">
              <a:solidFill>
                <a:srgbClr val="7030A0"/>
              </a:solidFill>
              <a:latin typeface="Arial Rounded MT Bold" panose="020F0704030504030204" pitchFamily="34" charset="0"/>
            </a:endParaRPr>
          </a:p>
          <a:p>
            <a:r>
              <a:rPr lang="en-GB" sz="3200" b="1" dirty="0" smtClean="0">
                <a:solidFill>
                  <a:srgbClr val="7030A0"/>
                </a:solidFill>
                <a:latin typeface="Arial Rounded MT Bold" panose="020F0704030504030204" pitchFamily="34" charset="0"/>
              </a:rPr>
              <a:t>Flew </a:t>
            </a:r>
            <a:r>
              <a:rPr lang="en-GB" sz="3200" dirty="0" smtClean="0">
                <a:latin typeface="Arial Rounded MT Bold" panose="020F0704030504030204" pitchFamily="34" charset="0"/>
              </a:rPr>
              <a:t>commented that </a:t>
            </a:r>
            <a:r>
              <a:rPr lang="en-GB" sz="3200" b="1" dirty="0" smtClean="0">
                <a:solidFill>
                  <a:srgbClr val="7030A0"/>
                </a:solidFill>
                <a:latin typeface="Arial Rounded MT Bold" panose="020F0704030504030204" pitchFamily="34" charset="0"/>
              </a:rPr>
              <a:t>Hume rejects historical witnesses</a:t>
            </a:r>
            <a:r>
              <a:rPr lang="en-GB" sz="3200" dirty="0" smtClean="0">
                <a:latin typeface="Arial Rounded MT Bold" panose="020F0704030504030204" pitchFamily="34" charset="0"/>
              </a:rPr>
              <a:t> if they can no longer examine historical witnesses personally. </a:t>
            </a:r>
            <a:endParaRPr lang="en-GB" sz="3200" b="1" dirty="0" smtClean="0">
              <a:solidFill>
                <a:srgbClr val="00B050"/>
              </a:solidFill>
              <a:latin typeface="Arial Rounded MT Bold" panose="020F0704030504030204" pitchFamily="34" charset="0"/>
            </a:endParaRPr>
          </a:p>
          <a:p>
            <a:r>
              <a:rPr lang="en-GB" sz="3200" b="1" dirty="0" smtClean="0">
                <a:solidFill>
                  <a:srgbClr val="00B050"/>
                </a:solidFill>
                <a:latin typeface="Arial Rounded MT Bold" panose="020F0704030504030204" pitchFamily="34" charset="0"/>
              </a:rPr>
              <a:t>Swinburne</a:t>
            </a:r>
            <a:r>
              <a:rPr lang="en-GB" sz="3200" dirty="0" smtClean="0">
                <a:latin typeface="Arial Rounded MT Bold" panose="020F0704030504030204" pitchFamily="34" charset="0"/>
              </a:rPr>
              <a:t> points out at any </a:t>
            </a:r>
            <a:r>
              <a:rPr lang="en-GB" sz="3200" b="1" u="sng" dirty="0" smtClean="0">
                <a:solidFill>
                  <a:srgbClr val="00B050"/>
                </a:solidFill>
                <a:latin typeface="Arial Rounded MT Bold" panose="020F0704030504030204" pitchFamily="34" charset="0"/>
              </a:rPr>
              <a:t>point historical and scientific evidence can be contested</a:t>
            </a:r>
            <a:r>
              <a:rPr lang="en-GB" sz="3200" dirty="0" smtClean="0">
                <a:latin typeface="Arial Rounded MT Bold" panose="020F0704030504030204" pitchFamily="34" charset="0"/>
              </a:rPr>
              <a:t>. Also with testimony its also about the </a:t>
            </a:r>
            <a:r>
              <a:rPr lang="en-GB" sz="3200" u="sng" dirty="0" smtClean="0">
                <a:solidFill>
                  <a:schemeClr val="accent2">
                    <a:lumMod val="75000"/>
                  </a:schemeClr>
                </a:solidFill>
                <a:latin typeface="Arial Rounded MT Bold" panose="020F0704030504030204" pitchFamily="34" charset="0"/>
              </a:rPr>
              <a:t>character, mind of the witness</a:t>
            </a:r>
            <a:r>
              <a:rPr lang="en-GB" sz="3200" dirty="0" smtClean="0">
                <a:latin typeface="Arial Rounded MT Bold" panose="020F0704030504030204" pitchFamily="34" charset="0"/>
              </a:rPr>
              <a:t>.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564227" y="-87020"/>
            <a:ext cx="1627773" cy="1999661"/>
          </a:xfrm>
          <a:prstGeom prst="rect">
            <a:avLst/>
          </a:prstGeom>
        </p:spPr>
      </p:pic>
      <p:pic>
        <p:nvPicPr>
          <p:cNvPr id="5" name="Picture 4"/>
          <p:cNvPicPr>
            <a:picLocks noChangeAspect="1"/>
          </p:cNvPicPr>
          <p:nvPr/>
        </p:nvPicPr>
        <p:blipFill>
          <a:blip r:embed="rId3"/>
          <a:stretch>
            <a:fillRect/>
          </a:stretch>
        </p:blipFill>
        <p:spPr>
          <a:xfrm>
            <a:off x="0" y="3217430"/>
            <a:ext cx="1265382" cy="1566067"/>
          </a:xfrm>
          <a:prstGeom prst="rect">
            <a:avLst/>
          </a:prstGeom>
        </p:spPr>
      </p:pic>
      <p:pic>
        <p:nvPicPr>
          <p:cNvPr id="6" name="Picture 5"/>
          <p:cNvPicPr>
            <a:picLocks noChangeAspect="1"/>
          </p:cNvPicPr>
          <p:nvPr/>
        </p:nvPicPr>
        <p:blipFill>
          <a:blip r:embed="rId4"/>
          <a:stretch>
            <a:fillRect/>
          </a:stretch>
        </p:blipFill>
        <p:spPr>
          <a:xfrm>
            <a:off x="0" y="4783497"/>
            <a:ext cx="1269929" cy="1691194"/>
          </a:xfrm>
          <a:prstGeom prst="rect">
            <a:avLst/>
          </a:prstGeom>
        </p:spPr>
      </p:pic>
    </p:spTree>
    <p:extLst>
      <p:ext uri="{BB962C8B-B14F-4D97-AF65-F5344CB8AC3E}">
        <p14:creationId xmlns:p14="http://schemas.microsoft.com/office/powerpoint/2010/main" val="247997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5294</TotalTime>
  <Words>1839</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Calibri Light</vt:lpstr>
      <vt:lpstr>Office Theme</vt:lpstr>
      <vt:lpstr>F Theme 3 Religious Experience </vt:lpstr>
      <vt:lpstr>David Hume’s essay and his scepticism of miracles (1777) Watch Clip </vt:lpstr>
      <vt:lpstr>Hume and his challenge relating to testimony based belief</vt:lpstr>
      <vt:lpstr>Challenges relating to the credibility of witness and susceptibility of belief</vt:lpstr>
      <vt:lpstr>Challenges relating to the contradictory nature of faith claims</vt:lpstr>
      <vt:lpstr>Hume’s conclusions </vt:lpstr>
      <vt:lpstr>Swinburne’s definition of natural Laws: The concept of miracle (1970)</vt:lpstr>
      <vt:lpstr>Identifying a non-repeatable counter-instance to a law of nature </vt:lpstr>
      <vt:lpstr>Can a non-repeatable counter-instance be believed to have happened?</vt:lpstr>
      <vt:lpstr>A non-repeatable counter-instance identified as a miracle- it has to be God</vt:lpstr>
      <vt:lpstr>Contradictions of Hume’s arguments regarding contradictory nature of faith claims </vt:lpstr>
      <vt:lpstr>Contradictions of Hume’s arguments regarding credibility of witnesses </vt:lpstr>
      <vt:lpstr>Contradictions of Hume’s arguments regarding credibility of witnesses </vt:lpstr>
      <vt:lpstr>AO2: The effectiveness of the challenge to belief in miracles</vt:lpstr>
      <vt:lpstr>AO2: The effectiveness of the challenge to belief in miracles</vt:lpstr>
      <vt:lpstr>AO2: The effectiveness of the challenge to belief in miracles</vt:lpstr>
      <vt:lpstr>AO2: The effectiveness of the challenge to belief in miracles</vt:lpstr>
      <vt:lpstr>AO2: The extent to which Swinburne’s responses to Hume can be accepted as valid </vt:lpstr>
      <vt:lpstr>AO2: The extent to which Swinburne’s responses to Hume can be accepted as valid </vt:lpstr>
      <vt:lpstr>  Activity: Hume and Swinburne</vt:lpstr>
    </vt:vector>
  </TitlesOfParts>
  <Company>Thomas Tallis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 Theme 3 Religious Experience </dc:title>
  <dc:creator>Rahima Choudhury</dc:creator>
  <cp:lastModifiedBy>Rahima Choudhury</cp:lastModifiedBy>
  <cp:revision>65</cp:revision>
  <dcterms:created xsi:type="dcterms:W3CDTF">2019-08-16T18:41:34Z</dcterms:created>
  <dcterms:modified xsi:type="dcterms:W3CDTF">2019-08-20T10:56:21Z</dcterms:modified>
</cp:coreProperties>
</file>