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0B818-A66F-4FB4-A308-1DBCAC81875F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BF7CF-346B-4BD0-962E-D7815976D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557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Email from Andrew Pearce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691AD3-2B47-4FEC-A775-42466B7DB8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82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Students should spend 5 minutes in pairs</a:t>
            </a:r>
            <a:r>
              <a:rPr lang="en-GB" baseline="0" dirty="0"/>
              <a:t> trying to form a response to the quote.  They should write their response on a post-it and stick it on the agree to disagree line on the board.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779EDA-F587-40FF-B735-418B3B5416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193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779EDA-F587-40FF-B735-418B3B5416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739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Students should spend 5 minutes in pairs</a:t>
            </a:r>
            <a:r>
              <a:rPr lang="en-GB" baseline="0" dirty="0"/>
              <a:t> trying to form a response to the quote.  They should write their response on a post-it and stick it on the agree to disagree line on the board.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779EDA-F587-40FF-B735-418B3B5416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327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779EDA-F587-40FF-B735-418B3B5416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026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691AD3-2B47-4FEC-A775-42466B7DB8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462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24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26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7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28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7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8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0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1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5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7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48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49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50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51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52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53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54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57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158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15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4A4EF26-925C-4786-ACEC-66B91B6B9C2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44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C74D7-5F6F-4E37-921B-3C9E0684E2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86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E61C6-AFD3-461D-B004-EE8FADF06F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05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48D77-3907-4E5C-8B0A-1352AC0A759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9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2CB04-665C-4145-A28E-2BB7E8C9193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59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6DA91-4622-4F4F-8AD0-80922E5CB5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90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8E02D-3CCD-4E73-949D-686F2DB0D0C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70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E811F-378C-4B75-9AB1-EC817573E67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55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08423-E270-4050-9FA7-4566624AEAB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057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27C7A-D172-4476-BF61-7053C8FAB99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29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61152-06BA-46D8-8774-C04C0ABDBE5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46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0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0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2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2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2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2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2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2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2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2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2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2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3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3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3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13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3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GB"/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F07DB3-7CC3-4EAA-84EC-6071597F04E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34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1sdIHbkHEw" TargetMode="External"/><Relationship Id="rId2" Type="http://schemas.openxmlformats.org/officeDocument/2006/relationships/hyperlink" Target="https://www.youtube.com/watch?v=LPjzfGChGl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7oOmA09unR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ehGhwfd4sM" TargetMode="External"/><Relationship Id="rId2" Type="http://schemas.openxmlformats.org/officeDocument/2006/relationships/hyperlink" Target="https://www.youtube.com/watch?v=LPjzfGChGl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WTOaYKp-Aw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y2dTCj-qdk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07" y="0"/>
            <a:ext cx="8820472" cy="1215008"/>
          </a:xfrm>
        </p:spPr>
        <p:txBody>
          <a:bodyPr/>
          <a:lstStyle/>
          <a:p>
            <a:r>
              <a:rPr lang="en-GB" sz="3600" b="1" dirty="0">
                <a:effectLst/>
                <a:latin typeface="Comic Sans MS" pitchFamily="66" charset="0"/>
              </a:rPr>
              <a:t>Title:  </a:t>
            </a:r>
            <a:r>
              <a:rPr lang="en-GB" sz="3600" dirty="0" err="1">
                <a:effectLst/>
              </a:rPr>
              <a:t>Finnis</a:t>
            </a:r>
            <a:r>
              <a:rPr lang="en-GB" sz="3600" dirty="0">
                <a:effectLst/>
              </a:rPr>
              <a:t>’ Natural Law and </a:t>
            </a:r>
            <a:r>
              <a:rPr lang="en-GB" sz="3600" dirty="0" err="1">
                <a:effectLst/>
              </a:rPr>
              <a:t>Hoose’s</a:t>
            </a:r>
            <a:r>
              <a:rPr lang="en-GB" sz="3600" dirty="0">
                <a:effectLst/>
              </a:rPr>
              <a:t> </a:t>
            </a:r>
            <a:r>
              <a:rPr lang="en-GB" sz="3600" dirty="0" err="1">
                <a:effectLst/>
              </a:rPr>
              <a:t>Proportionalism</a:t>
            </a:r>
            <a:r>
              <a:rPr lang="en-GB" sz="3600" dirty="0">
                <a:effectLst/>
              </a:rPr>
              <a:t>: application of the theory</a:t>
            </a:r>
            <a:endParaRPr lang="en-GB" sz="3600" b="1" dirty="0">
              <a:effectLst/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077072"/>
          </a:xfrm>
        </p:spPr>
        <p:txBody>
          <a:bodyPr/>
          <a:lstStyle/>
          <a:p>
            <a:pPr>
              <a:buNone/>
            </a:pP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Overview for this section</a:t>
            </a:r>
          </a:p>
          <a:p>
            <a:r>
              <a:rPr lang="en-GB" sz="2400" dirty="0">
                <a:effectLst/>
                <a:latin typeface="Comic Sans MS" pitchFamily="66" charset="0"/>
              </a:rPr>
              <a:t>Candidates need to apply the theory they have learnt in sections 2D and 2E to both ethical issues of immigration and capital punishment.  </a:t>
            </a:r>
          </a:p>
          <a:p>
            <a:r>
              <a:rPr lang="en-GB" sz="2400" dirty="0">
                <a:effectLst/>
                <a:latin typeface="Comic Sans MS" pitchFamily="66" charset="0"/>
              </a:rPr>
              <a:t>A detailed overview of how the various aspects of </a:t>
            </a:r>
            <a:r>
              <a:rPr lang="en-GB" sz="2400" dirty="0" err="1">
                <a:effectLst/>
                <a:latin typeface="Comic Sans MS" pitchFamily="66" charset="0"/>
              </a:rPr>
              <a:t>Finnis</a:t>
            </a:r>
            <a:r>
              <a:rPr lang="en-GB" sz="2400" dirty="0">
                <a:effectLst/>
                <a:latin typeface="Comic Sans MS" pitchFamily="66" charset="0"/>
              </a:rPr>
              <a:t>’ Natural Law (with reference to the appropriate elements of the seven basic human goods, the nine requirements of practical reason and the common good) and </a:t>
            </a:r>
            <a:r>
              <a:rPr lang="en-GB" sz="2400" dirty="0" err="1">
                <a:effectLst/>
                <a:latin typeface="Comic Sans MS" pitchFamily="66" charset="0"/>
              </a:rPr>
              <a:t>Hoose’s</a:t>
            </a:r>
            <a:r>
              <a:rPr lang="en-GB" sz="2400" dirty="0">
                <a:effectLst/>
                <a:latin typeface="Comic Sans MS" pitchFamily="66" charset="0"/>
              </a:rPr>
              <a:t> </a:t>
            </a:r>
            <a:r>
              <a:rPr lang="en-GB" sz="2400" dirty="0" err="1">
                <a:effectLst/>
                <a:latin typeface="Comic Sans MS" pitchFamily="66" charset="0"/>
              </a:rPr>
              <a:t>Proportionalism</a:t>
            </a:r>
            <a:r>
              <a:rPr lang="en-GB" sz="2400" dirty="0">
                <a:effectLst/>
                <a:latin typeface="Comic Sans MS" pitchFamily="66" charset="0"/>
              </a:rPr>
              <a:t> (only breaking a principle if there is a proportionate reason and based on agape love) apply to these two ethical issues is needed. </a:t>
            </a:r>
          </a:p>
          <a:p>
            <a:r>
              <a:rPr lang="en-GB" sz="2400" dirty="0">
                <a:effectLst/>
                <a:latin typeface="Comic Sans MS" pitchFamily="66" charset="0"/>
              </a:rPr>
              <a:t>Candidates should focus on the application of the theory to the issues and not on a broad and detailed description of the ethical issues themselves.</a:t>
            </a:r>
          </a:p>
          <a:p>
            <a:endParaRPr lang="en-GB" sz="2400" dirty="0">
              <a:effectLst/>
              <a:latin typeface="Comic Sans MS" pitchFamily="66" charset="0"/>
            </a:endParaRPr>
          </a:p>
          <a:p>
            <a:pPr>
              <a:buNone/>
            </a:pPr>
            <a:endParaRPr lang="en-GB" sz="2400" dirty="0">
              <a:solidFill>
                <a:srgbClr val="002060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3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372" y="404664"/>
            <a:ext cx="8820472" cy="1215008"/>
          </a:xfrm>
        </p:spPr>
        <p:txBody>
          <a:bodyPr/>
          <a:lstStyle/>
          <a:p>
            <a:r>
              <a:rPr lang="en-GB" sz="4000" dirty="0">
                <a:effectLst/>
                <a:latin typeface="Comic Sans MS" pitchFamily="66" charset="0"/>
              </a:rPr>
              <a:t>Theme 2F:Applying </a:t>
            </a:r>
            <a:r>
              <a:rPr lang="en-GB" sz="4000" dirty="0" err="1">
                <a:effectLst/>
                <a:latin typeface="Comic Sans MS" pitchFamily="66" charset="0"/>
              </a:rPr>
              <a:t>Finnis</a:t>
            </a:r>
            <a:r>
              <a:rPr lang="en-GB" sz="4000" dirty="0">
                <a:effectLst/>
                <a:latin typeface="Comic Sans MS" pitchFamily="66" charset="0"/>
              </a:rPr>
              <a:t>’ Natural Law to Immigration</a:t>
            </a:r>
            <a:r>
              <a:rPr lang="en-GB" sz="4000" dirty="0">
                <a:effectLst/>
              </a:rPr>
              <a:t/>
            </a:r>
            <a:br>
              <a:rPr lang="en-GB" sz="4000" dirty="0">
                <a:effectLst/>
              </a:rPr>
            </a:br>
            <a:r>
              <a:rPr lang="en-GB" sz="4000" dirty="0">
                <a:effectLst/>
                <a:latin typeface="Comic Sans MS" pitchFamily="66" charset="0"/>
              </a:rPr>
              <a:t>Lesson Objectives</a:t>
            </a:r>
            <a:r>
              <a:rPr lang="en-GB" sz="4000" b="1" dirty="0">
                <a:effectLst/>
                <a:latin typeface="Comic Sans MS" pitchFamily="66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2816"/>
            <a:ext cx="8856984" cy="4077072"/>
          </a:xfrm>
        </p:spPr>
        <p:txBody>
          <a:bodyPr/>
          <a:lstStyle/>
          <a:p>
            <a:pPr>
              <a:buNone/>
            </a:pPr>
            <a:r>
              <a:rPr lang="en-GB" sz="2800" dirty="0">
                <a:solidFill>
                  <a:srgbClr val="002060"/>
                </a:solidFill>
                <a:latin typeface="Comic Sans MS" pitchFamily="66" charset="0"/>
              </a:rPr>
              <a:t>Questions for this lesson</a:t>
            </a:r>
          </a:p>
          <a:p>
            <a:pPr lvl="0"/>
            <a:r>
              <a:rPr lang="en-GB" sz="2800" dirty="0">
                <a:effectLst/>
              </a:rPr>
              <a:t>How do the seven basic human goods apply to immigration?</a:t>
            </a:r>
          </a:p>
          <a:p>
            <a:pPr lvl="0"/>
            <a:r>
              <a:rPr lang="en-GB" sz="2800" dirty="0">
                <a:effectLst/>
              </a:rPr>
              <a:t>How do the Nine Requirements of Practical Reason apply to immigration?</a:t>
            </a:r>
          </a:p>
          <a:p>
            <a:pPr lvl="0"/>
            <a:r>
              <a:rPr lang="en-GB" sz="2800" dirty="0">
                <a:effectLst/>
              </a:rPr>
              <a:t>How does the Common Good apply to immigration?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E78DBE-CAAE-429F-ABDD-51DDB6FB6DA4}"/>
              </a:ext>
            </a:extLst>
          </p:cNvPr>
          <p:cNvSpPr txBox="1"/>
          <p:nvPr/>
        </p:nvSpPr>
        <p:spPr>
          <a:xfrm>
            <a:off x="323528" y="6021288"/>
            <a:ext cx="8460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Starter: Consider the previous discussions, do you think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Finnis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’ Natural Law would say immigration is a moral act?</a:t>
            </a:r>
          </a:p>
        </p:txBody>
      </p:sp>
    </p:spTree>
    <p:extLst>
      <p:ext uri="{BB962C8B-B14F-4D97-AF65-F5344CB8AC3E}">
        <p14:creationId xmlns:p14="http://schemas.microsoft.com/office/powerpoint/2010/main" val="2059966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itchFamily="66" charset="0"/>
              </a:rPr>
              <a:t>Starter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Comic Sans MS" pitchFamily="66" charset="0"/>
              </a:rPr>
              <a:t>“</a:t>
            </a:r>
            <a:r>
              <a:rPr lang="en-GB" sz="3200" dirty="0" err="1">
                <a:latin typeface="Comic Sans MS" pitchFamily="66" charset="0"/>
              </a:rPr>
              <a:t>Finnis</a:t>
            </a:r>
            <a:r>
              <a:rPr lang="en-GB" sz="3200" dirty="0">
                <a:latin typeface="Comic Sans MS" pitchFamily="66" charset="0"/>
              </a:rPr>
              <a:t>’ Natural Law would justify immigration.”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5536" y="5589240"/>
            <a:ext cx="1152128" cy="50405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AGREE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380312" y="5517232"/>
            <a:ext cx="1440160" cy="50405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DISAGREE</a:t>
            </a:r>
          </a:p>
        </p:txBody>
      </p:sp>
      <p:sp>
        <p:nvSpPr>
          <p:cNvPr id="8" name="Left-Right Arrow 7"/>
          <p:cNvSpPr/>
          <p:nvPr/>
        </p:nvSpPr>
        <p:spPr>
          <a:xfrm>
            <a:off x="1187624" y="4509120"/>
            <a:ext cx="6912768" cy="484632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882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1B6D9-C6BC-4A84-8C8B-2A8A5EC5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59" y="836712"/>
            <a:ext cx="8229600" cy="1143000"/>
          </a:xfrm>
        </p:spPr>
        <p:txBody>
          <a:bodyPr/>
          <a:lstStyle/>
          <a:p>
            <a:r>
              <a:rPr lang="en-GB" dirty="0"/>
              <a:t>Make notes on the following: Why should we welcome immigration?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326B4-88E6-4E78-9E32-6B23E9275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10037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https://www.youtube.com/watch?v=LPjzfGChGlE</a:t>
            </a:r>
            <a:endParaRPr lang="en-GB" dirty="0"/>
          </a:p>
          <a:p>
            <a:r>
              <a:rPr lang="en-GB" dirty="0">
                <a:hlinkClick r:id="rId3"/>
              </a:rPr>
              <a:t>https://www.youtube.com/watch?v=Y1sdIHbkHEw</a:t>
            </a:r>
            <a:endParaRPr lang="en-GB" dirty="0"/>
          </a:p>
          <a:p>
            <a:r>
              <a:rPr lang="en-GB" dirty="0">
                <a:hlinkClick r:id="rId4"/>
              </a:rPr>
              <a:t>https://www.youtube.com/watch?v=7oOmA09unRM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520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300CB-F36C-4C4E-9CA2-CE2C03750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Study: Migration from Sub-Saharan Africa to Europe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F5BB97-42D4-4849-A79C-0E1AFEDB5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62" y="1844825"/>
            <a:ext cx="7670030" cy="36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02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300CB-F36C-4C4E-9CA2-CE2C03750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Study: Migration from Sub-Saharan Africa to Europe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6E9A39-C1EB-45CF-9844-8A6637889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950"/>
          <a:stretch/>
        </p:blipFill>
        <p:spPr>
          <a:xfrm>
            <a:off x="458522" y="2132856"/>
            <a:ext cx="8228278" cy="379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7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6AACD-47BE-4247-A0EC-21C3596DA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8712968" cy="3943275"/>
          </a:xfrm>
        </p:spPr>
        <p:txBody>
          <a:bodyPr/>
          <a:lstStyle/>
          <a:p>
            <a:r>
              <a:rPr lang="en-GB" sz="3600" dirty="0"/>
              <a:t>Task: Use your notes to explain how </a:t>
            </a:r>
            <a:r>
              <a:rPr lang="en-GB" sz="3600" dirty="0" err="1"/>
              <a:t>Finnis</a:t>
            </a:r>
            <a:r>
              <a:rPr lang="en-GB" sz="3600" dirty="0"/>
              <a:t>’ seven Basic Goods, and Nine Requirements of Practical Reasonableness would mean immigration is moral and should be allowed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6B84C8-D1C8-4533-B9F6-E85F723A1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01008"/>
            <a:ext cx="4760926" cy="315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85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1B6D9-C6BC-4A84-8C8B-2A8A5EC5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59" y="836712"/>
            <a:ext cx="8229600" cy="1143000"/>
          </a:xfrm>
        </p:spPr>
        <p:txBody>
          <a:bodyPr/>
          <a:lstStyle/>
          <a:p>
            <a:r>
              <a:rPr lang="en-GB" dirty="0"/>
              <a:t>Make notes on the following: Why should we not welcome immigration?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326B4-88E6-4E78-9E32-6B23E9275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10037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https://www.youtube.com/watch?v=LPjzfGChGlE</a:t>
            </a:r>
            <a:endParaRPr lang="en-GB" dirty="0"/>
          </a:p>
          <a:p>
            <a:r>
              <a:rPr lang="en-GB" dirty="0">
                <a:hlinkClick r:id="rId3"/>
              </a:rPr>
              <a:t>https://www.youtube.com/watch?v=1ehGhwfd4sM</a:t>
            </a:r>
            <a:endParaRPr lang="en-GB" dirty="0"/>
          </a:p>
          <a:p>
            <a:r>
              <a:rPr lang="en-GB" dirty="0">
                <a:hlinkClick r:id="rId4"/>
              </a:rPr>
              <a:t>https://www.youtube.com/watch?v=fWTOaYKp-Aw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062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F9FF66-909A-4F66-B18D-E5F917509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8640960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93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6AACD-47BE-4247-A0EC-21C3596DA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3"/>
            <a:ext cx="8712968" cy="3312368"/>
          </a:xfrm>
        </p:spPr>
        <p:txBody>
          <a:bodyPr/>
          <a:lstStyle/>
          <a:p>
            <a:r>
              <a:rPr lang="en-GB" sz="3600" dirty="0"/>
              <a:t>Task: Use your notes to explain how </a:t>
            </a:r>
            <a:r>
              <a:rPr lang="en-GB" sz="3600" dirty="0" err="1"/>
              <a:t>Finnis</a:t>
            </a:r>
            <a:r>
              <a:rPr lang="en-GB" sz="3600" dirty="0"/>
              <a:t>’ seven Basic Goods, and Nine Requirements of Practical Reasonableness would mean immigration is immoral and should </a:t>
            </a:r>
            <a:r>
              <a:rPr lang="en-GB" sz="3600" u="sng" dirty="0"/>
              <a:t>not</a:t>
            </a:r>
            <a:r>
              <a:rPr lang="en-GB" sz="3600" dirty="0"/>
              <a:t> be allowed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92F195-EDE7-4656-B490-D42D30B74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429000"/>
            <a:ext cx="5050346" cy="326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56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itchFamily="66" charset="0"/>
              </a:rPr>
              <a:t>Do you still feel the same?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Comic Sans MS" pitchFamily="66" charset="0"/>
              </a:rPr>
              <a:t>“</a:t>
            </a:r>
            <a:r>
              <a:rPr lang="en-GB" sz="3200" dirty="0" err="1">
                <a:latin typeface="Comic Sans MS" pitchFamily="66" charset="0"/>
              </a:rPr>
              <a:t>Finnis</a:t>
            </a:r>
            <a:r>
              <a:rPr lang="en-GB" sz="3200" dirty="0">
                <a:latin typeface="Comic Sans MS" pitchFamily="66" charset="0"/>
              </a:rPr>
              <a:t>’ Natural Law would justify immigration.”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5536" y="5589240"/>
            <a:ext cx="1152128" cy="50405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AGREE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380312" y="5517232"/>
            <a:ext cx="1440160" cy="50405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DISAGREE</a:t>
            </a:r>
          </a:p>
        </p:txBody>
      </p:sp>
      <p:sp>
        <p:nvSpPr>
          <p:cNvPr id="8" name="Left-Right Arrow 7"/>
          <p:cNvSpPr/>
          <p:nvPr/>
        </p:nvSpPr>
        <p:spPr>
          <a:xfrm>
            <a:off x="1187624" y="4509120"/>
            <a:ext cx="6912768" cy="484632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81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it?</a:t>
            </a:r>
          </a:p>
          <a:p>
            <a:r>
              <a:rPr lang="en-GB" dirty="0"/>
              <a:t>Why would people immigrate? </a:t>
            </a:r>
          </a:p>
          <a:p>
            <a:r>
              <a:rPr lang="en-GB" dirty="0"/>
              <a:t>What could be some of the issues arising from immigration?</a:t>
            </a:r>
          </a:p>
          <a:p>
            <a:r>
              <a:rPr lang="en-GB" dirty="0"/>
              <a:t>What reasons can you give for immigration being a good thing?</a:t>
            </a:r>
          </a:p>
          <a:p>
            <a:r>
              <a:rPr lang="en-GB" dirty="0"/>
              <a:t>What reasons can you give for immigration being a bad thing?</a:t>
            </a:r>
          </a:p>
        </p:txBody>
      </p:sp>
    </p:spTree>
    <p:extLst>
      <p:ext uri="{BB962C8B-B14F-4D97-AF65-F5344CB8AC3E}">
        <p14:creationId xmlns:p14="http://schemas.microsoft.com/office/powerpoint/2010/main" val="848772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9032"/>
          </a:xfrm>
        </p:spPr>
        <p:txBody>
          <a:bodyPr/>
          <a:lstStyle/>
          <a:p>
            <a:r>
              <a:rPr lang="en-GB" b="1" dirty="0" err="1">
                <a:latin typeface="Comic Sans MS" pitchFamily="66" charset="0"/>
              </a:rPr>
              <a:t>Finnis</a:t>
            </a:r>
            <a:r>
              <a:rPr lang="en-GB" b="1" dirty="0">
                <a:latin typeface="Comic Sans MS" pitchFamily="66" charset="0"/>
              </a:rPr>
              <a:t>’ Natural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445624" cy="4572000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>
                <a:latin typeface="Comic Sans MS" pitchFamily="66" charset="0"/>
              </a:rPr>
              <a:t>Finnis</a:t>
            </a:r>
            <a:r>
              <a:rPr lang="en-GB" dirty="0">
                <a:latin typeface="Comic Sans MS" pitchFamily="66" charset="0"/>
              </a:rPr>
              <a:t> disagrees with immigration or the lack of controls on immigration.</a:t>
            </a:r>
          </a:p>
          <a:p>
            <a:r>
              <a:rPr lang="en-GB" dirty="0" err="1">
                <a:latin typeface="Comic Sans MS" pitchFamily="66" charset="0"/>
              </a:rPr>
              <a:t>Finnis</a:t>
            </a:r>
            <a:r>
              <a:rPr lang="en-GB" dirty="0">
                <a:latin typeface="Comic Sans MS" pitchFamily="66" charset="0"/>
              </a:rPr>
              <a:t> warns about the imminent demise of (European, Anglo-American) civilization posed by the aliens at the gates, the yellow peril, the Muslim hordes, the Mexican labourers. </a:t>
            </a:r>
          </a:p>
          <a:p>
            <a:r>
              <a:rPr lang="en-GB" dirty="0">
                <a:latin typeface="Comic Sans MS" pitchFamily="66" charset="0"/>
              </a:rPr>
              <a:t>He thinks Western societies are quickly going to pot, and he lays some of the blame for this on loose immigration policies.</a:t>
            </a:r>
            <a:br>
              <a:rPr lang="en-GB" dirty="0">
                <a:latin typeface="Comic Sans MS" pitchFamily="66" charset="0"/>
              </a:rPr>
            </a:b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4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968552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latin typeface="Comic Sans MS" pitchFamily="66" charset="0"/>
              </a:rPr>
              <a:t>European states in the early twenty-first century move ever more clearly out of the social and political conditions of the 1960s into a trajectory of demographic and cultural decay, circumscription of political, religious and educational speech and associated freedoms; pervasive untruthfulness about equality and diversity; population transfer and replacement by a kind of reverse colonization; and resultant international </a:t>
            </a:r>
            <a:r>
              <a:rPr lang="en-GB" dirty="0" err="1">
                <a:latin typeface="Comic Sans MS" pitchFamily="66" charset="0"/>
              </a:rPr>
              <a:t>fissiparation</a:t>
            </a:r>
            <a:r>
              <a:rPr lang="en-GB" dirty="0">
                <a:latin typeface="Comic Sans MS" pitchFamily="66" charset="0"/>
              </a:rPr>
              <a:t> foreshadowing, it seems, ethnic and religious inter-communal miseries of hatred, bloodshed and political paralysis reminiscent of late twentieth century Yugoslavia’s or the Levant’s.</a:t>
            </a:r>
          </a:p>
          <a:p>
            <a:pPr>
              <a:buNone/>
            </a:pPr>
            <a:endParaRPr lang="en-GB" dirty="0">
              <a:latin typeface="Comic Sans MS" pitchFamily="66" charset="0"/>
            </a:endParaRP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John </a:t>
            </a:r>
            <a:r>
              <a:rPr lang="en-GB" dirty="0" err="1">
                <a:latin typeface="Comic Sans MS" pitchFamily="66" charset="0"/>
              </a:rPr>
              <a:t>Finnis</a:t>
            </a:r>
            <a:r>
              <a:rPr lang="en-GB" dirty="0">
                <a:latin typeface="Comic Sans MS" pitchFamily="66" charset="0"/>
              </a:rPr>
              <a:t> from his essay on the political philosophy of H.L.A. Hart</a:t>
            </a:r>
            <a:br>
              <a:rPr lang="en-GB" dirty="0">
                <a:latin typeface="Comic Sans MS" pitchFamily="66" charset="0"/>
              </a:rPr>
            </a:br>
            <a:endParaRPr lang="en-GB" dirty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9032"/>
          </a:xfrm>
        </p:spPr>
        <p:txBody>
          <a:bodyPr/>
          <a:lstStyle/>
          <a:p>
            <a:r>
              <a:rPr lang="en-GB" b="1" dirty="0" err="1">
                <a:latin typeface="Comic Sans MS" pitchFamily="66" charset="0"/>
              </a:rPr>
              <a:t>Finnis</a:t>
            </a:r>
            <a:r>
              <a:rPr lang="en-GB" b="1" dirty="0">
                <a:latin typeface="Comic Sans MS" pitchFamily="66" charset="0"/>
              </a:rPr>
              <a:t>’ Natural Law</a:t>
            </a:r>
          </a:p>
        </p:txBody>
      </p:sp>
    </p:spTree>
    <p:extLst>
      <p:ext uri="{BB962C8B-B14F-4D97-AF65-F5344CB8AC3E}">
        <p14:creationId xmlns:p14="http://schemas.microsoft.com/office/powerpoint/2010/main" val="3707107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CF7BE-3C6A-4BA9-A4D1-2EDF1E9E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143000"/>
          </a:xfrm>
        </p:spPr>
        <p:txBody>
          <a:bodyPr/>
          <a:lstStyle/>
          <a:p>
            <a:r>
              <a:rPr lang="en-GB" dirty="0"/>
              <a:t>How is </a:t>
            </a:r>
            <a:r>
              <a:rPr lang="en-GB" dirty="0" err="1"/>
              <a:t>Finnis</a:t>
            </a:r>
            <a:r>
              <a:rPr lang="en-GB" dirty="0"/>
              <a:t> applying his Seven Basic Goods and Nine Requirements of Practical Reasonableness in order to show that </a:t>
            </a:r>
            <a:r>
              <a:rPr lang="en-GB" u="sng" dirty="0"/>
              <a:t>FREE</a:t>
            </a:r>
            <a:r>
              <a:rPr lang="en-GB" dirty="0"/>
              <a:t> immigration should not be allowed?</a:t>
            </a:r>
          </a:p>
        </p:txBody>
      </p:sp>
    </p:spTree>
    <p:extLst>
      <p:ext uri="{BB962C8B-B14F-4D97-AF65-F5344CB8AC3E}">
        <p14:creationId xmlns:p14="http://schemas.microsoft.com/office/powerpoint/2010/main" val="468750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372" y="404664"/>
            <a:ext cx="8820472" cy="1215008"/>
          </a:xfrm>
        </p:spPr>
        <p:txBody>
          <a:bodyPr/>
          <a:lstStyle/>
          <a:p>
            <a:r>
              <a:rPr lang="en-GB" sz="4000" dirty="0">
                <a:effectLst/>
                <a:latin typeface="Comic Sans MS" pitchFamily="66" charset="0"/>
              </a:rPr>
              <a:t>Theme 2F:Applying </a:t>
            </a:r>
            <a:r>
              <a:rPr lang="en-GB" sz="4000" dirty="0" err="1">
                <a:effectLst/>
                <a:latin typeface="Comic Sans MS" pitchFamily="66" charset="0"/>
              </a:rPr>
              <a:t>Hoose’s</a:t>
            </a:r>
            <a:r>
              <a:rPr lang="en-GB" sz="4000" dirty="0">
                <a:effectLst/>
                <a:latin typeface="Comic Sans MS" pitchFamily="66" charset="0"/>
              </a:rPr>
              <a:t> </a:t>
            </a:r>
            <a:r>
              <a:rPr lang="en-GB" sz="4000" dirty="0" err="1">
                <a:effectLst/>
                <a:latin typeface="Comic Sans MS" pitchFamily="66" charset="0"/>
              </a:rPr>
              <a:t>Proportionalism</a:t>
            </a:r>
            <a:r>
              <a:rPr lang="en-GB" sz="4000" dirty="0">
                <a:effectLst/>
                <a:latin typeface="Comic Sans MS" pitchFamily="66" charset="0"/>
              </a:rPr>
              <a:t> to immigration</a:t>
            </a:r>
            <a:r>
              <a:rPr lang="en-GB" sz="4000" dirty="0">
                <a:effectLst/>
              </a:rPr>
              <a:t/>
            </a:r>
            <a:br>
              <a:rPr lang="en-GB" sz="4000" dirty="0">
                <a:effectLst/>
              </a:rPr>
            </a:br>
            <a:r>
              <a:rPr lang="en-GB" sz="4000" dirty="0">
                <a:effectLst/>
                <a:latin typeface="Comic Sans MS" pitchFamily="66" charset="0"/>
              </a:rPr>
              <a:t>Lesson Objectives</a:t>
            </a:r>
            <a:r>
              <a:rPr lang="en-GB" sz="4000" b="1" dirty="0">
                <a:effectLst/>
                <a:latin typeface="Comic Sans MS" pitchFamily="66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2816"/>
            <a:ext cx="8856984" cy="4077072"/>
          </a:xfrm>
        </p:spPr>
        <p:txBody>
          <a:bodyPr/>
          <a:lstStyle/>
          <a:p>
            <a:pPr>
              <a:buNone/>
            </a:pPr>
            <a:r>
              <a:rPr lang="en-GB" sz="2800" dirty="0">
                <a:solidFill>
                  <a:srgbClr val="002060"/>
                </a:solidFill>
                <a:latin typeface="Comic Sans MS" pitchFamily="66" charset="0"/>
              </a:rPr>
              <a:t>Questions for this lesson</a:t>
            </a:r>
          </a:p>
          <a:p>
            <a:r>
              <a:rPr lang="en-GB" sz="2800" dirty="0">
                <a:effectLst/>
              </a:rPr>
              <a:t>How does </a:t>
            </a:r>
            <a:r>
              <a:rPr lang="en-GB" sz="2800" dirty="0" err="1">
                <a:effectLst/>
              </a:rPr>
              <a:t>Hoose’s</a:t>
            </a:r>
            <a:r>
              <a:rPr lang="en-GB" sz="2800" dirty="0">
                <a:effectLst/>
              </a:rPr>
              <a:t> </a:t>
            </a:r>
            <a:r>
              <a:rPr lang="en-GB" sz="2800" dirty="0" err="1">
                <a:effectLst/>
              </a:rPr>
              <a:t>proportionalism</a:t>
            </a:r>
            <a:r>
              <a:rPr lang="en-GB" sz="2800" dirty="0">
                <a:effectLst/>
              </a:rPr>
              <a:t> apply to immigration?</a:t>
            </a:r>
          </a:p>
          <a:p>
            <a:pPr>
              <a:buNone/>
            </a:pPr>
            <a:endParaRPr lang="en-GB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E78DBE-CAAE-429F-ABDD-51DDB6FB6DA4}"/>
              </a:ext>
            </a:extLst>
          </p:cNvPr>
          <p:cNvSpPr txBox="1"/>
          <p:nvPr/>
        </p:nvSpPr>
        <p:spPr>
          <a:xfrm>
            <a:off x="323528" y="6021288"/>
            <a:ext cx="8460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Starter: Do you think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Hoose’s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Proportionalism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would say immigration is a moral act?</a:t>
            </a:r>
          </a:p>
        </p:txBody>
      </p:sp>
    </p:spTree>
    <p:extLst>
      <p:ext uri="{BB962C8B-B14F-4D97-AF65-F5344CB8AC3E}">
        <p14:creationId xmlns:p14="http://schemas.microsoft.com/office/powerpoint/2010/main" val="3683039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itchFamily="66" charset="0"/>
              </a:rPr>
              <a:t>Starter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Comic Sans MS" pitchFamily="66" charset="0"/>
              </a:rPr>
              <a:t>“</a:t>
            </a:r>
            <a:r>
              <a:rPr lang="en-GB" dirty="0" err="1">
                <a:latin typeface="Comic Sans MS" pitchFamily="66" charset="0"/>
              </a:rPr>
              <a:t>Hoose’s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Proportionalism</a:t>
            </a:r>
            <a:r>
              <a:rPr lang="en-GB" sz="3200" dirty="0">
                <a:latin typeface="Comic Sans MS" pitchFamily="66" charset="0"/>
              </a:rPr>
              <a:t> would justify immigration.”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5536" y="5589240"/>
            <a:ext cx="1152128" cy="50405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AGREE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380312" y="5517232"/>
            <a:ext cx="1440160" cy="50405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DISAGREE</a:t>
            </a:r>
          </a:p>
        </p:txBody>
      </p:sp>
      <p:sp>
        <p:nvSpPr>
          <p:cNvPr id="8" name="Left-Right Arrow 7"/>
          <p:cNvSpPr/>
          <p:nvPr/>
        </p:nvSpPr>
        <p:spPr>
          <a:xfrm>
            <a:off x="1187624" y="4509120"/>
            <a:ext cx="6912768" cy="484632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387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D4EED-8165-4012-99E7-79F7B77E9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costs and benefits of immigration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91B8A-F21B-4A39-B03A-E4A6E143A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https://www.youtube.com/watch?v=by2dTCj-qdk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388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Comic Sans MS" pitchFamily="66" charset="0"/>
              </a:rPr>
              <a:t>Proportionalism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72000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latin typeface="Comic Sans MS" pitchFamily="66" charset="0"/>
              </a:rPr>
              <a:t>Immigration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does allow for some of the </a:t>
            </a:r>
            <a:r>
              <a:rPr lang="en-US" b="1" dirty="0" err="1">
                <a:latin typeface="Comic Sans MS" pitchFamily="66" charset="0"/>
              </a:rPr>
              <a:t>ontic</a:t>
            </a:r>
            <a:r>
              <a:rPr lang="en-US" b="1" dirty="0">
                <a:latin typeface="Comic Sans MS" pitchFamily="66" charset="0"/>
              </a:rPr>
              <a:t> (real) goods </a:t>
            </a:r>
            <a:r>
              <a:rPr lang="en-US" dirty="0">
                <a:latin typeface="Comic Sans MS" pitchFamily="66" charset="0"/>
              </a:rPr>
              <a:t>– qualities such as dignity, integrity and justice – which themselves are not moral but are desirable qualities and should be taken into account when making a moral decision.</a:t>
            </a:r>
            <a:r>
              <a:rPr lang="en-GB" dirty="0">
                <a:latin typeface="Comic Sans MS" pitchFamily="66" charset="0"/>
              </a:rPr>
              <a:t> </a:t>
            </a:r>
          </a:p>
          <a:p>
            <a:r>
              <a:rPr lang="en-GB" dirty="0">
                <a:latin typeface="Comic Sans MS" pitchFamily="66" charset="0"/>
              </a:rPr>
              <a:t>However, if immigration can cause harm to others, as we have seen </a:t>
            </a:r>
            <a:r>
              <a:rPr lang="en-GB" dirty="0" err="1">
                <a:latin typeface="Comic Sans MS" pitchFamily="66" charset="0"/>
              </a:rPr>
              <a:t>Finnis</a:t>
            </a:r>
            <a:r>
              <a:rPr lang="en-GB" dirty="0">
                <a:latin typeface="Comic Sans MS" pitchFamily="66" charset="0"/>
              </a:rPr>
              <a:t> has tried to show, it could not be justified.</a:t>
            </a:r>
          </a:p>
          <a:p>
            <a:r>
              <a:rPr lang="en-GB" dirty="0">
                <a:latin typeface="Comic Sans MS" pitchFamily="66" charset="0"/>
              </a:rPr>
              <a:t>All possible consequences need to be considered to decide whether or not it can be justified.</a:t>
            </a:r>
          </a:p>
          <a:p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9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Apply the principles of </a:t>
            </a:r>
            <a:r>
              <a:rPr lang="en-GB" dirty="0" err="1"/>
              <a:t>proportionalism</a:t>
            </a:r>
            <a:r>
              <a:rPr lang="en-GB" dirty="0"/>
              <a:t> and agape to immigration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91CC98-023F-4B8C-986D-D34AEF3AB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95217"/>
            <a:ext cx="5538163" cy="361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73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B03AF-881C-4B91-9E27-0DE49DA34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568"/>
            <a:ext cx="8229600" cy="774923"/>
          </a:xfrm>
        </p:spPr>
        <p:txBody>
          <a:bodyPr/>
          <a:lstStyle/>
          <a:p>
            <a:r>
              <a:rPr lang="en-GB" dirty="0"/>
              <a:t>Exam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2AEA4-4F0B-472C-BD24-1EEE838E3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2492"/>
            <a:ext cx="8229600" cy="528843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Explain how </a:t>
            </a:r>
            <a:r>
              <a:rPr lang="en-GB" dirty="0" err="1"/>
              <a:t>Finnis</a:t>
            </a:r>
            <a:r>
              <a:rPr lang="en-GB" dirty="0"/>
              <a:t>’ Natural Law would apply to immigration [20]</a:t>
            </a:r>
          </a:p>
          <a:p>
            <a:r>
              <a:rPr lang="en-GB" dirty="0"/>
              <a:t>Is this AO1 or AO2?</a:t>
            </a:r>
          </a:p>
          <a:p>
            <a:r>
              <a:rPr lang="en-GB" dirty="0"/>
              <a:t>What must you do?</a:t>
            </a:r>
          </a:p>
          <a:p>
            <a:r>
              <a:rPr lang="en-GB" dirty="0"/>
              <a:t>Plan your DISS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8FD42-75B2-4F37-AFD1-01FB0EDF29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6" t="26188" r="25588" b="12183"/>
          <a:stretch/>
        </p:blipFill>
        <p:spPr>
          <a:xfrm>
            <a:off x="3660465" y="3367237"/>
            <a:ext cx="5474149" cy="349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3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0B9045-798F-440B-AAC9-ACC4267E7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3385-5B94-4593-A438-13A8CDB22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Immigration</a:t>
            </a:r>
          </a:p>
          <a:p>
            <a:pPr lvl="1"/>
            <a:r>
              <a:rPr lang="en-GB" sz="2400" dirty="0">
                <a:effectLst/>
              </a:rPr>
              <a:t>the action of </a:t>
            </a:r>
            <a:r>
              <a:rPr lang="en-GB" sz="2400" u="sng" dirty="0">
                <a:effectLst/>
              </a:rPr>
              <a:t>coming</a:t>
            </a:r>
            <a:r>
              <a:rPr lang="en-GB" sz="2400" dirty="0">
                <a:effectLst/>
              </a:rPr>
              <a:t> to live permanently in a foreign country.</a:t>
            </a:r>
          </a:p>
          <a:p>
            <a:r>
              <a:rPr lang="en-GB" sz="2800" dirty="0"/>
              <a:t>Emigration</a:t>
            </a:r>
          </a:p>
          <a:p>
            <a:pPr lvl="1"/>
            <a:r>
              <a:rPr lang="en-GB" sz="2400" dirty="0">
                <a:effectLst/>
              </a:rPr>
              <a:t>the act of </a:t>
            </a:r>
            <a:r>
              <a:rPr lang="en-GB" sz="2400" u="sng" dirty="0">
                <a:effectLst/>
              </a:rPr>
              <a:t>leaving </a:t>
            </a:r>
            <a:r>
              <a:rPr lang="en-GB" sz="2400" dirty="0">
                <a:effectLst/>
              </a:rPr>
              <a:t>one's own country to settle permanently in another; moving abroad.</a:t>
            </a:r>
          </a:p>
          <a:p>
            <a:r>
              <a:rPr lang="en-GB" sz="2800" dirty="0">
                <a:effectLst/>
              </a:rPr>
              <a:t>The </a:t>
            </a:r>
            <a:r>
              <a:rPr lang="en-GB" sz="2800" b="1" dirty="0">
                <a:effectLst/>
              </a:rPr>
              <a:t>difference between</a:t>
            </a:r>
            <a:r>
              <a:rPr lang="en-GB" sz="2800" dirty="0">
                <a:effectLst/>
              </a:rPr>
              <a:t> “immigrate” and “</a:t>
            </a:r>
            <a:r>
              <a:rPr lang="en-GB" sz="2800" b="1" dirty="0">
                <a:effectLst/>
              </a:rPr>
              <a:t>emigrate</a:t>
            </a:r>
            <a:r>
              <a:rPr lang="en-GB" sz="2800" dirty="0">
                <a:effectLst/>
              </a:rPr>
              <a:t>” is </a:t>
            </a:r>
          </a:p>
          <a:p>
            <a:pPr lvl="1"/>
            <a:r>
              <a:rPr lang="en-GB" sz="2400" dirty="0">
                <a:effectLst/>
              </a:rPr>
              <a:t>“immigrating” is the act of entering a foreign country to live while “</a:t>
            </a:r>
            <a:r>
              <a:rPr lang="en-GB" sz="2400" b="1" dirty="0">
                <a:effectLst/>
              </a:rPr>
              <a:t>emigrating</a:t>
            </a:r>
            <a:r>
              <a:rPr lang="en-GB" sz="2400" dirty="0">
                <a:effectLst/>
              </a:rPr>
              <a:t>” is the act of leaving a country to live in another.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4998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D93E7-D485-41E1-A632-7DFC3CEED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6261"/>
          </a:xfrm>
        </p:spPr>
        <p:txBody>
          <a:bodyPr/>
          <a:lstStyle/>
          <a:p>
            <a:r>
              <a:rPr lang="en-GB" b="1" dirty="0">
                <a:effectLst/>
              </a:rPr>
              <a:t>Illegal immigration</a:t>
            </a:r>
            <a:r>
              <a:rPr lang="en-GB" dirty="0">
                <a:effectLst/>
              </a:rPr>
              <a:t> (also referred to unauthorized or undocumented </a:t>
            </a:r>
            <a:r>
              <a:rPr lang="en-GB" b="1" dirty="0">
                <a:effectLst/>
              </a:rPr>
              <a:t>immigrants</a:t>
            </a:r>
            <a:r>
              <a:rPr lang="en-GB" dirty="0">
                <a:effectLst/>
              </a:rPr>
              <a:t>)</a:t>
            </a:r>
          </a:p>
          <a:p>
            <a:pPr lvl="1"/>
            <a:r>
              <a:rPr lang="en-GB" dirty="0">
                <a:effectLst/>
              </a:rPr>
              <a:t>the </a:t>
            </a:r>
            <a:r>
              <a:rPr lang="en-GB" b="1" dirty="0">
                <a:effectLst/>
              </a:rPr>
              <a:t>migration</a:t>
            </a:r>
            <a:r>
              <a:rPr lang="en-GB" dirty="0">
                <a:effectLst/>
              </a:rPr>
              <a:t> of people across national borders in a way that violates the </a:t>
            </a:r>
            <a:r>
              <a:rPr lang="en-GB" b="1" dirty="0">
                <a:effectLst/>
              </a:rPr>
              <a:t>immigration</a:t>
            </a:r>
            <a:r>
              <a:rPr lang="en-GB" dirty="0">
                <a:effectLst/>
              </a:rPr>
              <a:t> laws of the destined country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81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0B9045-798F-440B-AAC9-ACC4267E7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4704"/>
          </a:xfrm>
        </p:spPr>
        <p:txBody>
          <a:bodyPr/>
          <a:lstStyle/>
          <a:p>
            <a:r>
              <a:rPr lang="en-GB" dirty="0"/>
              <a:t>Why would people immigrate?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B8A19F-2010-49A1-B46C-420BA00D7A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52" y="620688"/>
            <a:ext cx="4038600" cy="5366221"/>
          </a:xfrm>
        </p:spPr>
        <p:txBody>
          <a:bodyPr/>
          <a:lstStyle/>
          <a:p>
            <a:r>
              <a:rPr lang="en-GB" dirty="0"/>
              <a:t>Push factors</a:t>
            </a:r>
          </a:p>
          <a:p>
            <a:pPr lvl="1"/>
            <a:r>
              <a:rPr lang="en-GB" dirty="0"/>
              <a:t>Economic</a:t>
            </a:r>
          </a:p>
          <a:p>
            <a:pPr lvl="2"/>
            <a:r>
              <a:rPr lang="en-GB" dirty="0"/>
              <a:t>No work</a:t>
            </a:r>
          </a:p>
          <a:p>
            <a:pPr lvl="2"/>
            <a:r>
              <a:rPr lang="en-GB" dirty="0"/>
              <a:t>No resources</a:t>
            </a:r>
          </a:p>
          <a:p>
            <a:pPr lvl="2"/>
            <a:r>
              <a:rPr lang="en-GB" dirty="0"/>
              <a:t>Poor education</a:t>
            </a:r>
          </a:p>
          <a:p>
            <a:pPr lvl="2"/>
            <a:r>
              <a:rPr lang="en-GB" dirty="0"/>
              <a:t>Services that provide a longer life expectancy and life opportunities</a:t>
            </a:r>
          </a:p>
          <a:p>
            <a:pPr lvl="2"/>
            <a:r>
              <a:rPr lang="en-GB" dirty="0"/>
              <a:t>Weak infrastructure</a:t>
            </a:r>
          </a:p>
          <a:p>
            <a:pPr lvl="2"/>
            <a:r>
              <a:rPr lang="en-GB" dirty="0"/>
              <a:t>Poverty (LEDCs)</a:t>
            </a:r>
          </a:p>
          <a:p>
            <a:pPr lvl="1"/>
            <a:r>
              <a:rPr lang="en-GB" dirty="0"/>
              <a:t>Political</a:t>
            </a:r>
          </a:p>
          <a:p>
            <a:pPr lvl="2"/>
            <a:r>
              <a:rPr lang="en-GB" dirty="0"/>
              <a:t>Government opposed to your views</a:t>
            </a:r>
          </a:p>
          <a:p>
            <a:pPr lvl="2"/>
            <a:r>
              <a:rPr lang="en-GB" dirty="0"/>
              <a:t>Dictators</a:t>
            </a:r>
          </a:p>
          <a:p>
            <a:pPr lvl="2"/>
            <a:r>
              <a:rPr lang="en-GB" dirty="0"/>
              <a:t>Seeking refuge or asylum from conflict or persecution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D8B0D4-F00E-439B-8A73-10B8539A5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8652" y="684890"/>
            <a:ext cx="4968552" cy="5366221"/>
          </a:xfrm>
        </p:spPr>
        <p:txBody>
          <a:bodyPr/>
          <a:lstStyle/>
          <a:p>
            <a:r>
              <a:rPr lang="en-GB" dirty="0"/>
              <a:t>Pull Factors</a:t>
            </a:r>
          </a:p>
          <a:p>
            <a:pPr lvl="1"/>
            <a:r>
              <a:rPr lang="en-GB" dirty="0"/>
              <a:t>Economic</a:t>
            </a:r>
          </a:p>
          <a:p>
            <a:pPr lvl="2"/>
            <a:r>
              <a:rPr lang="en-GB" dirty="0"/>
              <a:t>More jobs</a:t>
            </a:r>
          </a:p>
          <a:p>
            <a:pPr lvl="2"/>
            <a:r>
              <a:rPr lang="en-GB" dirty="0"/>
              <a:t>Resources</a:t>
            </a:r>
          </a:p>
          <a:p>
            <a:pPr lvl="2"/>
            <a:r>
              <a:rPr lang="en-GB" dirty="0"/>
              <a:t>Free and effective education</a:t>
            </a:r>
          </a:p>
          <a:p>
            <a:pPr lvl="2"/>
            <a:r>
              <a:rPr lang="en-GB" dirty="0"/>
              <a:t>Medical care</a:t>
            </a:r>
          </a:p>
          <a:p>
            <a:pPr lvl="2"/>
            <a:r>
              <a:rPr lang="en-GB" dirty="0"/>
              <a:t>High Standard of living (MEDCs)</a:t>
            </a:r>
          </a:p>
          <a:p>
            <a:pPr lvl="2"/>
            <a:endParaRPr lang="en-GB" dirty="0"/>
          </a:p>
          <a:p>
            <a:pPr marL="914400" lvl="2" indent="0">
              <a:buNone/>
            </a:pPr>
            <a:endParaRPr lang="en-GB" dirty="0"/>
          </a:p>
          <a:p>
            <a:pPr lvl="1"/>
            <a:r>
              <a:rPr lang="en-GB" dirty="0"/>
              <a:t>Political</a:t>
            </a:r>
          </a:p>
          <a:p>
            <a:pPr lvl="2"/>
            <a:r>
              <a:rPr lang="en-GB" dirty="0"/>
              <a:t>Freedom of beliefs and actions</a:t>
            </a:r>
          </a:p>
          <a:p>
            <a:pPr lvl="2"/>
            <a:r>
              <a:rPr lang="en-GB" dirty="0"/>
              <a:t>Democracy that allows your views to be aired</a:t>
            </a:r>
          </a:p>
          <a:p>
            <a:pPr lvl="2"/>
            <a:r>
              <a:rPr lang="en-GB" dirty="0"/>
              <a:t>A country with a good record of Human Rights or one free of conflict</a:t>
            </a:r>
          </a:p>
          <a:p>
            <a:pPr lvl="1"/>
            <a:endParaRPr lang="en-GB" dirty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822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0B9045-798F-440B-AAC9-ACC4267E7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4704"/>
          </a:xfrm>
        </p:spPr>
        <p:txBody>
          <a:bodyPr/>
          <a:lstStyle/>
          <a:p>
            <a:r>
              <a:rPr lang="en-GB" dirty="0"/>
              <a:t>Why would people immigrate?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B8A19F-2010-49A1-B46C-420BA00D7A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572" y="764704"/>
            <a:ext cx="4038600" cy="5366221"/>
          </a:xfrm>
        </p:spPr>
        <p:txBody>
          <a:bodyPr/>
          <a:lstStyle/>
          <a:p>
            <a:r>
              <a:rPr lang="en-GB" dirty="0"/>
              <a:t>Push factors</a:t>
            </a:r>
          </a:p>
          <a:p>
            <a:pPr lvl="1"/>
            <a:r>
              <a:rPr lang="en-GB" dirty="0"/>
              <a:t>Environmental</a:t>
            </a:r>
          </a:p>
          <a:p>
            <a:pPr lvl="2"/>
            <a:r>
              <a:rPr lang="en-GB" dirty="0"/>
              <a:t>Current flooding, droughts, earthquakes etc</a:t>
            </a:r>
          </a:p>
          <a:p>
            <a:pPr lvl="2"/>
            <a:r>
              <a:rPr lang="en-GB" dirty="0"/>
              <a:t>High risk of natural disasters in the future (unstable)</a:t>
            </a:r>
          </a:p>
          <a:p>
            <a:pPr lvl="2"/>
            <a:r>
              <a:rPr lang="en-GB" dirty="0"/>
              <a:t>A climate inappropriate for growing food</a:t>
            </a:r>
          </a:p>
          <a:p>
            <a:pPr lvl="2"/>
            <a:r>
              <a:rPr lang="en-GB" dirty="0"/>
              <a:t>A climate inappropriate for growing goods to export</a:t>
            </a:r>
          </a:p>
          <a:p>
            <a:pPr marL="914400" lvl="2" indent="0">
              <a:buNone/>
            </a:pP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D8B0D4-F00E-439B-8A73-10B8539A5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7944" y="764704"/>
            <a:ext cx="4968552" cy="5366221"/>
          </a:xfrm>
        </p:spPr>
        <p:txBody>
          <a:bodyPr/>
          <a:lstStyle/>
          <a:p>
            <a:r>
              <a:rPr lang="en-GB" dirty="0"/>
              <a:t>Pull Factors</a:t>
            </a:r>
          </a:p>
          <a:p>
            <a:pPr lvl="1"/>
            <a:r>
              <a:rPr lang="en-GB" dirty="0"/>
              <a:t>Environmental</a:t>
            </a:r>
          </a:p>
          <a:p>
            <a:pPr lvl="2"/>
            <a:r>
              <a:rPr lang="en-GB" dirty="0"/>
              <a:t>No current natural disasters</a:t>
            </a:r>
          </a:p>
          <a:p>
            <a:pPr marL="914400" lvl="2" indent="0">
              <a:buNone/>
            </a:pPr>
            <a:endParaRPr lang="en-GB" dirty="0"/>
          </a:p>
          <a:p>
            <a:pPr lvl="2"/>
            <a:r>
              <a:rPr lang="en-GB" dirty="0"/>
              <a:t>Stable environment with low future risks</a:t>
            </a:r>
          </a:p>
          <a:p>
            <a:pPr marL="914400" lvl="2" indent="0">
              <a:buNone/>
            </a:pPr>
            <a:endParaRPr lang="en-GB" dirty="0"/>
          </a:p>
          <a:p>
            <a:pPr lvl="2"/>
            <a:r>
              <a:rPr lang="en-GB" dirty="0"/>
              <a:t>A climate that allows food to grow</a:t>
            </a:r>
          </a:p>
          <a:p>
            <a:pPr lvl="2"/>
            <a:r>
              <a:rPr lang="en-GB" dirty="0"/>
              <a:t>A climate appropriate for growing goods to export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80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F7758A-FC33-4B7B-AA97-6D0E90C00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907"/>
          </a:xfrm>
        </p:spPr>
        <p:txBody>
          <a:bodyPr/>
          <a:lstStyle/>
          <a:p>
            <a:r>
              <a:rPr lang="en-GB" dirty="0"/>
              <a:t>Issues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B0B3F6-9849-4AB9-B8DD-E289EE89A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8189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Illegal Immigration</a:t>
            </a:r>
          </a:p>
          <a:p>
            <a:r>
              <a:rPr lang="en-GB" dirty="0"/>
              <a:t>Risking life to move</a:t>
            </a:r>
          </a:p>
          <a:p>
            <a:pPr lvl="1"/>
            <a:r>
              <a:rPr lang="en-GB" dirty="0"/>
              <a:t>What is the action that is the least ‘risky’?</a:t>
            </a:r>
          </a:p>
          <a:p>
            <a:r>
              <a:rPr lang="en-GB" dirty="0"/>
              <a:t>Breaking the law</a:t>
            </a:r>
          </a:p>
          <a:p>
            <a:pPr lvl="1"/>
            <a:r>
              <a:rPr lang="en-GB" dirty="0"/>
              <a:t>Should the law be kept in this case?</a:t>
            </a:r>
          </a:p>
          <a:p>
            <a:pPr lvl="1"/>
            <a:r>
              <a:rPr lang="en-GB" dirty="0"/>
              <a:t>If it damages pursuits of the Basic Goods (</a:t>
            </a:r>
            <a:r>
              <a:rPr lang="en-GB" dirty="0" err="1"/>
              <a:t>Finnis</a:t>
            </a:r>
            <a:r>
              <a:rPr lang="en-GB" dirty="0"/>
              <a:t>), or creates disproportionate results in terms of agape (</a:t>
            </a:r>
            <a:r>
              <a:rPr lang="en-GB" dirty="0" err="1"/>
              <a:t>Hoose</a:t>
            </a:r>
            <a:r>
              <a:rPr lang="en-GB" dirty="0"/>
              <a:t>) is it a law we should adhere to?</a:t>
            </a:r>
          </a:p>
          <a:p>
            <a:r>
              <a:rPr lang="en-GB" dirty="0"/>
              <a:t>Funding criminal gangs to move</a:t>
            </a:r>
          </a:p>
          <a:p>
            <a:pPr lvl="1"/>
            <a:r>
              <a:rPr lang="en-GB" dirty="0"/>
              <a:t>Can this sort of migration ever be moral?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89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F7758A-FC33-4B7B-AA97-6D0E90C00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26" y="0"/>
            <a:ext cx="8229600" cy="630907"/>
          </a:xfrm>
        </p:spPr>
        <p:txBody>
          <a:bodyPr/>
          <a:lstStyle/>
          <a:p>
            <a:r>
              <a:rPr lang="en-GB" dirty="0"/>
              <a:t>Issues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B0B3F6-9849-4AB9-B8DD-E289EE89A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30908"/>
            <a:ext cx="8856984" cy="5500018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legal Immigration</a:t>
            </a:r>
          </a:p>
          <a:p>
            <a:r>
              <a:rPr lang="en-GB" dirty="0"/>
              <a:t>Changes in demographic and culture</a:t>
            </a:r>
          </a:p>
          <a:p>
            <a:pPr lvl="1"/>
            <a:r>
              <a:rPr lang="en-GB" dirty="0"/>
              <a:t>Are we undermining Basic Goods by allowing this?</a:t>
            </a:r>
          </a:p>
          <a:p>
            <a:pPr lvl="1"/>
            <a:r>
              <a:rPr lang="en-GB" dirty="0"/>
              <a:t>Is this proportionate in terms of agape?</a:t>
            </a:r>
          </a:p>
          <a:p>
            <a:r>
              <a:rPr lang="en-GB" dirty="0"/>
              <a:t>Migrant crises for the countries receiving the immigrants?</a:t>
            </a:r>
          </a:p>
          <a:p>
            <a:pPr lvl="1"/>
            <a:r>
              <a:rPr lang="en-GB" dirty="0"/>
              <a:t>Economic consequences</a:t>
            </a:r>
          </a:p>
          <a:p>
            <a:pPr lvl="1"/>
            <a:r>
              <a:rPr lang="en-GB" dirty="0"/>
              <a:t>Problems with demands on infrastructure</a:t>
            </a:r>
          </a:p>
          <a:p>
            <a:pPr lvl="2"/>
            <a:r>
              <a:rPr lang="en-GB" dirty="0"/>
              <a:t>Public services: transport, education, housing, healthcare</a:t>
            </a:r>
          </a:p>
          <a:p>
            <a:pPr lvl="2"/>
            <a:r>
              <a:rPr lang="en-GB" dirty="0"/>
              <a:t>Are we undermining Basic Goods in this way?</a:t>
            </a:r>
          </a:p>
          <a:p>
            <a:pPr lvl="2"/>
            <a:r>
              <a:rPr lang="en-GB" dirty="0"/>
              <a:t>Is </a:t>
            </a:r>
            <a:r>
              <a:rPr lang="en-GB" b="1" i="1" dirty="0"/>
              <a:t>this </a:t>
            </a:r>
            <a:r>
              <a:rPr lang="en-GB" dirty="0"/>
              <a:t>proportionate in terms of agape?</a:t>
            </a:r>
          </a:p>
        </p:txBody>
      </p:sp>
    </p:spTree>
    <p:extLst>
      <p:ext uri="{BB962C8B-B14F-4D97-AF65-F5344CB8AC3E}">
        <p14:creationId xmlns:p14="http://schemas.microsoft.com/office/powerpoint/2010/main" val="325377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09BD7A-5922-4201-B321-A99E69F77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29B770F-718E-47CC-A103-8FEC8329B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7812"/>
            <a:ext cx="8363271" cy="6103515"/>
          </a:xfrm>
        </p:spPr>
      </p:pic>
    </p:spTree>
    <p:extLst>
      <p:ext uri="{BB962C8B-B14F-4D97-AF65-F5344CB8AC3E}">
        <p14:creationId xmlns:p14="http://schemas.microsoft.com/office/powerpoint/2010/main" val="1646817480"/>
      </p:ext>
    </p:extLst>
  </p:cSld>
  <p:clrMapOvr>
    <a:masterClrMapping/>
  </p:clrMapOvr>
</p:sld>
</file>

<file path=ppt/theme/theme1.xml><?xml version="1.0" encoding="utf-8"?>
<a:theme xmlns:a="http://schemas.openxmlformats.org/drawingml/2006/main" name="Balance">
  <a:themeElements>
    <a:clrScheme name="Balance 9">
      <a:dk1>
        <a:srgbClr val="000000"/>
      </a:dk1>
      <a:lt1>
        <a:srgbClr val="FFFFFF"/>
      </a:lt1>
      <a:dk2>
        <a:srgbClr val="00A29E"/>
      </a:dk2>
      <a:lt2>
        <a:srgbClr val="CBCBCB"/>
      </a:lt2>
      <a:accent1>
        <a:srgbClr val="E5E5FF"/>
      </a:accent1>
      <a:accent2>
        <a:srgbClr val="79CD6B"/>
      </a:accent2>
      <a:accent3>
        <a:srgbClr val="FFFFFF"/>
      </a:accent3>
      <a:accent4>
        <a:srgbClr val="000000"/>
      </a:accent4>
      <a:accent5>
        <a:srgbClr val="F0F0FF"/>
      </a:accent5>
      <a:accent6>
        <a:srgbClr val="6DBA60"/>
      </a:accent6>
      <a:hlink>
        <a:srgbClr val="4477DE"/>
      </a:hlink>
      <a:folHlink>
        <a:srgbClr val="65498F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1208</Words>
  <Application>Microsoft Office PowerPoint</Application>
  <PresentationFormat>On-screen Show (4:3)</PresentationFormat>
  <Paragraphs>149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Comic Sans MS</vt:lpstr>
      <vt:lpstr>Tahoma</vt:lpstr>
      <vt:lpstr>Wingdings</vt:lpstr>
      <vt:lpstr>Balance</vt:lpstr>
      <vt:lpstr>Title:  Finnis’ Natural Law and Hoose’s Proportionalism: application of the theory</vt:lpstr>
      <vt:lpstr>Immigration</vt:lpstr>
      <vt:lpstr>What is it?</vt:lpstr>
      <vt:lpstr>PowerPoint Presentation</vt:lpstr>
      <vt:lpstr>Why would people immigrate?</vt:lpstr>
      <vt:lpstr>Why would people immigrate?</vt:lpstr>
      <vt:lpstr>Issues</vt:lpstr>
      <vt:lpstr>Issues</vt:lpstr>
      <vt:lpstr>PowerPoint Presentation</vt:lpstr>
      <vt:lpstr>Theme 2F:Applying Finnis’ Natural Law to Immigration Lesson Objectives:</vt:lpstr>
      <vt:lpstr>Starter</vt:lpstr>
      <vt:lpstr>Make notes on the following: Why should we welcome immigration? </vt:lpstr>
      <vt:lpstr>Case Study: Migration from Sub-Saharan Africa to Europe</vt:lpstr>
      <vt:lpstr>Case Study: Migration from Sub-Saharan Africa to Europe</vt:lpstr>
      <vt:lpstr>Task: Use your notes to explain how Finnis’ seven Basic Goods, and Nine Requirements of Practical Reasonableness would mean immigration is moral and should be allowed</vt:lpstr>
      <vt:lpstr>Make notes on the following: Why should we not welcome immigration? </vt:lpstr>
      <vt:lpstr>PowerPoint Presentation</vt:lpstr>
      <vt:lpstr>Task: Use your notes to explain how Finnis’ seven Basic Goods, and Nine Requirements of Practical Reasonableness would mean immigration is immoral and should not be allowed</vt:lpstr>
      <vt:lpstr>Do you still feel the same?</vt:lpstr>
      <vt:lpstr>Finnis’ Natural Law</vt:lpstr>
      <vt:lpstr>Finnis’ Natural Law</vt:lpstr>
      <vt:lpstr>How is Finnis applying his Seven Basic Goods and Nine Requirements of Practical Reasonableness in order to show that FREE immigration should not be allowed?</vt:lpstr>
      <vt:lpstr>Theme 2F:Applying Hoose’s Proportionalism to immigration Lesson Objectives:</vt:lpstr>
      <vt:lpstr>Starter</vt:lpstr>
      <vt:lpstr>What are the costs and benefits of immigration</vt:lpstr>
      <vt:lpstr>Proportionalism</vt:lpstr>
      <vt:lpstr>Task</vt:lpstr>
      <vt:lpstr>Exam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 Finnis’ Natural Law and Hoose’s Proportionalism: application of the theory</dc:title>
  <dc:creator>Terri Lee</dc:creator>
  <cp:lastModifiedBy>Rahima Choudhury</cp:lastModifiedBy>
  <cp:revision>1</cp:revision>
  <dcterms:created xsi:type="dcterms:W3CDTF">2017-09-27T19:49:39Z</dcterms:created>
  <dcterms:modified xsi:type="dcterms:W3CDTF">2019-11-25T08:36:08Z</dcterms:modified>
</cp:coreProperties>
</file>