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60"/>
  </p:notesMasterIdLst>
  <p:sldIdLst>
    <p:sldId id="341" r:id="rId5"/>
    <p:sldId id="509" r:id="rId6"/>
    <p:sldId id="345" r:id="rId7"/>
    <p:sldId id="346" r:id="rId8"/>
    <p:sldId id="343" r:id="rId9"/>
    <p:sldId id="342" r:id="rId10"/>
    <p:sldId id="507" r:id="rId11"/>
    <p:sldId id="508" r:id="rId12"/>
    <p:sldId id="351" r:id="rId13"/>
    <p:sldId id="352" r:id="rId14"/>
    <p:sldId id="353" r:id="rId15"/>
    <p:sldId id="498" r:id="rId16"/>
    <p:sldId id="506" r:id="rId17"/>
    <p:sldId id="487" r:id="rId18"/>
    <p:sldId id="357" r:id="rId19"/>
    <p:sldId id="488" r:id="rId20"/>
    <p:sldId id="489" r:id="rId21"/>
    <p:sldId id="358" r:id="rId22"/>
    <p:sldId id="490" r:id="rId23"/>
    <p:sldId id="359" r:id="rId24"/>
    <p:sldId id="491" r:id="rId25"/>
    <p:sldId id="442" r:id="rId26"/>
    <p:sldId id="365" r:id="rId27"/>
    <p:sldId id="510" r:id="rId28"/>
    <p:sldId id="492" r:id="rId29"/>
    <p:sldId id="443" r:id="rId30"/>
    <p:sldId id="493" r:id="rId31"/>
    <p:sldId id="494" r:id="rId32"/>
    <p:sldId id="444" r:id="rId33"/>
    <p:sldId id="447" r:id="rId34"/>
    <p:sldId id="499" r:id="rId35"/>
    <p:sldId id="523" r:id="rId36"/>
    <p:sldId id="518" r:id="rId37"/>
    <p:sldId id="519" r:id="rId38"/>
    <p:sldId id="520" r:id="rId39"/>
    <p:sldId id="521" r:id="rId40"/>
    <p:sldId id="522" r:id="rId41"/>
    <p:sldId id="367" r:id="rId42"/>
    <p:sldId id="368" r:id="rId43"/>
    <p:sldId id="369" r:id="rId44"/>
    <p:sldId id="370" r:id="rId45"/>
    <p:sldId id="524" r:id="rId46"/>
    <p:sldId id="525" r:id="rId47"/>
    <p:sldId id="511" r:id="rId48"/>
    <p:sldId id="512" r:id="rId49"/>
    <p:sldId id="513" r:id="rId50"/>
    <p:sldId id="514" r:id="rId51"/>
    <p:sldId id="515" r:id="rId52"/>
    <p:sldId id="516" r:id="rId53"/>
    <p:sldId id="300" r:id="rId54"/>
    <p:sldId id="301" r:id="rId55"/>
    <p:sldId id="302" r:id="rId56"/>
    <p:sldId id="303" r:id="rId57"/>
    <p:sldId id="304" r:id="rId58"/>
    <p:sldId id="51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EC2D7-06E3-4F8E-AEAE-4C791A75469D}"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FE7DB30C-BA51-4F5F-B5D9-C8F2CBA9921C}">
      <dgm:prSet phldrT="[Text]"/>
      <dgm:spPr/>
      <dgm:t>
        <a:bodyPr/>
        <a:lstStyle/>
        <a:p>
          <a:r>
            <a:rPr lang="en-GB" dirty="0"/>
            <a:t>Vices</a:t>
          </a:r>
          <a:endParaRPr lang="en-US" dirty="0"/>
        </a:p>
      </dgm:t>
    </dgm:pt>
    <dgm:pt modelId="{D36083F8-50EE-451C-B2A7-1F56C6037A5A}" type="parTrans" cxnId="{2EFD5914-34CC-4C08-9CA7-46AD343A43FB}">
      <dgm:prSet/>
      <dgm:spPr/>
      <dgm:t>
        <a:bodyPr/>
        <a:lstStyle/>
        <a:p>
          <a:endParaRPr lang="en-US"/>
        </a:p>
      </dgm:t>
    </dgm:pt>
    <dgm:pt modelId="{4DD4217F-DC2F-407F-9342-3A4CC8E863B1}" type="sibTrans" cxnId="{2EFD5914-34CC-4C08-9CA7-46AD343A43FB}">
      <dgm:prSet/>
      <dgm:spPr/>
      <dgm:t>
        <a:bodyPr/>
        <a:lstStyle/>
        <a:p>
          <a:endParaRPr lang="en-US"/>
        </a:p>
      </dgm:t>
    </dgm:pt>
    <dgm:pt modelId="{7F132A04-6CCC-4E38-BB33-8BCE414E91E1}">
      <dgm:prSet phldrT="[Text]"/>
      <dgm:spPr/>
      <dgm:t>
        <a:bodyPr/>
        <a:lstStyle/>
        <a:p>
          <a:r>
            <a:rPr lang="en-GB" dirty="0"/>
            <a:t>Virtues</a:t>
          </a:r>
          <a:endParaRPr lang="en-US" dirty="0"/>
        </a:p>
      </dgm:t>
    </dgm:pt>
    <dgm:pt modelId="{BD299A21-3AA0-4A2A-BE64-B3358F8F4D29}" type="sibTrans" cxnId="{C522FD5D-33AE-4B53-8119-5852EF57F862}">
      <dgm:prSet/>
      <dgm:spPr/>
      <dgm:t>
        <a:bodyPr/>
        <a:lstStyle/>
        <a:p>
          <a:endParaRPr lang="en-US"/>
        </a:p>
      </dgm:t>
    </dgm:pt>
    <dgm:pt modelId="{874AC189-FACC-47DB-B26F-82C6D9392FE0}" type="parTrans" cxnId="{C522FD5D-33AE-4B53-8119-5852EF57F862}">
      <dgm:prSet/>
      <dgm:spPr/>
      <dgm:t>
        <a:bodyPr/>
        <a:lstStyle/>
        <a:p>
          <a:endParaRPr lang="en-US"/>
        </a:p>
      </dgm:t>
    </dgm:pt>
    <dgm:pt modelId="{BBEA6C00-0A48-4228-B100-A290428195CF}" type="pres">
      <dgm:prSet presAssocID="{3FFEC2D7-06E3-4F8E-AEAE-4C791A75469D}" presName="compositeShape" presStyleCnt="0">
        <dgm:presLayoutVars>
          <dgm:chMax val="2"/>
          <dgm:dir/>
          <dgm:resizeHandles val="exact"/>
        </dgm:presLayoutVars>
      </dgm:prSet>
      <dgm:spPr/>
      <dgm:t>
        <a:bodyPr/>
        <a:lstStyle/>
        <a:p>
          <a:endParaRPr lang="en-GB"/>
        </a:p>
      </dgm:t>
    </dgm:pt>
    <dgm:pt modelId="{D9699CC3-81F6-48AE-B076-7D04AC79BB81}" type="pres">
      <dgm:prSet presAssocID="{7F132A04-6CCC-4E38-BB33-8BCE414E91E1}" presName="upArrow" presStyleLbl="node1" presStyleIdx="0" presStyleCnt="2" custLinFactNeighborX="-4903" custLinFactNeighborY="-2035"/>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B30E251-9188-42D3-B081-2DC7E3351FA0}" type="pres">
      <dgm:prSet presAssocID="{7F132A04-6CCC-4E38-BB33-8BCE414E91E1}" presName="upArrowText" presStyleLbl="revTx" presStyleIdx="0" presStyleCnt="2" custAng="183671" custScaleY="208333" custLinFactX="100000" custLinFactNeighborX="145048" custLinFactNeighborY="65108">
        <dgm:presLayoutVars>
          <dgm:chMax val="0"/>
          <dgm:bulletEnabled val="1"/>
        </dgm:presLayoutVars>
      </dgm:prSet>
      <dgm:spPr/>
      <dgm:t>
        <a:bodyPr/>
        <a:lstStyle/>
        <a:p>
          <a:endParaRPr lang="en-GB"/>
        </a:p>
      </dgm:t>
    </dgm:pt>
    <dgm:pt modelId="{BDDA40BE-C4BA-4AB4-B559-A6FD66F1976B}" type="pres">
      <dgm:prSet presAssocID="{FE7DB30C-BA51-4F5F-B5D9-C8F2CBA9921C}" presName="downArrow" presStyleLbl="node1" presStyleIdx="1" presStyleCnt="2"/>
      <dgm:spPr>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78371A2-148E-4500-B469-0BAD126BFD25}" type="pres">
      <dgm:prSet presAssocID="{FE7DB30C-BA51-4F5F-B5D9-C8F2CBA9921C}" presName="downArrowText" presStyleLbl="revTx" presStyleIdx="1" presStyleCnt="2" custLinFactX="100000" custLinFactNeighborX="127370" custLinFactNeighborY="-32582">
        <dgm:presLayoutVars>
          <dgm:chMax val="0"/>
          <dgm:bulletEnabled val="1"/>
        </dgm:presLayoutVars>
      </dgm:prSet>
      <dgm:spPr/>
      <dgm:t>
        <a:bodyPr/>
        <a:lstStyle/>
        <a:p>
          <a:endParaRPr lang="en-GB"/>
        </a:p>
      </dgm:t>
    </dgm:pt>
  </dgm:ptLst>
  <dgm:cxnLst>
    <dgm:cxn modelId="{BCFF6E57-9B66-4A8D-8BAC-A2B06A7CA942}" type="presOf" srcId="{7F132A04-6CCC-4E38-BB33-8BCE414E91E1}" destId="{5B30E251-9188-42D3-B081-2DC7E3351FA0}" srcOrd="0" destOrd="0" presId="urn:microsoft.com/office/officeart/2005/8/layout/arrow4"/>
    <dgm:cxn modelId="{140AE8EF-9F79-4566-A6AA-B5851773E65A}" type="presOf" srcId="{3FFEC2D7-06E3-4F8E-AEAE-4C791A75469D}" destId="{BBEA6C00-0A48-4228-B100-A290428195CF}" srcOrd="0" destOrd="0" presId="urn:microsoft.com/office/officeart/2005/8/layout/arrow4"/>
    <dgm:cxn modelId="{2EFD5914-34CC-4C08-9CA7-46AD343A43FB}" srcId="{3FFEC2D7-06E3-4F8E-AEAE-4C791A75469D}" destId="{FE7DB30C-BA51-4F5F-B5D9-C8F2CBA9921C}" srcOrd="1" destOrd="0" parTransId="{D36083F8-50EE-451C-B2A7-1F56C6037A5A}" sibTransId="{4DD4217F-DC2F-407F-9342-3A4CC8E863B1}"/>
    <dgm:cxn modelId="{C522FD5D-33AE-4B53-8119-5852EF57F862}" srcId="{3FFEC2D7-06E3-4F8E-AEAE-4C791A75469D}" destId="{7F132A04-6CCC-4E38-BB33-8BCE414E91E1}" srcOrd="0" destOrd="0" parTransId="{874AC189-FACC-47DB-B26F-82C6D9392FE0}" sibTransId="{BD299A21-3AA0-4A2A-BE64-B3358F8F4D29}"/>
    <dgm:cxn modelId="{320B6B87-9D67-492D-88BA-54A37D2A72AB}" type="presOf" srcId="{FE7DB30C-BA51-4F5F-B5D9-C8F2CBA9921C}" destId="{978371A2-148E-4500-B469-0BAD126BFD25}" srcOrd="0" destOrd="0" presId="urn:microsoft.com/office/officeart/2005/8/layout/arrow4"/>
    <dgm:cxn modelId="{6C0E5C02-0B3D-4EA9-B764-36F28A1C7883}" type="presParOf" srcId="{BBEA6C00-0A48-4228-B100-A290428195CF}" destId="{D9699CC3-81F6-48AE-B076-7D04AC79BB81}" srcOrd="0" destOrd="0" presId="urn:microsoft.com/office/officeart/2005/8/layout/arrow4"/>
    <dgm:cxn modelId="{4EA20295-24D9-4C17-ADE8-B377560E4915}" type="presParOf" srcId="{BBEA6C00-0A48-4228-B100-A290428195CF}" destId="{5B30E251-9188-42D3-B081-2DC7E3351FA0}" srcOrd="1" destOrd="0" presId="urn:microsoft.com/office/officeart/2005/8/layout/arrow4"/>
    <dgm:cxn modelId="{DA755B85-4C00-44C6-AFE7-A871449220DB}" type="presParOf" srcId="{BBEA6C00-0A48-4228-B100-A290428195CF}" destId="{BDDA40BE-C4BA-4AB4-B559-A6FD66F1976B}" srcOrd="2" destOrd="0" presId="urn:microsoft.com/office/officeart/2005/8/layout/arrow4"/>
    <dgm:cxn modelId="{D884A5D7-2797-46FA-B9F6-F69E965E87F1}" type="presParOf" srcId="{BBEA6C00-0A48-4228-B100-A290428195CF}" destId="{978371A2-148E-4500-B469-0BAD126BFD25}"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99CC3-81F6-48AE-B076-7D04AC79BB81}">
      <dsp:nvSpPr>
        <dsp:cNvPr id="0" name=""/>
        <dsp:cNvSpPr/>
      </dsp:nvSpPr>
      <dsp:spPr>
        <a:xfrm>
          <a:off x="0" y="488621"/>
          <a:ext cx="1296599" cy="1950720"/>
        </a:xfrm>
        <a:prstGeom prst="upArrow">
          <a:avLst/>
        </a:prstGeom>
        <a:solidFill>
          <a:srgbClr val="FFC000"/>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5B30E251-9188-42D3-B081-2DC7E3351FA0}">
      <dsp:nvSpPr>
        <dsp:cNvPr id="0" name=""/>
        <dsp:cNvSpPr/>
      </dsp:nvSpPr>
      <dsp:spPr>
        <a:xfrm rot="183671">
          <a:off x="1838882" y="-55844"/>
          <a:ext cx="2200290" cy="406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lvl="0" algn="l" defTabSz="1822450">
            <a:lnSpc>
              <a:spcPct val="90000"/>
            </a:lnSpc>
            <a:spcBef>
              <a:spcPct val="0"/>
            </a:spcBef>
            <a:spcAft>
              <a:spcPct val="35000"/>
            </a:spcAft>
          </a:pPr>
          <a:r>
            <a:rPr lang="en-GB" sz="4100" kern="1200" dirty="0"/>
            <a:t>Virtues</a:t>
          </a:r>
          <a:endParaRPr lang="en-US" sz="4100" kern="1200" dirty="0"/>
        </a:p>
      </dsp:txBody>
      <dsp:txXfrm>
        <a:off x="1838882" y="-55844"/>
        <a:ext cx="2200290" cy="4063993"/>
      </dsp:txXfrm>
    </dsp:sp>
    <dsp:sp modelId="{BDDA40BE-C4BA-4AB4-B559-A6FD66F1976B}">
      <dsp:nvSpPr>
        <dsp:cNvPr id="0" name=""/>
        <dsp:cNvSpPr/>
      </dsp:nvSpPr>
      <dsp:spPr>
        <a:xfrm>
          <a:off x="391140" y="2641598"/>
          <a:ext cx="1296599" cy="1950720"/>
        </a:xfrm>
        <a:prstGeom prst="downArrow">
          <a:avLst/>
        </a:prstGeom>
        <a:solidFill>
          <a:schemeClr val="tx1">
            <a:lumMod val="75000"/>
            <a:lumOff val="25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978371A2-148E-4500-B469-0BAD126BFD25}">
      <dsp:nvSpPr>
        <dsp:cNvPr id="0" name=""/>
        <dsp:cNvSpPr/>
      </dsp:nvSpPr>
      <dsp:spPr>
        <a:xfrm>
          <a:off x="1728799" y="2006014"/>
          <a:ext cx="220029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lvl="0" algn="l" defTabSz="1822450">
            <a:lnSpc>
              <a:spcPct val="90000"/>
            </a:lnSpc>
            <a:spcBef>
              <a:spcPct val="0"/>
            </a:spcBef>
            <a:spcAft>
              <a:spcPct val="35000"/>
            </a:spcAft>
          </a:pPr>
          <a:r>
            <a:rPr lang="en-GB" sz="4100" kern="1200" dirty="0"/>
            <a:t>Vices</a:t>
          </a:r>
          <a:endParaRPr lang="en-US" sz="4100" kern="1200" dirty="0"/>
        </a:p>
      </dsp:txBody>
      <dsp:txXfrm>
        <a:off x="1728799" y="2006014"/>
        <a:ext cx="2200290" cy="195072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53629-00C7-F246-A9BB-6183EA62BC58}" type="datetimeFigureOut">
              <a:rPr lang="en-US" smtClean="0"/>
              <a:t>12/13/2018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AF1D9-D446-D04A-9BD7-522FD1F3CF59}" type="slidenum">
              <a:rPr lang="en-US" smtClean="0"/>
              <a:t>‹#›</a:t>
            </a:fld>
            <a:endParaRPr lang="en-US"/>
          </a:p>
        </p:txBody>
      </p:sp>
    </p:spTree>
    <p:extLst>
      <p:ext uri="{BB962C8B-B14F-4D97-AF65-F5344CB8AC3E}">
        <p14:creationId xmlns:p14="http://schemas.microsoft.com/office/powerpoint/2010/main" val="904153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89856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429284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395041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93575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93575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3288589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42667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97819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70058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10668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99276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29698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18624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935316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23801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03174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64043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338183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90948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123112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266099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r>
              <a:rPr lang="en-US"/>
              <a:t>DF</a:t>
            </a:r>
          </a:p>
        </p:txBody>
      </p:sp>
    </p:spTree>
    <p:extLst>
      <p:ext uri="{BB962C8B-B14F-4D97-AF65-F5344CB8AC3E}">
        <p14:creationId xmlns:p14="http://schemas.microsoft.com/office/powerpoint/2010/main" val="4160926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12/13/2018</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371C65-8B0F-F44E-AB6E-64AC4E6D68E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371C65-8B0F-F44E-AB6E-64AC4E6D68E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2371C65-8B0F-F44E-AB6E-64AC4E6D68E3}"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Date Placeholder 4"/>
          <p:cNvSpPr>
            <a:spLocks noGrp="1"/>
          </p:cNvSpPr>
          <p:nvPr>
            <p:ph type="dt" sz="half" idx="10"/>
          </p:nvPr>
        </p:nvSpPr>
        <p:spPr/>
        <p:txBody>
          <a:bodyPr/>
          <a:lstStyle/>
          <a:p>
            <a:fld id="{52371C65-8B0F-F44E-AB6E-64AC4E6D68E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F66C0-DAA7-6547-BA1A-350975FC18B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2371C65-8B0F-F44E-AB6E-64AC4E6D68E3}"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F66C0-DAA7-6547-BA1A-350975FC18B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2371C65-8B0F-F44E-AB6E-64AC4E6D68E3}"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71C65-8B0F-F44E-AB6E-64AC4E6D68E3}"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371C65-8B0F-F44E-AB6E-64AC4E6D68E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371C65-8B0F-F44E-AB6E-64AC4E6D68E3}"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F66C0-DAA7-6547-BA1A-350975FC18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2371C65-8B0F-F44E-AB6E-64AC4E6D68E3}" type="datetimeFigureOut">
              <a:rPr lang="en-US" smtClean="0"/>
              <a:t>12/13/2018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F5F66C0-DAA7-6547-BA1A-350975FC18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ite_note-0"/><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upload.wikimedia.org/wikipedia/commons/3/35/Thomas_Aquinas_in_Stained_Glass.jpg" TargetMode="Externa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8qeQOXCfX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resource.download.wjec.co.uk.s3.amazonaws.com/vtc/2015-16/15-16_18/unit07/pdf/02-natural-law-diamond.pdf"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_UfYY7aWK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MDYX_PgorR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3lG-MSrLZV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resource.download.wjec.co.uk.s3.amazonaws.com/vtc/2015-16/15-16_18/unit07/eng/aquinas-on-secondary-precepts.html" TargetMode="External"/><Relationship Id="rId2" Type="http://schemas.openxmlformats.org/officeDocument/2006/relationships/hyperlink" Target="http://resource.download.wjec.co.uk.s3.amazonaws.com/vtc/2015-16/15-16_18/unit07/eng/roman-catholic-encyclical-2.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resource.download.wjec.co.uk.s3.amazonaws.com/vtc/2015-16/15-16_18/unit07/pdf/03-mindmap-aquinas-natural-law.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mINGKrtG3i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1pFNGBSvPY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JWb_svTrcO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EHPSY3Qrgn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resource.download.wjec.co.uk.s3.amazonaws.com/vtc/2015-16/15-16_18/unit07/pdf/01-natural-law-teacher-note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r_UfYY7aWK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DF</a:t>
            </a:r>
          </a:p>
        </p:txBody>
      </p:sp>
      <p:sp>
        <p:nvSpPr>
          <p:cNvPr id="3" name="TextBox 2"/>
          <p:cNvSpPr txBox="1"/>
          <p:nvPr/>
        </p:nvSpPr>
        <p:spPr>
          <a:xfrm>
            <a:off x="0" y="0"/>
            <a:ext cx="9144000" cy="923330"/>
          </a:xfrm>
          <a:prstGeom prst="rect">
            <a:avLst/>
          </a:prstGeom>
          <a:solidFill>
            <a:srgbClr val="7E1E00"/>
          </a:solidFill>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5400" b="1" dirty="0">
                <a:latin typeface="+mj-lt"/>
              </a:rPr>
              <a:t>Who was Thomas Aquinas?</a:t>
            </a:r>
            <a:endParaRPr lang="en-US" sz="5400" b="1" dirty="0">
              <a:latin typeface="+mj-lt"/>
            </a:endParaRPr>
          </a:p>
        </p:txBody>
      </p:sp>
      <p:sp>
        <p:nvSpPr>
          <p:cNvPr id="5" name="TextBox 4"/>
          <p:cNvSpPr txBox="1"/>
          <p:nvPr/>
        </p:nvSpPr>
        <p:spPr>
          <a:xfrm>
            <a:off x="142844" y="1214422"/>
            <a:ext cx="5214974" cy="5016758"/>
          </a:xfrm>
          <a:prstGeom prst="rect">
            <a:avLst/>
          </a:prstGeom>
          <a:solidFill>
            <a:schemeClr val="bg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600" dirty="0"/>
              <a:t>(born ca. 1225; died 7 March 1274) an Italian priest of the Roman Catholic Church in the Dominican Order, and an immensely influential philosopher and theologian in the tradition of scholasticism, known as </a:t>
            </a:r>
            <a:r>
              <a:rPr lang="en-US" sz="1600" b="1" dirty="0"/>
              <a:t>Doctor Angelicus</a:t>
            </a:r>
            <a:r>
              <a:rPr lang="en-US" sz="1600" dirty="0"/>
              <a:t> and </a:t>
            </a:r>
            <a:r>
              <a:rPr lang="en-US" sz="1600" b="1" dirty="0"/>
              <a:t>Doctor Communis</a:t>
            </a:r>
            <a:r>
              <a:rPr lang="en-US" sz="1600" dirty="0"/>
              <a:t>. He is frequently referred to as Thomas because "Aquinas" refers to his residence rather than his surname. He was the foremost classical proponent of natural theology, and the father of the Thomistic school of philosophy and theology. His influence on Western thought is considerable, and much of modern philosophy was conceived as a reaction against, or as an agreement with, his ideas, particularly in the areas of ethics, </a:t>
            </a:r>
            <a:r>
              <a:rPr lang="en-US" sz="1600" b="1" dirty="0"/>
              <a:t>natural law </a:t>
            </a:r>
            <a:r>
              <a:rPr lang="en-US" sz="1600" dirty="0"/>
              <a:t>and political theory.</a:t>
            </a:r>
          </a:p>
          <a:p>
            <a:endParaRPr lang="en-US" sz="1600" dirty="0"/>
          </a:p>
          <a:p>
            <a:r>
              <a:rPr lang="en-US" sz="1600" dirty="0"/>
              <a:t>Aquinas is held in the Catholic Church to be the model teacher for those studying for the priesthood.</a:t>
            </a:r>
            <a:r>
              <a:rPr lang="en-US" sz="1600" baseline="30000" dirty="0">
                <a:hlinkClick r:id="rId3" action="ppaction://hlinkfile"/>
              </a:rPr>
              <a:t>[1]</a:t>
            </a:r>
            <a:r>
              <a:rPr lang="en-US" sz="1600" dirty="0"/>
              <a:t> The works for which he is best-known are the </a:t>
            </a:r>
            <a:r>
              <a:rPr lang="en-US" sz="1600" i="1" dirty="0"/>
              <a:t>Summa </a:t>
            </a:r>
            <a:r>
              <a:rPr lang="en-US" sz="1600" i="1" dirty="0" err="1"/>
              <a:t>Theologica</a:t>
            </a:r>
            <a:r>
              <a:rPr lang="en-US" sz="1600" dirty="0"/>
              <a:t> and the </a:t>
            </a:r>
            <a:r>
              <a:rPr lang="en-US" sz="1600" i="1" dirty="0"/>
              <a:t>Summa Contra Gentiles</a:t>
            </a:r>
            <a:r>
              <a:rPr lang="en-US" sz="1600" dirty="0"/>
              <a:t>. One of the 33 Doctors of the Church, he is considered by many Catholics to be the Church's greatest theologian and philosopher.</a:t>
            </a:r>
            <a:endParaRPr lang="en-US" dirty="0"/>
          </a:p>
        </p:txBody>
      </p:sp>
      <p:pic>
        <p:nvPicPr>
          <p:cNvPr id="115714" name="Picture 2" descr="http://seedmagazine.com/images/uploads/tree_genome2.jpg"/>
          <p:cNvPicPr>
            <a:picLocks noChangeAspect="1" noChangeArrowheads="1"/>
          </p:cNvPicPr>
          <p:nvPr/>
        </p:nvPicPr>
        <p:blipFill>
          <a:blip r:embed="rId4" cstate="print"/>
          <a:srcRect/>
          <a:stretch>
            <a:fillRect/>
          </a:stretch>
        </p:blipFill>
        <p:spPr bwMode="auto">
          <a:xfrm>
            <a:off x="0" y="928670"/>
            <a:ext cx="9144000" cy="5929330"/>
          </a:xfrm>
          <a:prstGeom prst="rect">
            <a:avLst/>
          </a:prstGeom>
          <a:noFill/>
          <a:scene3d>
            <a:camera prst="orthographicFront"/>
            <a:lightRig rig="threePt" dir="t"/>
          </a:scene3d>
          <a:sp3d prstMaterial="clear"/>
        </p:spPr>
      </p:pic>
      <p:pic>
        <p:nvPicPr>
          <p:cNvPr id="119810" name="Picture 2" descr="File:Thomas Aquinas in Stained Glass.jpg">
            <a:hlinkClick r:id="rId5"/>
          </p:cNvPr>
          <p:cNvPicPr>
            <a:picLocks noChangeAspect="1" noChangeArrowheads="1"/>
          </p:cNvPicPr>
          <p:nvPr/>
        </p:nvPicPr>
        <p:blipFill>
          <a:blip r:embed="rId6" cstate="print"/>
          <a:srcRect/>
          <a:stretch>
            <a:fillRect/>
          </a:stretch>
        </p:blipFill>
        <p:spPr bwMode="auto">
          <a:xfrm>
            <a:off x="5786446" y="1357298"/>
            <a:ext cx="2908564" cy="47863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755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2800" b="1" dirty="0"/>
              <a:t>Aristotle’s Influence on the Thinking of Aquinas</a:t>
            </a:r>
            <a:endParaRPr lang="en-US" sz="2800" b="1" dirty="0"/>
          </a:p>
        </p:txBody>
      </p:sp>
      <p:sp>
        <p:nvSpPr>
          <p:cNvPr id="3" name="TextBox 2"/>
          <p:cNvSpPr txBox="1"/>
          <p:nvPr/>
        </p:nvSpPr>
        <p:spPr>
          <a:xfrm>
            <a:off x="0" y="1214422"/>
            <a:ext cx="9144000" cy="4062651"/>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lvl="1"/>
            <a:r>
              <a:rPr lang="en-GB" sz="3200" b="1" dirty="0"/>
              <a:t> </a:t>
            </a:r>
            <a:r>
              <a:rPr lang="en-GB" sz="3200" i="1" dirty="0"/>
              <a:t>all things have a </a:t>
            </a:r>
            <a:r>
              <a:rPr lang="en-GB" sz="3200" b="1" i="1" dirty="0"/>
              <a:t>PURPOSE</a:t>
            </a:r>
            <a:r>
              <a:rPr lang="en-GB" sz="3200" i="1" dirty="0"/>
              <a:t> to which they work</a:t>
            </a:r>
          </a:p>
          <a:p>
            <a:pPr lvl="1" algn="ctr"/>
            <a:r>
              <a:rPr lang="en-GB" sz="3200" dirty="0"/>
              <a:t> </a:t>
            </a:r>
          </a:p>
          <a:p>
            <a:pPr lvl="1" algn="ctr"/>
            <a:r>
              <a:rPr lang="en-GB" sz="3600" dirty="0"/>
              <a:t>therefore</a:t>
            </a:r>
          </a:p>
          <a:p>
            <a:pPr lvl="1">
              <a:buFont typeface="Arial" pitchFamily="34" charset="0"/>
              <a:buChar char="•"/>
            </a:pPr>
            <a:endParaRPr lang="en-GB" sz="1000" dirty="0"/>
          </a:p>
          <a:p>
            <a:pPr lvl="1"/>
            <a:r>
              <a:rPr lang="en-GB" sz="3200" dirty="0"/>
              <a:t>an examination of:</a:t>
            </a:r>
          </a:p>
          <a:p>
            <a:pPr lvl="1"/>
            <a:endParaRPr lang="en-GB" sz="1000" dirty="0"/>
          </a:p>
          <a:p>
            <a:pPr marL="3086100" lvl="6" indent="-342900"/>
            <a:r>
              <a:rPr lang="en-GB" sz="3200" dirty="0"/>
              <a:t>1. the natural world (by reason)</a:t>
            </a:r>
          </a:p>
          <a:p>
            <a:pPr marL="3086100" lvl="6" indent="-342900"/>
            <a:r>
              <a:rPr lang="en-GB" sz="3200" dirty="0"/>
              <a:t>2. the Bible (by revelation)</a:t>
            </a:r>
          </a:p>
          <a:p>
            <a:pPr lvl="1">
              <a:buFont typeface="Arial" pitchFamily="34" charset="0"/>
              <a:buChar char="•"/>
            </a:pPr>
            <a:endParaRPr lang="en-GB" sz="1000" dirty="0"/>
          </a:p>
          <a:p>
            <a:pPr lvl="1"/>
            <a:r>
              <a:rPr lang="en-GB" sz="3200" dirty="0"/>
              <a:t>	 reveals God’s purpose in creating man</a:t>
            </a:r>
            <a:endParaRPr lang="en-GB" dirty="0"/>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351239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4000" dirty="0">
                <a:solidFill>
                  <a:schemeClr val="bg1"/>
                </a:solidFill>
              </a:rPr>
              <a:t>The Purpose (goal) of the </a:t>
            </a:r>
            <a:r>
              <a:rPr lang="en-GB" sz="4000" b="1" i="1" dirty="0">
                <a:solidFill>
                  <a:schemeClr val="bg1"/>
                </a:solidFill>
              </a:rPr>
              <a:t>‘good’</a:t>
            </a:r>
            <a:endParaRPr lang="en-US" sz="4000" b="1" i="1" dirty="0">
              <a:solidFill>
                <a:schemeClr val="bg1"/>
              </a:solidFill>
            </a:endParaRPr>
          </a:p>
        </p:txBody>
      </p:sp>
      <p:sp>
        <p:nvSpPr>
          <p:cNvPr id="3" name="TextBox 2"/>
          <p:cNvSpPr txBox="1"/>
          <p:nvPr/>
        </p:nvSpPr>
        <p:spPr>
          <a:xfrm>
            <a:off x="0" y="938198"/>
            <a:ext cx="9144000" cy="3785652"/>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a:t>All human behaviour is done to achieve some purpose called a </a:t>
            </a:r>
            <a:r>
              <a:rPr lang="en-GB" sz="2000" b="1" dirty="0"/>
              <a:t>‘good’.</a:t>
            </a:r>
          </a:p>
          <a:p>
            <a:endParaRPr lang="en-GB" sz="2000" dirty="0"/>
          </a:p>
          <a:p>
            <a:r>
              <a:rPr lang="en-GB" sz="2000" dirty="0"/>
              <a:t>All these goods aim to the </a:t>
            </a:r>
            <a:r>
              <a:rPr lang="en-GB" sz="2000" b="1" dirty="0"/>
              <a:t>Highest Human Good.</a:t>
            </a:r>
          </a:p>
          <a:p>
            <a:endParaRPr lang="en-GB" sz="2000" b="1" dirty="0"/>
          </a:p>
          <a:p>
            <a:r>
              <a:rPr lang="en-GB" sz="2000" dirty="0"/>
              <a:t>Since God is perfect and man is made in the image of God this ultimate must be </a:t>
            </a:r>
            <a:r>
              <a:rPr lang="en-GB" sz="2000" b="1" dirty="0"/>
              <a:t>PERFECTION.</a:t>
            </a:r>
          </a:p>
          <a:p>
            <a:endParaRPr lang="en-GB" sz="2000" b="1" dirty="0"/>
          </a:p>
          <a:p>
            <a:r>
              <a:rPr lang="en-GB" sz="2000" dirty="0"/>
              <a:t>In his book </a:t>
            </a:r>
            <a:r>
              <a:rPr lang="en-GB" sz="2000" i="1" dirty="0"/>
              <a:t>Summa Theologiae Aquinas seeks to work out what ‘perfection’ actually is</a:t>
            </a:r>
            <a:r>
              <a:rPr lang="en-GB" sz="2000" b="1" i="1" dirty="0"/>
              <a:t>.</a:t>
            </a:r>
          </a:p>
          <a:p>
            <a:endParaRPr lang="en-GB" sz="2000" b="1" i="1" dirty="0"/>
          </a:p>
          <a:p>
            <a:r>
              <a:rPr lang="en-GB" sz="2000" dirty="0"/>
              <a:t>He does this through the study of the Bible (Divine Law) and Human Nature (Natural Law).</a:t>
            </a:r>
            <a:r>
              <a:rPr lang="en-GB" sz="1600" dirty="0"/>
              <a:t> </a:t>
            </a:r>
            <a:endParaRPr lang="en-US" sz="1600" dirty="0"/>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10044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1280" y="29524"/>
            <a:ext cx="8041440" cy="958949"/>
          </a:xfrm>
          <a:solidFill>
            <a:srgbClr val="00B0F0"/>
          </a:solidFill>
        </p:spPr>
        <p:txBody>
          <a:bodyPr/>
          <a:lstStyle/>
          <a:p>
            <a:r>
              <a:rPr lang="en-US" b="1" dirty="0" err="1"/>
              <a:t>Telos</a:t>
            </a:r>
            <a:endParaRPr lang="en-US" b="1" dirty="0"/>
          </a:p>
        </p:txBody>
      </p:sp>
      <p:sp>
        <p:nvSpPr>
          <p:cNvPr id="6" name="Content Placeholder 2"/>
          <p:cNvSpPr txBox="1">
            <a:spLocks/>
          </p:cNvSpPr>
          <p:nvPr/>
        </p:nvSpPr>
        <p:spPr>
          <a:xfrm>
            <a:off x="551280" y="1211752"/>
            <a:ext cx="8041440" cy="5002781"/>
          </a:xfrm>
          <a:prstGeom prst="rect">
            <a:avLst/>
          </a:prstGeom>
          <a:solidFill>
            <a:srgbClr val="FFFF00"/>
          </a:solidFill>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For </a:t>
            </a:r>
            <a:r>
              <a:rPr lang="en-US" b="1" dirty="0"/>
              <a:t>Aquinas, and Aristotle</a:t>
            </a:r>
            <a:r>
              <a:rPr lang="en-US" dirty="0"/>
              <a:t>, the universe </a:t>
            </a:r>
            <a:r>
              <a:rPr lang="en-US" b="1" dirty="0"/>
              <a:t>has a purpose</a:t>
            </a:r>
            <a:r>
              <a:rPr lang="en-US" dirty="0"/>
              <a:t>, and therefore things seek to achieve their purpose, </a:t>
            </a:r>
            <a:r>
              <a:rPr lang="en-US" b="1" dirty="0"/>
              <a:t>(</a:t>
            </a:r>
            <a:r>
              <a:rPr lang="en-US" b="1" i="1" dirty="0" err="1"/>
              <a:t>telos</a:t>
            </a:r>
            <a:r>
              <a:rPr lang="en-US" b="1" i="1" dirty="0"/>
              <a:t>) </a:t>
            </a:r>
            <a:r>
              <a:rPr lang="en-US" dirty="0"/>
              <a:t>plants and animals do this instinctively. </a:t>
            </a:r>
          </a:p>
          <a:p>
            <a:pPr>
              <a:buFont typeface="Wingdings" charset="2"/>
              <a:buChar char="§"/>
            </a:pPr>
            <a:r>
              <a:rPr lang="en-US" dirty="0"/>
              <a:t>For </a:t>
            </a:r>
            <a:r>
              <a:rPr lang="en-US" b="1" dirty="0"/>
              <a:t>Aristotle,</a:t>
            </a:r>
            <a:r>
              <a:rPr lang="en-US" dirty="0"/>
              <a:t> </a:t>
            </a:r>
            <a:r>
              <a:rPr lang="en-US" b="1" dirty="0"/>
              <a:t>our earthly purpose is to flourish in community. </a:t>
            </a:r>
            <a:r>
              <a:rPr lang="en-US" dirty="0"/>
              <a:t>He had no belief in personal survival after death. </a:t>
            </a:r>
          </a:p>
          <a:p>
            <a:pPr>
              <a:buFont typeface="Wingdings" charset="2"/>
              <a:buChar char="§"/>
            </a:pPr>
            <a:r>
              <a:rPr lang="en-US" dirty="0"/>
              <a:t>For Aquinas, </a:t>
            </a:r>
            <a:r>
              <a:rPr lang="en-US" b="1" dirty="0"/>
              <a:t>we achieve our purpose in the next life</a:t>
            </a:r>
            <a:r>
              <a:rPr lang="en-US" dirty="0"/>
              <a:t>, so our goal is to </a:t>
            </a:r>
            <a:r>
              <a:rPr lang="en-US" b="1" dirty="0"/>
              <a:t>live this life in faithful service to God. </a:t>
            </a:r>
          </a:p>
          <a:p>
            <a:pPr>
              <a:buFont typeface="Wingdings" charset="2"/>
              <a:buChar char="§"/>
            </a:pPr>
            <a:endParaRPr lang="en-US" dirty="0"/>
          </a:p>
          <a:p>
            <a:pPr lvl="1">
              <a:buFont typeface="Wingdings" charset="2"/>
              <a:buChar char="§"/>
            </a:pPr>
            <a:endParaRPr lang="en-US" dirty="0"/>
          </a:p>
        </p:txBody>
      </p:sp>
      <p:sp>
        <p:nvSpPr>
          <p:cNvPr id="8" name="Content Placeholder 2"/>
          <p:cNvSpPr txBox="1">
            <a:spLocks/>
          </p:cNvSpPr>
          <p:nvPr/>
        </p:nvSpPr>
        <p:spPr>
          <a:xfrm>
            <a:off x="-3902187" y="602152"/>
            <a:ext cx="8041440" cy="5002781"/>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endParaRPr lang="en-US" dirty="0"/>
          </a:p>
          <a:p>
            <a:pPr lvl="1">
              <a:buFont typeface="Wingdings" charset="2"/>
              <a:buChar cha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49" y="4343400"/>
            <a:ext cx="2985403"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3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6">
                                            <p:txEl>
                                              <p:pRg st="0" end="0"/>
                                            </p:txEl>
                                          </p:spTgt>
                                        </p:tgtEl>
                                      </p:cBhvr>
                                    </p:animEffect>
                                    <p:set>
                                      <p:cBhvr>
                                        <p:cTn id="22" dur="1" fill="hold">
                                          <p:stCondLst>
                                            <p:cond delay="499"/>
                                          </p:stCondLst>
                                        </p:cTn>
                                        <p:tgtEl>
                                          <p:spTgt spid="6">
                                            <p:txEl>
                                              <p:pRg st="0" end="0"/>
                                            </p:txEl>
                                          </p:spTgt>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6">
                                            <p:txEl>
                                              <p:pRg st="1" end="1"/>
                                            </p:txEl>
                                          </p:spTgt>
                                        </p:tgtEl>
                                      </p:cBhvr>
                                    </p:animEffect>
                                    <p:set>
                                      <p:cBhvr>
                                        <p:cTn id="25" dur="1" fill="hold">
                                          <p:stCondLst>
                                            <p:cond delay="499"/>
                                          </p:stCondLst>
                                        </p:cTn>
                                        <p:tgtEl>
                                          <p:spTgt spid="6">
                                            <p:txEl>
                                              <p:pRg st="1" end="1"/>
                                            </p:txEl>
                                          </p:spTgt>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6">
                                            <p:txEl>
                                              <p:pRg st="2" end="2"/>
                                            </p:txEl>
                                          </p:spTgt>
                                        </p:tgtEl>
                                      </p:cBhvr>
                                    </p:animEffect>
                                    <p:set>
                                      <p:cBhvr>
                                        <p:cTn id="28" dur="1" fill="hold">
                                          <p:stCondLst>
                                            <p:cond delay="499"/>
                                          </p:stCondLst>
                                        </p:cTn>
                                        <p:tgtEl>
                                          <p:spTgt spid="6">
                                            <p:txEl>
                                              <p:pRg st="2" end="2"/>
                                            </p:txEl>
                                          </p:spTgt>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6">
                                            <p:bg/>
                                          </p:spTgt>
                                        </p:tgtEl>
                                      </p:cBhvr>
                                    </p:animEffect>
                                    <p:set>
                                      <p:cBhvr>
                                        <p:cTn id="31" dur="1" fill="hold">
                                          <p:stCondLst>
                                            <p:cond delay="4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31" y="4763"/>
            <a:ext cx="7764969" cy="757237"/>
          </a:xfrm>
          <a:solidFill>
            <a:srgbClr val="00B0F0"/>
          </a:solidFill>
        </p:spPr>
        <p:txBody>
          <a:bodyPr/>
          <a:lstStyle/>
          <a:p>
            <a:r>
              <a:rPr lang="en-US" b="1" dirty="0"/>
              <a:t>Aristotle</a:t>
            </a:r>
            <a:endParaRPr lang="en-GB" b="1" dirty="0"/>
          </a:p>
        </p:txBody>
      </p:sp>
      <p:sp>
        <p:nvSpPr>
          <p:cNvPr id="4" name="TextBox 3"/>
          <p:cNvSpPr txBox="1"/>
          <p:nvPr/>
        </p:nvSpPr>
        <p:spPr>
          <a:xfrm>
            <a:off x="191341" y="5620289"/>
            <a:ext cx="8740421" cy="830997"/>
          </a:xfrm>
          <a:prstGeom prst="rect">
            <a:avLst/>
          </a:prstGeom>
          <a:noFill/>
          <a:ln w="50800">
            <a:solidFill>
              <a:srgbClr val="FFFF00"/>
            </a:solidFill>
          </a:ln>
        </p:spPr>
        <p:txBody>
          <a:bodyPr wrap="square" rtlCol="0">
            <a:spAutoFit/>
          </a:bodyPr>
          <a:lstStyle/>
          <a:p>
            <a:r>
              <a:rPr lang="en-US" sz="2400" b="1" u="sng" dirty="0" err="1"/>
              <a:t>Eudaimonia</a:t>
            </a:r>
            <a:r>
              <a:rPr lang="en-US" sz="2400" b="1" u="sng" dirty="0"/>
              <a:t>: </a:t>
            </a:r>
            <a:r>
              <a:rPr lang="en-US" sz="2400" dirty="0"/>
              <a:t>a full flourishing of the human person and his abilities. </a:t>
            </a:r>
            <a:endParaRPr lang="en-US" sz="2000" dirty="0"/>
          </a:p>
        </p:txBody>
      </p:sp>
      <p:sp>
        <p:nvSpPr>
          <p:cNvPr id="5" name="Content Placeholder 2"/>
          <p:cNvSpPr txBox="1">
            <a:spLocks noGrp="1"/>
          </p:cNvSpPr>
          <p:nvPr>
            <p:ph idx="1"/>
          </p:nvPr>
        </p:nvSpPr>
        <p:spPr>
          <a:xfrm>
            <a:off x="540831" y="762000"/>
            <a:ext cx="7764969" cy="4432300"/>
          </a:xfrm>
          <a:prstGeom prst="rect">
            <a:avLst/>
          </a:prstGeom>
          <a:solidFill>
            <a:srgbClr val="FFFF00"/>
          </a:solidFill>
        </p:spPr>
        <p:txBody>
          <a:bodyPr vert="horz" lIns="91440" tIns="45720" rIns="91440" bIns="45720" rtlCol="0">
            <a:normAutofit fontScale="925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For </a:t>
            </a:r>
            <a:r>
              <a:rPr lang="en-US" b="1" dirty="0"/>
              <a:t>Aristotle</a:t>
            </a:r>
            <a:r>
              <a:rPr lang="en-US" dirty="0"/>
              <a:t>, our goal is to flourish, which leads to happiness. </a:t>
            </a:r>
            <a:r>
              <a:rPr lang="en-US" b="1" dirty="0"/>
              <a:t>(</a:t>
            </a:r>
            <a:r>
              <a:rPr lang="en-US" b="1" dirty="0" err="1"/>
              <a:t>eudaimonia</a:t>
            </a:r>
            <a:r>
              <a:rPr lang="en-US" b="1" dirty="0"/>
              <a:t>)</a:t>
            </a:r>
          </a:p>
          <a:p>
            <a:pPr>
              <a:buFont typeface="Wingdings" charset="2"/>
              <a:buChar char="§"/>
            </a:pPr>
            <a:r>
              <a:rPr lang="en-US" dirty="0"/>
              <a:t>For </a:t>
            </a:r>
            <a:r>
              <a:rPr lang="en-US" b="1" dirty="0"/>
              <a:t>Aquinas</a:t>
            </a:r>
            <a:r>
              <a:rPr lang="en-US" dirty="0"/>
              <a:t>, this is not sufficient. Happiness in the fullest sense as union with God.. Our goal is therefore our </a:t>
            </a:r>
            <a:r>
              <a:rPr lang="en-US" b="1" dirty="0"/>
              <a:t>heavenly home</a:t>
            </a:r>
            <a:r>
              <a:rPr lang="en-US" dirty="0"/>
              <a:t>. </a:t>
            </a:r>
          </a:p>
          <a:p>
            <a:pPr>
              <a:buFont typeface="Wingdings" charset="2"/>
              <a:buChar char="§"/>
            </a:pPr>
            <a:r>
              <a:rPr lang="en-US" dirty="0"/>
              <a:t>This can suggest that </a:t>
            </a:r>
            <a:r>
              <a:rPr lang="en-US" b="1" dirty="0"/>
              <a:t>Aquinas</a:t>
            </a:r>
            <a:r>
              <a:rPr lang="en-US" dirty="0"/>
              <a:t> regards this life as irrelevant, which isn’t the case. It wholly matters how we live on this earth as it is a foretaste of what is to come. He thought there was a </a:t>
            </a:r>
            <a:r>
              <a:rPr lang="en-US" b="1" dirty="0"/>
              <a:t>Prime Mover </a:t>
            </a:r>
            <a:r>
              <a:rPr lang="en-US" dirty="0"/>
              <a:t>in the universe responsible for setting it in motion, God is the </a:t>
            </a:r>
            <a:r>
              <a:rPr lang="en-US" b="1" dirty="0"/>
              <a:t>Prime Mover</a:t>
            </a:r>
            <a:r>
              <a:rPr lang="en-US" dirty="0"/>
              <a:t>. </a:t>
            </a:r>
          </a:p>
          <a:p>
            <a:pPr>
              <a:buFont typeface="Wingdings" charset="2"/>
              <a:buChar char="§"/>
            </a:pPr>
            <a:r>
              <a:rPr lang="en-US" dirty="0">
                <a:hlinkClick r:id="rId2"/>
              </a:rPr>
              <a:t>How does Homer reach Eudemonia? Does it fit with Aquinas’s notion of a Prime Mover?</a:t>
            </a:r>
            <a:endParaRPr lang="en-US" dirty="0"/>
          </a:p>
          <a:p>
            <a:pPr>
              <a:buFont typeface="Wingdings" charset="2"/>
              <a:buChar char="§"/>
            </a:pPr>
            <a:endParaRPr lang="en-US" dirty="0"/>
          </a:p>
          <a:p>
            <a:pPr lvl="1">
              <a:buFont typeface="Wingdings" charset="2"/>
              <a:buChar char="§"/>
            </a:pPr>
            <a:endParaRPr lang="en-US" dirty="0"/>
          </a:p>
        </p:txBody>
      </p:sp>
      <p:sp>
        <p:nvSpPr>
          <p:cNvPr id="3" name="Cloud 2"/>
          <p:cNvSpPr/>
          <p:nvPr/>
        </p:nvSpPr>
        <p:spPr>
          <a:xfrm>
            <a:off x="5892800" y="25400"/>
            <a:ext cx="1197462" cy="8128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p:cNvSpPr/>
          <p:nvPr/>
        </p:nvSpPr>
        <p:spPr>
          <a:xfrm>
            <a:off x="7707069" y="25400"/>
            <a:ext cx="1197462" cy="8128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191341" y="17463"/>
            <a:ext cx="1197462" cy="8128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1917700" y="-50800"/>
            <a:ext cx="1197462" cy="8128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6079638" y="4787900"/>
            <a:ext cx="1197462" cy="81280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96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0400" y="968341"/>
            <a:ext cx="7030156" cy="5324535"/>
          </a:xfrm>
          <a:prstGeom prst="rect">
            <a:avLst/>
          </a:prstGeom>
          <a:solidFill>
            <a:srgbClr val="FFFF00"/>
          </a:solidFill>
          <a:ln w="50800">
            <a:solidFill>
              <a:schemeClr val="accent6">
                <a:lumMod val="75000"/>
              </a:schemeClr>
            </a:solidFill>
          </a:ln>
        </p:spPr>
        <p:txBody>
          <a:bodyPr wrap="square" rtlCol="0">
            <a:spAutoFit/>
          </a:bodyPr>
          <a:lstStyle/>
          <a:p>
            <a:r>
              <a:rPr lang="en-US" sz="2000" b="1" u="sng" dirty="0"/>
              <a:t>Eternal Law:</a:t>
            </a:r>
            <a:r>
              <a:rPr lang="en-US" sz="2000" dirty="0"/>
              <a:t> refers to underlying principles of the universe which only God fully knows. </a:t>
            </a:r>
          </a:p>
          <a:p>
            <a:endParaRPr lang="en-US" sz="2000" dirty="0"/>
          </a:p>
          <a:p>
            <a:r>
              <a:rPr lang="en-US" sz="2000" b="1" u="sng" dirty="0"/>
              <a:t>Divine Law:</a:t>
            </a:r>
            <a:r>
              <a:rPr lang="en-US" sz="2000" dirty="0"/>
              <a:t> refers to God’s law revealed in the Bible. </a:t>
            </a:r>
          </a:p>
          <a:p>
            <a:endParaRPr lang="en-US" sz="2000" dirty="0"/>
          </a:p>
          <a:p>
            <a:endParaRPr lang="en-US" sz="2000" b="1" u="sng" dirty="0"/>
          </a:p>
          <a:p>
            <a:endParaRPr lang="en-US" sz="2000" b="1" u="sng" dirty="0"/>
          </a:p>
          <a:p>
            <a:r>
              <a:rPr lang="en-US" sz="2000" b="1" u="sng" dirty="0"/>
              <a:t>Natural Law:</a:t>
            </a:r>
            <a:r>
              <a:rPr lang="en-US" sz="2000" dirty="0"/>
              <a:t> contains primary precepts</a:t>
            </a:r>
          </a:p>
          <a:p>
            <a:r>
              <a:rPr lang="en-US" sz="2000" b="1" u="sng" dirty="0"/>
              <a:t>1</a:t>
            </a:r>
            <a:r>
              <a:rPr lang="en-US" sz="2000" dirty="0"/>
              <a:t> the desire to live and survive (all living things)</a:t>
            </a:r>
          </a:p>
          <a:p>
            <a:r>
              <a:rPr lang="en-US" sz="2000" b="1" u="sng" dirty="0"/>
              <a:t>2 </a:t>
            </a:r>
            <a:r>
              <a:rPr lang="en-US" sz="2000" dirty="0"/>
              <a:t>to reproduce and bring up the young (humans and animals) </a:t>
            </a:r>
          </a:p>
          <a:p>
            <a:r>
              <a:rPr lang="en-US" sz="2000" b="1" u="sng" dirty="0"/>
              <a:t>3 </a:t>
            </a:r>
            <a:r>
              <a:rPr lang="en-US" sz="2000" dirty="0"/>
              <a:t>to know and worship God and to live in an ordered society (humans) </a:t>
            </a:r>
          </a:p>
          <a:p>
            <a:endParaRPr lang="en-US" sz="2000" dirty="0"/>
          </a:p>
          <a:p>
            <a:r>
              <a:rPr lang="en-US" sz="2000" b="1" u="sng" dirty="0"/>
              <a:t>Human Law:</a:t>
            </a:r>
          </a:p>
          <a:p>
            <a:r>
              <a:rPr lang="en-US" sz="2000" dirty="0"/>
              <a:t>Secondary precepts are detailed rules, derived from primary precepts. </a:t>
            </a:r>
            <a:r>
              <a:rPr lang="en-US" sz="2000" dirty="0" err="1"/>
              <a:t>Eg</a:t>
            </a:r>
            <a:r>
              <a:rPr lang="en-US" sz="2000" dirty="0"/>
              <a:t>. The wrongness of adultery, protection of innocent life. These are not self evident. </a:t>
            </a:r>
            <a:endParaRPr lang="en-US" dirty="0"/>
          </a:p>
        </p:txBody>
      </p:sp>
      <p:sp>
        <p:nvSpPr>
          <p:cNvPr id="3" name="TextBox 2"/>
          <p:cNvSpPr txBox="1"/>
          <p:nvPr/>
        </p:nvSpPr>
        <p:spPr>
          <a:xfrm>
            <a:off x="220135" y="0"/>
            <a:ext cx="8606392" cy="830997"/>
          </a:xfrm>
          <a:prstGeom prst="rect">
            <a:avLst/>
          </a:prstGeom>
          <a:solidFill>
            <a:srgbClr val="00B0F0"/>
          </a:solidFill>
        </p:spPr>
        <p:txBody>
          <a:bodyPr wrap="square" rtlCol="0">
            <a:spAutoFit/>
          </a:bodyPr>
          <a:lstStyle/>
          <a:p>
            <a:r>
              <a:rPr lang="en-US" sz="2400" b="1" dirty="0">
                <a:hlinkClick r:id="rId2"/>
              </a:rPr>
              <a:t>Thomas Aquinas</a:t>
            </a:r>
            <a:r>
              <a:rPr lang="en-US" sz="2400" dirty="0">
                <a:hlinkClick r:id="rId2"/>
              </a:rPr>
              <a:t>, at the heart of law, created a four fold division: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2705" y="830997"/>
            <a:ext cx="1418958" cy="11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05" y="2016859"/>
            <a:ext cx="1407695" cy="140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4555"/>
            <a:ext cx="1912629" cy="171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43500"/>
            <a:ext cx="1989792" cy="124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36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The Four tiers of law: The Eternal Law </a:t>
            </a:r>
          </a:p>
        </p:txBody>
      </p:sp>
      <p:sp>
        <p:nvSpPr>
          <p:cNvPr id="3" name="TextBox 2"/>
          <p:cNvSpPr txBox="1"/>
          <p:nvPr/>
        </p:nvSpPr>
        <p:spPr>
          <a:xfrm>
            <a:off x="0" y="1214422"/>
            <a:ext cx="9144000" cy="4893647"/>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800" dirty="0"/>
              <a:t>There are </a:t>
            </a:r>
            <a:r>
              <a:rPr lang="en-GB" sz="2800" b="1" dirty="0"/>
              <a:t>Primary Principles </a:t>
            </a:r>
            <a:r>
              <a:rPr lang="en-GB" sz="2800" dirty="0"/>
              <a:t>by which God made and controls the universe (only fully known by God)</a:t>
            </a:r>
            <a:endParaRPr lang="en-US" sz="2800" dirty="0"/>
          </a:p>
          <a:p>
            <a:endParaRPr lang="en-GB" sz="2800" dirty="0"/>
          </a:p>
          <a:p>
            <a:r>
              <a:rPr lang="en-GB" sz="2800" dirty="0"/>
              <a:t>This includes the Scientific Laws (governing nature), Moral Laws (governing human behaviour) </a:t>
            </a:r>
          </a:p>
          <a:p>
            <a:endParaRPr lang="en-GB" sz="2800" dirty="0"/>
          </a:p>
          <a:p>
            <a:r>
              <a:rPr lang="en-GB" sz="2800" dirty="0"/>
              <a:t>Humans can know these eternal laws in their </a:t>
            </a:r>
            <a:r>
              <a:rPr lang="en-GB" sz="3200" b="1" dirty="0"/>
              <a:t>‘reflection.’</a:t>
            </a:r>
            <a:endParaRPr lang="en-GB" sz="2800" b="1" dirty="0"/>
          </a:p>
          <a:p>
            <a:endParaRPr lang="en-GB" sz="2800" dirty="0"/>
          </a:p>
          <a:p>
            <a:r>
              <a:rPr lang="en-GB" sz="2800" dirty="0"/>
              <a:t>E.g. We can’t look into a bright light but can see it in a reflection on water. There is not a perfect representation but it is approximate. </a:t>
            </a:r>
            <a:endParaRPr lang="en-US" sz="2800" dirty="0"/>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320649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9764"/>
            <a:ext cx="8041440" cy="755110"/>
          </a:xfrm>
          <a:solidFill>
            <a:srgbClr val="00B0F0"/>
          </a:solidFill>
        </p:spPr>
        <p:txBody>
          <a:bodyPr/>
          <a:lstStyle/>
          <a:p>
            <a:r>
              <a:rPr lang="en-US" b="1" dirty="0"/>
              <a:t>1. Eternal Law</a:t>
            </a:r>
          </a:p>
        </p:txBody>
      </p:sp>
      <p:sp>
        <p:nvSpPr>
          <p:cNvPr id="3" name="Content Placeholder 2"/>
          <p:cNvSpPr>
            <a:spLocks noGrp="1"/>
          </p:cNvSpPr>
          <p:nvPr>
            <p:ph idx="1"/>
          </p:nvPr>
        </p:nvSpPr>
        <p:spPr>
          <a:xfrm>
            <a:off x="469528" y="1285753"/>
            <a:ext cx="8123192" cy="2778247"/>
          </a:xfrm>
          <a:solidFill>
            <a:srgbClr val="FFFF00"/>
          </a:solidFill>
        </p:spPr>
        <p:txBody>
          <a:bodyPr/>
          <a:lstStyle/>
          <a:p>
            <a:pPr>
              <a:buFont typeface="Wingdings" charset="2"/>
              <a:buChar char="§"/>
            </a:pPr>
            <a:r>
              <a:rPr lang="en-US" dirty="0"/>
              <a:t>Should not be confused with </a:t>
            </a:r>
            <a:r>
              <a:rPr lang="en-US" b="1" dirty="0"/>
              <a:t>divine command theory</a:t>
            </a:r>
          </a:p>
          <a:p>
            <a:pPr>
              <a:buFont typeface="Wingdings" charset="2"/>
              <a:buChar char="§"/>
            </a:pPr>
            <a:r>
              <a:rPr lang="en-US" dirty="0"/>
              <a:t>What </a:t>
            </a:r>
            <a:r>
              <a:rPr lang="en-US" b="1" dirty="0"/>
              <a:t>Aquinas</a:t>
            </a:r>
            <a:r>
              <a:rPr lang="en-US" dirty="0"/>
              <a:t> means by </a:t>
            </a:r>
            <a:r>
              <a:rPr lang="en-US" b="1" dirty="0"/>
              <a:t>Eternal Law </a:t>
            </a:r>
            <a:r>
              <a:rPr lang="en-US" dirty="0"/>
              <a:t>is that God made the universe to be of this kind, and not something different. </a:t>
            </a:r>
          </a:p>
          <a:p>
            <a:pPr>
              <a:buFont typeface="Wingdings" charset="2"/>
              <a:buChar char="§"/>
            </a:pPr>
            <a:r>
              <a:rPr lang="en-US" dirty="0"/>
              <a:t>He made human beings to be social and mortal. </a:t>
            </a:r>
          </a:p>
          <a:p>
            <a:pPr>
              <a:buFont typeface="Wingdings" charset="2"/>
              <a:buChar char="§"/>
            </a:pPr>
            <a:r>
              <a:rPr lang="en-US" dirty="0"/>
              <a:t>Humans cannot fully understand </a:t>
            </a:r>
            <a:r>
              <a:rPr lang="en-US" b="1" dirty="0"/>
              <a:t>God’s Eternal Law</a:t>
            </a:r>
            <a:r>
              <a:rPr lang="en-US" dirty="0"/>
              <a:t> but through reason, we can work out its meaning in human life</a:t>
            </a:r>
          </a:p>
          <a:p>
            <a:pPr marL="0" indent="0">
              <a:buNone/>
            </a:pPr>
            <a:endParaRPr lang="en-US" dirty="0"/>
          </a:p>
          <a:p>
            <a:pPr>
              <a:buFont typeface="Wingdings" charset="2"/>
              <a:buChar char="§"/>
            </a:pPr>
            <a:endParaRPr lang="en-US" dirty="0"/>
          </a:p>
        </p:txBody>
      </p:sp>
      <p:sp>
        <p:nvSpPr>
          <p:cNvPr id="4" name="TextBox 3"/>
          <p:cNvSpPr txBox="1"/>
          <p:nvPr/>
        </p:nvSpPr>
        <p:spPr>
          <a:xfrm>
            <a:off x="220134" y="4181035"/>
            <a:ext cx="8740421" cy="1200328"/>
          </a:xfrm>
          <a:prstGeom prst="rect">
            <a:avLst/>
          </a:prstGeom>
          <a:solidFill>
            <a:srgbClr val="FFFF00"/>
          </a:solidFill>
          <a:ln w="50800">
            <a:solidFill>
              <a:schemeClr val="accent6">
                <a:lumMod val="75000"/>
              </a:schemeClr>
            </a:solidFill>
          </a:ln>
        </p:spPr>
        <p:txBody>
          <a:bodyPr wrap="square" rtlCol="0">
            <a:spAutoFit/>
          </a:bodyPr>
          <a:lstStyle/>
          <a:p>
            <a:r>
              <a:rPr lang="en-US" sz="2400" b="1" u="sng" dirty="0"/>
              <a:t>Eternal Law:</a:t>
            </a:r>
            <a:r>
              <a:rPr lang="en-US" sz="2400" dirty="0"/>
              <a:t> refers to underlying principles of the universe which only God fully knows. </a:t>
            </a:r>
          </a:p>
          <a:p>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65500" y="5061275"/>
            <a:ext cx="1801963" cy="150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433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79764"/>
            <a:ext cx="8041440" cy="75511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2. Divine Law</a:t>
            </a:r>
          </a:p>
        </p:txBody>
      </p:sp>
      <p:sp>
        <p:nvSpPr>
          <p:cNvPr id="3" name="Content Placeholder 2"/>
          <p:cNvSpPr txBox="1">
            <a:spLocks/>
          </p:cNvSpPr>
          <p:nvPr/>
        </p:nvSpPr>
        <p:spPr>
          <a:xfrm>
            <a:off x="469528" y="1431111"/>
            <a:ext cx="8123192" cy="3394889"/>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 Nothing in </a:t>
            </a:r>
            <a:r>
              <a:rPr lang="en-US" b="1" dirty="0"/>
              <a:t>Divine Law contradicts Natural Law</a:t>
            </a:r>
          </a:p>
          <a:p>
            <a:pPr>
              <a:buFont typeface="Wingdings" charset="2"/>
              <a:buChar char="§"/>
            </a:pPr>
            <a:r>
              <a:rPr lang="en-US" dirty="0"/>
              <a:t>In scripture, the </a:t>
            </a:r>
            <a:r>
              <a:rPr lang="en-US" b="1" dirty="0"/>
              <a:t>Ten Commandments </a:t>
            </a:r>
            <a:r>
              <a:rPr lang="en-US" dirty="0"/>
              <a:t>are not new teachings, but to remind people of what they should already know. </a:t>
            </a:r>
          </a:p>
          <a:p>
            <a:pPr>
              <a:buFont typeface="Wingdings" charset="2"/>
              <a:buChar char="§"/>
            </a:pPr>
            <a:r>
              <a:rPr lang="en-US" dirty="0"/>
              <a:t>Therefore, </a:t>
            </a:r>
            <a:r>
              <a:rPr lang="en-US" b="1" dirty="0"/>
              <a:t>Divine Law </a:t>
            </a:r>
            <a:r>
              <a:rPr lang="en-US" dirty="0"/>
              <a:t>affirms what we know through reasons, and therefore, non-Christians should also know the </a:t>
            </a:r>
            <a:r>
              <a:rPr lang="en-US" b="1" dirty="0"/>
              <a:t>divine law through reason</a:t>
            </a:r>
            <a:r>
              <a:rPr lang="en-US" dirty="0"/>
              <a:t>. </a:t>
            </a:r>
          </a:p>
          <a:p>
            <a:pPr marL="0" indent="0">
              <a:buFont typeface="Rage Italic" pitchFamily="66" charset="0"/>
              <a:buNone/>
            </a:pPr>
            <a:endParaRPr lang="en-US" dirty="0"/>
          </a:p>
          <a:p>
            <a:pPr>
              <a:buFont typeface="Wingdings" charset="2"/>
              <a:buChar char="§"/>
            </a:pPr>
            <a:endParaRPr lang="en-US" dirty="0"/>
          </a:p>
        </p:txBody>
      </p:sp>
      <p:sp>
        <p:nvSpPr>
          <p:cNvPr id="5" name="TextBox 4"/>
          <p:cNvSpPr txBox="1"/>
          <p:nvPr/>
        </p:nvSpPr>
        <p:spPr>
          <a:xfrm>
            <a:off x="220135" y="5413129"/>
            <a:ext cx="8740421" cy="830997"/>
          </a:xfrm>
          <a:prstGeom prst="rect">
            <a:avLst/>
          </a:prstGeom>
          <a:solidFill>
            <a:srgbClr val="FFFF00"/>
          </a:solidFill>
          <a:ln w="50800">
            <a:solidFill>
              <a:schemeClr val="accent6">
                <a:lumMod val="75000"/>
              </a:schemeClr>
            </a:solidFill>
          </a:ln>
        </p:spPr>
        <p:txBody>
          <a:bodyPr wrap="square" rtlCol="0">
            <a:spAutoFit/>
          </a:bodyPr>
          <a:lstStyle/>
          <a:p>
            <a:r>
              <a:rPr lang="en-US" sz="2400" b="1" u="sng" dirty="0"/>
              <a:t>Divine Law:</a:t>
            </a:r>
            <a:r>
              <a:rPr lang="en-US" sz="2400" dirty="0"/>
              <a:t> refers to God’s law revealed in the Bible. (ten commandments, sermon on the mount)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263" y="3771900"/>
            <a:ext cx="140811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82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The Four tiers of law: The Divine Law</a:t>
            </a:r>
            <a:endParaRPr lang="en-US" sz="4000" b="1" dirty="0">
              <a:solidFill>
                <a:schemeClr val="bg1"/>
              </a:solidFill>
            </a:endParaRPr>
          </a:p>
        </p:txBody>
      </p:sp>
      <p:sp>
        <p:nvSpPr>
          <p:cNvPr id="3" name="TextBox 2"/>
          <p:cNvSpPr txBox="1"/>
          <p:nvPr/>
        </p:nvSpPr>
        <p:spPr>
          <a:xfrm>
            <a:off x="0" y="1000108"/>
            <a:ext cx="9144000" cy="4616648"/>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GB" sz="1000" dirty="0"/>
          </a:p>
          <a:p>
            <a:pPr algn="ctr"/>
            <a:r>
              <a:rPr lang="en-GB" sz="3200" dirty="0"/>
              <a:t>The Divine Law is found in </a:t>
            </a:r>
            <a:r>
              <a:rPr lang="en-GB" sz="3200" b="1" dirty="0"/>
              <a:t>the Bible</a:t>
            </a:r>
            <a:r>
              <a:rPr lang="en-GB" sz="3200" dirty="0"/>
              <a:t>. </a:t>
            </a:r>
          </a:p>
          <a:p>
            <a:endParaRPr lang="en-GB" sz="1000" dirty="0"/>
          </a:p>
          <a:p>
            <a:r>
              <a:rPr lang="en-GB" sz="3200" dirty="0"/>
              <a:t>Aquinas believed that it reflected the Eternal Law of God in that it reflects the moral laws.</a:t>
            </a:r>
          </a:p>
          <a:p>
            <a:endParaRPr lang="en-GB" sz="3200" dirty="0"/>
          </a:p>
          <a:p>
            <a:r>
              <a:rPr lang="en-GB" sz="3200" dirty="0"/>
              <a:t>Not everybody can see this reflection as it is supernatural. We can see our </a:t>
            </a:r>
            <a:r>
              <a:rPr lang="en-GB" sz="3200" b="1" dirty="0"/>
              <a:t>origin</a:t>
            </a:r>
            <a:r>
              <a:rPr lang="en-GB" sz="3200" dirty="0"/>
              <a:t> and </a:t>
            </a:r>
            <a:r>
              <a:rPr lang="en-GB" sz="3200" b="1" dirty="0"/>
              <a:t>purpose</a:t>
            </a:r>
            <a:r>
              <a:rPr lang="en-GB" sz="3200" dirty="0"/>
              <a:t> in it as well as our true </a:t>
            </a:r>
            <a:r>
              <a:rPr lang="en-GB" sz="3200" b="1" dirty="0"/>
              <a:t>identity</a:t>
            </a:r>
            <a:r>
              <a:rPr lang="en-GB" sz="3200" dirty="0"/>
              <a:t> as being made in the image of God.</a:t>
            </a:r>
            <a:endParaRPr lang="en-GB" dirty="0"/>
          </a:p>
          <a:p>
            <a:endParaRPr lang="en-US" sz="1000" dirty="0"/>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58628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79764"/>
            <a:ext cx="8041440" cy="75511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3. Natural Law</a:t>
            </a:r>
          </a:p>
        </p:txBody>
      </p:sp>
      <p:sp>
        <p:nvSpPr>
          <p:cNvPr id="3" name="Content Placeholder 2"/>
          <p:cNvSpPr txBox="1">
            <a:spLocks/>
          </p:cNvSpPr>
          <p:nvPr/>
        </p:nvSpPr>
        <p:spPr>
          <a:xfrm>
            <a:off x="469528" y="1130300"/>
            <a:ext cx="6629772" cy="2527300"/>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b="1" dirty="0"/>
              <a:t>Natural Law </a:t>
            </a:r>
            <a:r>
              <a:rPr lang="en-US" dirty="0"/>
              <a:t>follows the direction of </a:t>
            </a:r>
            <a:r>
              <a:rPr lang="en-US" b="1" dirty="0"/>
              <a:t>Eternal Law</a:t>
            </a:r>
            <a:r>
              <a:rPr lang="en-US" dirty="0"/>
              <a:t>. </a:t>
            </a:r>
          </a:p>
          <a:p>
            <a:pPr>
              <a:buFont typeface="Wingdings" charset="2"/>
              <a:buChar char="§"/>
            </a:pPr>
            <a:r>
              <a:rPr lang="en-US" dirty="0"/>
              <a:t>It is a rational exercise to work out </a:t>
            </a:r>
            <a:r>
              <a:rPr lang="en-US" b="1" dirty="0"/>
              <a:t>what is good for human flourishing. </a:t>
            </a:r>
          </a:p>
          <a:p>
            <a:pPr>
              <a:buFont typeface="Wingdings" charset="2"/>
              <a:buChar char="§"/>
            </a:pPr>
            <a:r>
              <a:rPr lang="en-US" dirty="0"/>
              <a:t>Aquinas refers to this as </a:t>
            </a:r>
            <a:r>
              <a:rPr lang="en-US" b="1" i="1" dirty="0"/>
              <a:t>human nature</a:t>
            </a:r>
            <a:r>
              <a:rPr lang="en-US" i="1" dirty="0"/>
              <a:t>. </a:t>
            </a:r>
          </a:p>
          <a:p>
            <a:pPr>
              <a:buFont typeface="Wingdings" charset="2"/>
              <a:buChar char="§"/>
            </a:pPr>
            <a:endParaRPr lang="en-US" dirty="0"/>
          </a:p>
          <a:p>
            <a:pPr>
              <a:buFont typeface="Wingdings" charset="2"/>
              <a:buChar char="§"/>
            </a:pPr>
            <a:endParaRPr lang="en-US" dirty="0"/>
          </a:p>
        </p:txBody>
      </p:sp>
      <p:sp>
        <p:nvSpPr>
          <p:cNvPr id="5" name="TextBox 4"/>
          <p:cNvSpPr txBox="1"/>
          <p:nvPr/>
        </p:nvSpPr>
        <p:spPr>
          <a:xfrm>
            <a:off x="220135" y="3926875"/>
            <a:ext cx="8740421" cy="1938992"/>
          </a:xfrm>
          <a:prstGeom prst="rect">
            <a:avLst/>
          </a:prstGeom>
          <a:solidFill>
            <a:srgbClr val="FFFF00"/>
          </a:solidFill>
          <a:ln w="50800">
            <a:solidFill>
              <a:schemeClr val="accent6">
                <a:lumMod val="75000"/>
              </a:schemeClr>
            </a:solidFill>
          </a:ln>
        </p:spPr>
        <p:txBody>
          <a:bodyPr wrap="square" rtlCol="0">
            <a:spAutoFit/>
          </a:bodyPr>
          <a:lstStyle/>
          <a:p>
            <a:r>
              <a:rPr lang="en-US" sz="2400" b="1" u="sng" dirty="0"/>
              <a:t>Natural Law:</a:t>
            </a:r>
            <a:r>
              <a:rPr lang="en-US" sz="2400" dirty="0"/>
              <a:t> contains primary precepts</a:t>
            </a:r>
          </a:p>
          <a:p>
            <a:r>
              <a:rPr lang="en-US" sz="2400" b="1" u="sng" dirty="0"/>
              <a:t>1</a:t>
            </a:r>
            <a:r>
              <a:rPr lang="en-US" sz="2400" dirty="0"/>
              <a:t> the desire to live and survive (all living things)</a:t>
            </a:r>
          </a:p>
          <a:p>
            <a:r>
              <a:rPr lang="en-US" sz="2400" b="1" u="sng" dirty="0"/>
              <a:t>2 </a:t>
            </a:r>
            <a:r>
              <a:rPr lang="en-US" sz="2400" dirty="0"/>
              <a:t>to reproduce and bring up the young (humans and animals) </a:t>
            </a:r>
          </a:p>
          <a:p>
            <a:r>
              <a:rPr lang="en-US" sz="2400" b="1" u="sng" dirty="0"/>
              <a:t>3 </a:t>
            </a:r>
            <a:r>
              <a:rPr lang="en-US" sz="2400" dirty="0"/>
              <a:t>to know and worship God and to live in an ordered society (humans)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0" y="1559314"/>
            <a:ext cx="191452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502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423"/>
            <a:ext cx="9144000" cy="4786346"/>
          </a:xfrm>
          <a:prstGeom prst="rect">
            <a:avLst/>
          </a:prstGeom>
          <a:solidFill>
            <a:schemeClr val="bg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latin typeface="+mj-lt"/>
              </a:rPr>
              <a:t>Augustine of Hippo</a:t>
            </a:r>
            <a:r>
              <a:rPr lang="en-US" sz="2800" dirty="0">
                <a:latin typeface="+mj-lt"/>
              </a:rPr>
              <a:t>, equated </a:t>
            </a:r>
            <a:r>
              <a:rPr lang="en-US" sz="3600" b="1" dirty="0">
                <a:latin typeface="+mj-lt"/>
              </a:rPr>
              <a:t>natural law </a:t>
            </a:r>
            <a:r>
              <a:rPr lang="en-US" sz="2800" dirty="0">
                <a:latin typeface="+mj-lt"/>
              </a:rPr>
              <a:t>with man's prelapsarian (pre-fall) state; as such, a life according to nature was no longer possible and men needed instead to: </a:t>
            </a:r>
            <a:r>
              <a:rPr lang="en-US" sz="2800" b="1" dirty="0">
                <a:latin typeface="+mj-lt"/>
              </a:rPr>
              <a:t>seek salvation through the divine law and grace of Jesus Christ</a:t>
            </a:r>
            <a:r>
              <a:rPr lang="en-US" sz="2800" dirty="0">
                <a:latin typeface="+mj-lt"/>
              </a:rPr>
              <a:t>. </a:t>
            </a:r>
          </a:p>
          <a:p>
            <a:endParaRPr lang="en-US" sz="800" dirty="0">
              <a:latin typeface="+mj-lt"/>
            </a:endParaRPr>
          </a:p>
          <a:p>
            <a:pPr algn="ctr"/>
            <a:r>
              <a:rPr lang="en-GB" sz="2800" b="1" dirty="0">
                <a:latin typeface="+mj-lt"/>
              </a:rPr>
              <a:t>BUT...</a:t>
            </a:r>
          </a:p>
          <a:p>
            <a:r>
              <a:rPr lang="en-US" sz="4000" b="1" dirty="0">
                <a:latin typeface="+mj-lt"/>
              </a:rPr>
              <a:t>Thomas Aquinas </a:t>
            </a:r>
            <a:r>
              <a:rPr lang="en-US" sz="2800" dirty="0">
                <a:latin typeface="+mj-lt"/>
              </a:rPr>
              <a:t>restored </a:t>
            </a:r>
            <a:r>
              <a:rPr lang="en-US" sz="2800" b="1" dirty="0">
                <a:latin typeface="+mj-lt"/>
              </a:rPr>
              <a:t>Natural Law</a:t>
            </a:r>
            <a:r>
              <a:rPr lang="en-US" sz="2800" dirty="0">
                <a:latin typeface="+mj-lt"/>
              </a:rPr>
              <a:t> to its independent state, asserting that, as ‘</a:t>
            </a:r>
            <a:r>
              <a:rPr lang="en-US" sz="2800" b="1" i="1" dirty="0">
                <a:latin typeface="+mj-lt"/>
              </a:rPr>
              <a:t>the perfection of human reason’</a:t>
            </a:r>
            <a:r>
              <a:rPr lang="en-US" sz="2800" dirty="0">
                <a:latin typeface="+mj-lt"/>
              </a:rPr>
              <a:t>, it could approach but not fully comprehend the </a:t>
            </a:r>
            <a:r>
              <a:rPr lang="en-US" sz="2800" b="1" dirty="0">
                <a:latin typeface="+mj-lt"/>
              </a:rPr>
              <a:t>Eternal Law </a:t>
            </a:r>
            <a:r>
              <a:rPr lang="en-US" sz="2800" dirty="0">
                <a:latin typeface="+mj-lt"/>
              </a:rPr>
              <a:t>and needed to be supplemented by </a:t>
            </a:r>
            <a:r>
              <a:rPr lang="en-US" sz="2800" b="1" dirty="0">
                <a:latin typeface="+mj-lt"/>
              </a:rPr>
              <a:t>Divine Law (as found in the Bible)</a:t>
            </a:r>
            <a:r>
              <a:rPr lang="en-US" sz="2800" dirty="0">
                <a:latin typeface="+mj-lt"/>
              </a:rPr>
              <a:t>.</a:t>
            </a:r>
          </a:p>
        </p:txBody>
      </p:sp>
      <p:sp>
        <p:nvSpPr>
          <p:cNvPr id="3" name="TextBox 2"/>
          <p:cNvSpPr txBox="1"/>
          <p:nvPr/>
        </p:nvSpPr>
        <p:spPr>
          <a:xfrm>
            <a:off x="0" y="45829"/>
            <a:ext cx="8839200" cy="1323439"/>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a:solidFill>
                  <a:schemeClr val="bg1"/>
                </a:solidFill>
                <a:hlinkClick r:id="rId3"/>
              </a:rPr>
              <a:t>CLICK HERE -Thomas Aquinas</a:t>
            </a:r>
            <a:r>
              <a:rPr lang="en-GB" sz="4000" b="1" dirty="0">
                <a:hlinkClick r:id="rId3"/>
              </a:rPr>
              <a:t> (1224-1274)</a:t>
            </a:r>
            <a:endParaRPr lang="en-US" sz="4000" dirty="0">
              <a:solidFill>
                <a:schemeClr val="bg1"/>
              </a:solidFill>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3189606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The Four tiers of law: The Natural Law</a:t>
            </a:r>
            <a:endParaRPr lang="en-US" sz="4000" b="1" dirty="0">
              <a:solidFill>
                <a:schemeClr val="bg1"/>
              </a:solidFill>
            </a:endParaRPr>
          </a:p>
        </p:txBody>
      </p:sp>
      <p:sp>
        <p:nvSpPr>
          <p:cNvPr id="3" name="TextBox 2"/>
          <p:cNvSpPr txBox="1"/>
          <p:nvPr/>
        </p:nvSpPr>
        <p:spPr>
          <a:xfrm>
            <a:off x="0" y="1428736"/>
            <a:ext cx="9144000" cy="4647426"/>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400" dirty="0"/>
              <a:t>Refers to those </a:t>
            </a:r>
            <a:r>
              <a:rPr lang="en-GB" sz="2400" b="1" dirty="0"/>
              <a:t>moral laws of God </a:t>
            </a:r>
            <a:r>
              <a:rPr lang="en-GB" sz="2400" dirty="0"/>
              <a:t>built into the structure of </a:t>
            </a:r>
            <a:r>
              <a:rPr lang="en-GB" sz="2400" b="1" dirty="0"/>
              <a:t>Human Nature </a:t>
            </a:r>
            <a:r>
              <a:rPr lang="en-GB" sz="2400" dirty="0"/>
              <a:t>and which are sometimes referred to as the </a:t>
            </a:r>
          </a:p>
          <a:p>
            <a:endParaRPr lang="en-GB" sz="2400" dirty="0"/>
          </a:p>
          <a:p>
            <a:pPr algn="ctr"/>
            <a:r>
              <a:rPr lang="en-GB" sz="3200" b="1" i="1" dirty="0"/>
              <a:t>‘law written on our heart’. </a:t>
            </a:r>
          </a:p>
          <a:p>
            <a:endParaRPr lang="en-GB" sz="2400" dirty="0"/>
          </a:p>
          <a:p>
            <a:r>
              <a:rPr lang="en-GB" sz="2400" dirty="0"/>
              <a:t>To be fully human it is necessary to obey these laws which are </a:t>
            </a:r>
            <a:r>
              <a:rPr lang="en-GB" sz="2400" b="1" dirty="0"/>
              <a:t>reflections</a:t>
            </a:r>
            <a:r>
              <a:rPr lang="en-GB" sz="2400" dirty="0"/>
              <a:t> of the Eternal Law.</a:t>
            </a:r>
          </a:p>
          <a:p>
            <a:endParaRPr lang="en-GB" sz="2400" dirty="0"/>
          </a:p>
          <a:p>
            <a:r>
              <a:rPr lang="en-GB" sz="2400" dirty="0"/>
              <a:t>However these </a:t>
            </a:r>
            <a:r>
              <a:rPr lang="en-GB" sz="2400" b="1" dirty="0"/>
              <a:t>‘reflections’</a:t>
            </a:r>
            <a:r>
              <a:rPr lang="en-GB" sz="2400" dirty="0"/>
              <a:t> are not as complete as the Divine Law as they do not reflect the spiritual dimension of life. </a:t>
            </a:r>
          </a:p>
          <a:p>
            <a:endParaRPr lang="en-GB" sz="2400" dirty="0"/>
          </a:p>
          <a:p>
            <a:r>
              <a:rPr lang="en-GB" sz="2400" dirty="0"/>
              <a:t>E.g. To live, to reproduce, to learn, to have an ordered society. </a:t>
            </a:r>
            <a:endParaRPr lang="en-US" sz="2400" dirty="0"/>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08494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240" y="127364"/>
            <a:ext cx="8041440" cy="75511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4. Human Law</a:t>
            </a:r>
          </a:p>
        </p:txBody>
      </p:sp>
      <p:sp>
        <p:nvSpPr>
          <p:cNvPr id="3" name="Content Placeholder 2"/>
          <p:cNvSpPr txBox="1">
            <a:spLocks/>
          </p:cNvSpPr>
          <p:nvPr/>
        </p:nvSpPr>
        <p:spPr>
          <a:xfrm>
            <a:off x="191341" y="1101253"/>
            <a:ext cx="8419711" cy="3673948"/>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Human Law arises from the reality that </a:t>
            </a:r>
            <a:r>
              <a:rPr lang="en-US" b="1" dirty="0"/>
              <a:t>humans are social beings and therefore we need regulations to function cooperatively. </a:t>
            </a:r>
          </a:p>
          <a:p>
            <a:pPr>
              <a:buFont typeface="Wingdings" charset="2"/>
              <a:buChar char="§"/>
            </a:pPr>
            <a:r>
              <a:rPr lang="en-US" dirty="0"/>
              <a:t>Human Law’s value is essentially dependent on </a:t>
            </a:r>
            <a:r>
              <a:rPr lang="en-US" b="1" dirty="0"/>
              <a:t>not contradicting Natural Law</a:t>
            </a:r>
            <a:r>
              <a:rPr lang="en-US" dirty="0"/>
              <a:t>. Any law that contradicts Natural Law cannot be justified. </a:t>
            </a:r>
          </a:p>
          <a:p>
            <a:pPr>
              <a:buFont typeface="Wingdings" charset="2"/>
              <a:buChar char="§"/>
            </a:pPr>
            <a:r>
              <a:rPr lang="en-US" dirty="0"/>
              <a:t>E.g. If someone refuses to assist an abortion, we can accept that as a matter of conscience. If someone refuses to obey the law not to park on double yellow lines, that would seem odd. </a:t>
            </a:r>
          </a:p>
          <a:p>
            <a:pPr>
              <a:buFont typeface="Wingdings" charset="2"/>
              <a:buChar char="§"/>
            </a:pPr>
            <a:endParaRPr lang="en-US" dirty="0"/>
          </a:p>
          <a:p>
            <a:pPr>
              <a:buFont typeface="Wingdings" charset="2"/>
              <a:buChar char="§"/>
            </a:pPr>
            <a:endParaRPr lang="en-US" dirty="0"/>
          </a:p>
        </p:txBody>
      </p:sp>
      <p:sp>
        <p:nvSpPr>
          <p:cNvPr id="5" name="TextBox 4"/>
          <p:cNvSpPr txBox="1"/>
          <p:nvPr/>
        </p:nvSpPr>
        <p:spPr>
          <a:xfrm>
            <a:off x="191341" y="4989616"/>
            <a:ext cx="8740421" cy="1569660"/>
          </a:xfrm>
          <a:prstGeom prst="rect">
            <a:avLst/>
          </a:prstGeom>
          <a:solidFill>
            <a:srgbClr val="FFFF00"/>
          </a:solidFill>
          <a:ln w="50800">
            <a:solidFill>
              <a:schemeClr val="accent6">
                <a:lumMod val="75000"/>
              </a:schemeClr>
            </a:solidFill>
          </a:ln>
        </p:spPr>
        <p:txBody>
          <a:bodyPr wrap="square" rtlCol="0">
            <a:spAutoFit/>
          </a:bodyPr>
          <a:lstStyle/>
          <a:p>
            <a:r>
              <a:rPr lang="en-US" sz="2400" b="1" u="sng" dirty="0"/>
              <a:t>Human Law:</a:t>
            </a:r>
          </a:p>
          <a:p>
            <a:r>
              <a:rPr lang="en-US" sz="2400" dirty="0"/>
              <a:t>Secondary precepts are detailed rules, derived from primary precepts. </a:t>
            </a:r>
            <a:r>
              <a:rPr lang="en-US" sz="2400" dirty="0" err="1"/>
              <a:t>Eg</a:t>
            </a:r>
            <a:r>
              <a:rPr lang="en-US" sz="2400" dirty="0"/>
              <a:t>. The wrongness of adultery, protection of innocent life. These are not self evident. </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88"/>
            <a:ext cx="19875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9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The Four tiers of law: The Human Law</a:t>
            </a:r>
            <a:endParaRPr lang="en-US" sz="4000" b="1" dirty="0">
              <a:solidFill>
                <a:schemeClr val="bg1"/>
              </a:solidFill>
            </a:endParaRPr>
          </a:p>
        </p:txBody>
      </p:sp>
      <p:sp>
        <p:nvSpPr>
          <p:cNvPr id="3" name="TextBox 2"/>
          <p:cNvSpPr txBox="1"/>
          <p:nvPr/>
        </p:nvSpPr>
        <p:spPr>
          <a:xfrm>
            <a:off x="0" y="1428736"/>
            <a:ext cx="9144000" cy="830997"/>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a:t>Human Law is only law if it is in accordance with divine and natural law, Not all of morality is covered. </a:t>
            </a: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131247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3600" b="1" dirty="0"/>
              <a:t>Questions and Concept Checking</a:t>
            </a:r>
            <a:endParaRPr lang="en-US" sz="3600" b="1" dirty="0"/>
          </a:p>
        </p:txBody>
      </p:sp>
      <p:sp>
        <p:nvSpPr>
          <p:cNvPr id="4" name="TextBox 3"/>
          <p:cNvSpPr txBox="1"/>
          <p:nvPr/>
        </p:nvSpPr>
        <p:spPr>
          <a:xfrm>
            <a:off x="0" y="646331"/>
            <a:ext cx="9144000" cy="6370975"/>
          </a:xfrm>
          <a:prstGeom prst="rect">
            <a:avLst/>
          </a:prstGeom>
          <a:solidFill>
            <a:srgbClr val="F6E354">
              <a:alpha val="4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buAutoNum type="arabicPeriod"/>
            </a:pPr>
            <a:endParaRPr lang="en-GB" sz="1200" b="1" dirty="0"/>
          </a:p>
          <a:p>
            <a:pPr marL="342900" indent="-342900">
              <a:buAutoNum type="arabicPeriod"/>
            </a:pPr>
            <a:r>
              <a:rPr lang="en-GB" sz="3200" b="1" dirty="0"/>
              <a:t>Explain the relationship and the differences between the Eternal Law, Divine Law, and Natural Law.</a:t>
            </a:r>
          </a:p>
          <a:p>
            <a:pPr marL="342900" indent="-342900">
              <a:buAutoNum type="arabicPeriod"/>
            </a:pPr>
            <a:endParaRPr lang="en-GB" sz="3200" b="1" dirty="0"/>
          </a:p>
          <a:p>
            <a:pPr marL="342900" indent="-342900">
              <a:buAutoNum type="arabicPeriod"/>
            </a:pPr>
            <a:r>
              <a:rPr lang="en-GB" sz="3200" b="1" dirty="0"/>
              <a:t>Explain where God’s Natural Law can be found and how it is capable of revealing to us how we ought to behave in this world.</a:t>
            </a:r>
          </a:p>
          <a:p>
            <a:pPr marL="342900" indent="-342900">
              <a:buAutoNum type="arabicPeriod"/>
            </a:pPr>
            <a:endParaRPr lang="en-GB" sz="3200" b="1" dirty="0"/>
          </a:p>
          <a:p>
            <a:pPr marL="342900" indent="-342900">
              <a:buAutoNum type="arabicPeriod"/>
            </a:pPr>
            <a:r>
              <a:rPr lang="en-GB" sz="3200" b="1" dirty="0"/>
              <a:t>This PowerPoint has used the analogy of the house to clarify the concept of the Natural law. Using the analogy of a car explain the same idea</a:t>
            </a:r>
            <a:r>
              <a:rPr lang="en-GB" sz="2800" b="1" dirty="0">
                <a:solidFill>
                  <a:schemeClr val="accent2">
                    <a:lumMod val="75000"/>
                  </a:schemeClr>
                </a:solidFill>
              </a:rPr>
              <a:t>.</a:t>
            </a:r>
          </a:p>
          <a:p>
            <a:pPr marL="342900" indent="-342900">
              <a:buAutoNum type="arabicPeriod"/>
            </a:pPr>
            <a:endParaRPr lang="en-US" sz="1200" dirty="0"/>
          </a:p>
        </p:txBody>
      </p:sp>
      <p:sp>
        <p:nvSpPr>
          <p:cNvPr id="5" name="Footer Placeholder 4"/>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107150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7163"/>
            <a:ext cx="8041440" cy="1442674"/>
          </a:xfrm>
          <a:solidFill>
            <a:srgbClr val="00B0F0"/>
          </a:solidFill>
        </p:spPr>
        <p:txBody>
          <a:bodyPr/>
          <a:lstStyle/>
          <a:p>
            <a:r>
              <a:rPr lang="en-GB" b="1" dirty="0"/>
              <a:t>The Key Precept: The Synderesis Rule</a:t>
            </a:r>
          </a:p>
        </p:txBody>
      </p:sp>
      <p:sp>
        <p:nvSpPr>
          <p:cNvPr id="3" name="Content Placeholder 2"/>
          <p:cNvSpPr>
            <a:spLocks noGrp="1"/>
          </p:cNvSpPr>
          <p:nvPr>
            <p:ph idx="1"/>
          </p:nvPr>
        </p:nvSpPr>
        <p:spPr>
          <a:xfrm>
            <a:off x="838200" y="1733588"/>
            <a:ext cx="7467600" cy="3951337"/>
          </a:xfrm>
          <a:solidFill>
            <a:srgbClr val="FFFF00"/>
          </a:solidFill>
        </p:spPr>
        <p:txBody>
          <a:bodyPr>
            <a:normAutofit fontScale="92500" lnSpcReduction="10000"/>
          </a:bodyPr>
          <a:lstStyle/>
          <a:p>
            <a:pPr marL="0" indent="0" algn="ctr">
              <a:buNone/>
            </a:pPr>
            <a:r>
              <a:rPr lang="en-GB" sz="4000" dirty="0"/>
              <a:t>It relies on </a:t>
            </a:r>
            <a:r>
              <a:rPr lang="en-GB" sz="4000" b="1" dirty="0"/>
              <a:t>Aquinas'</a:t>
            </a:r>
            <a:r>
              <a:rPr lang="en-GB" sz="4000" dirty="0"/>
              <a:t> basic understanding that humans innately try to do good and to </a:t>
            </a:r>
            <a:r>
              <a:rPr lang="en-GB" sz="4000" u="sng" dirty="0"/>
              <a:t>avoid evil in order to find fulfilment and happiness in life </a:t>
            </a:r>
            <a:r>
              <a:rPr lang="en-GB" sz="4000" dirty="0"/>
              <a:t>(</a:t>
            </a:r>
            <a:r>
              <a:rPr lang="en-GB" sz="4000" b="1" dirty="0"/>
              <a:t>Synderesis Rule</a:t>
            </a:r>
            <a:r>
              <a:rPr lang="en-GB" sz="4000" dirty="0"/>
              <a:t>). </a:t>
            </a:r>
          </a:p>
          <a:p>
            <a:pPr marL="0" indent="0" algn="ctr">
              <a:buNone/>
            </a:pPr>
            <a:r>
              <a:rPr lang="en-GB" sz="4000" dirty="0">
                <a:hlinkClick r:id="rId2"/>
              </a:rPr>
              <a:t>To what extent does Luke fulfil the Synderesis criteria?</a:t>
            </a:r>
            <a:endParaRPr lang="en-GB" sz="4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6087"/>
            <a:ext cx="2474512" cy="139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4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216430"/>
            <a:ext cx="8953499" cy="1263158"/>
          </a:xfrm>
          <a:solidFill>
            <a:srgbClr val="00B0F0"/>
          </a:solidFill>
        </p:spPr>
        <p:txBody>
          <a:bodyPr/>
          <a:lstStyle/>
          <a:p>
            <a:r>
              <a:rPr lang="en-US" b="1" dirty="0"/>
              <a:t>Primary &amp; Secondary Precepts</a:t>
            </a:r>
          </a:p>
        </p:txBody>
      </p:sp>
      <p:sp>
        <p:nvSpPr>
          <p:cNvPr id="3" name="Content Placeholder 2"/>
          <p:cNvSpPr>
            <a:spLocks noGrp="1"/>
          </p:cNvSpPr>
          <p:nvPr>
            <p:ph idx="1"/>
          </p:nvPr>
        </p:nvSpPr>
        <p:spPr>
          <a:xfrm>
            <a:off x="440266" y="1689100"/>
            <a:ext cx="8304853" cy="4779433"/>
          </a:xfrm>
          <a:solidFill>
            <a:srgbClr val="FFFF00"/>
          </a:solidFill>
        </p:spPr>
        <p:txBody>
          <a:bodyPr/>
          <a:lstStyle/>
          <a:p>
            <a:pPr>
              <a:buFont typeface="Wingdings" charset="2"/>
              <a:buChar char="§"/>
            </a:pPr>
            <a:r>
              <a:rPr lang="en-US" dirty="0"/>
              <a:t>The </a:t>
            </a:r>
            <a:r>
              <a:rPr lang="en-US" b="1" dirty="0"/>
              <a:t>primary precept of Natural Law </a:t>
            </a:r>
            <a:r>
              <a:rPr lang="en-US" dirty="0"/>
              <a:t>is to do good. </a:t>
            </a:r>
          </a:p>
          <a:p>
            <a:pPr>
              <a:buFont typeface="Wingdings" charset="2"/>
              <a:buChar char="§"/>
            </a:pPr>
            <a:r>
              <a:rPr lang="en-US" dirty="0"/>
              <a:t>Other points, including the </a:t>
            </a:r>
            <a:r>
              <a:rPr lang="en-US" b="1" dirty="0"/>
              <a:t>secondary precepts</a:t>
            </a:r>
            <a:r>
              <a:rPr lang="en-US" dirty="0"/>
              <a:t>, follow from this initial point. </a:t>
            </a:r>
          </a:p>
          <a:p>
            <a:pPr>
              <a:buFont typeface="Wingdings" charset="2"/>
              <a:buChar char="§"/>
            </a:pPr>
            <a:r>
              <a:rPr lang="en-US" dirty="0"/>
              <a:t>The </a:t>
            </a:r>
            <a:r>
              <a:rPr lang="en-US" b="1" dirty="0"/>
              <a:t>value of relationships and the education of children</a:t>
            </a:r>
            <a:r>
              <a:rPr lang="en-US" dirty="0"/>
              <a:t>:</a:t>
            </a:r>
          </a:p>
          <a:p>
            <a:pPr lvl="1">
              <a:buFont typeface="Wingdings" charset="2"/>
              <a:buChar char="§"/>
            </a:pPr>
            <a:r>
              <a:rPr lang="en-US" dirty="0"/>
              <a:t>are self evident as </a:t>
            </a:r>
            <a:r>
              <a:rPr lang="en-US" b="1" dirty="0"/>
              <a:t>they help to preserve life</a:t>
            </a:r>
            <a:r>
              <a:rPr lang="en-US" dirty="0"/>
              <a:t> and enable a flourishing life. </a:t>
            </a:r>
          </a:p>
          <a:p>
            <a:pPr lvl="1">
              <a:buFont typeface="Wingdings" charset="2"/>
              <a:buChar char="§"/>
            </a:pPr>
            <a:r>
              <a:rPr lang="en-US" b="1" dirty="0"/>
              <a:t>There is more to the quality of life than being alive. </a:t>
            </a:r>
          </a:p>
          <a:p>
            <a:pPr lvl="1">
              <a:buFont typeface="Wingdings" charset="2"/>
              <a:buChar char="§"/>
            </a:pPr>
            <a:r>
              <a:rPr lang="en-US" b="1" dirty="0"/>
              <a:t>Humans are social creatures, we flourish in community.</a:t>
            </a:r>
          </a:p>
          <a:p>
            <a:pPr>
              <a:buFont typeface="Wingdings" charset="2"/>
              <a:buChar char="§"/>
            </a:pPr>
            <a:r>
              <a:rPr lang="en-US" dirty="0"/>
              <a:t>Implicit in this reading, is the need to cultivate those virtues which encourage the right habits to flourish. </a:t>
            </a:r>
          </a:p>
        </p:txBody>
      </p:sp>
    </p:spTree>
    <p:extLst>
      <p:ext uri="{BB962C8B-B14F-4D97-AF65-F5344CB8AC3E}">
        <p14:creationId xmlns:p14="http://schemas.microsoft.com/office/powerpoint/2010/main" val="1821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1142984"/>
            <a:ext cx="9144000" cy="4955203"/>
          </a:xfrm>
          <a:prstGeom prst="rect">
            <a:avLst/>
          </a:prstGeom>
          <a:solidFill>
            <a:srgbClr val="FFFF00">
              <a:alpha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3200" b="1" i="0" u="none" strike="noStrike" cap="none" normalizeH="0" baseline="0" dirty="0">
                <a:ln>
                  <a:noFill/>
                </a:ln>
                <a:effectLst/>
                <a:latin typeface="Calibri" pitchFamily="34" charset="0"/>
                <a:ea typeface="Times New Roman" pitchFamily="18" charset="0"/>
                <a:cs typeface="Arial" pitchFamily="34" charset="0"/>
              </a:rPr>
              <a:t>The purpose of humans</a:t>
            </a:r>
            <a:r>
              <a:rPr kumimoji="0" lang="en-US" sz="3200" b="0" i="0" u="none" strike="noStrike" cap="none" normalizeH="0" baseline="0" dirty="0">
                <a:ln>
                  <a:noFill/>
                </a:ln>
                <a:effectLst/>
                <a:latin typeface="Calibri" pitchFamily="34" charset="0"/>
                <a:ea typeface="Times New Roman" pitchFamily="18" charset="0"/>
                <a:cs typeface="Arial" pitchFamily="34" charset="0"/>
              </a:rPr>
              <a:t> -</a:t>
            </a:r>
            <a:r>
              <a:rPr kumimoji="0" lang="en-US" sz="3200" b="1" i="0" u="none" strike="noStrike" cap="none" normalizeH="0" baseline="0" dirty="0">
                <a:ln>
                  <a:noFill/>
                </a:ln>
                <a:effectLst/>
                <a:latin typeface="Calibri" pitchFamily="34" charset="0"/>
                <a:ea typeface="Times New Roman" pitchFamily="18" charset="0"/>
                <a:cs typeface="Arial" pitchFamily="34" charset="0"/>
              </a:rPr>
              <a:t> </a:t>
            </a:r>
            <a:endParaRPr kumimoji="0" lang="en-US" sz="3200" b="1"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effectLst/>
                <a:latin typeface="Calibri" pitchFamily="34" charset="0"/>
                <a:ea typeface="Times New Roman" pitchFamily="18" charset="0"/>
                <a:cs typeface="Arial" pitchFamily="34" charset="0"/>
              </a:rPr>
              <a:t>In four words, </a:t>
            </a:r>
            <a:r>
              <a:rPr kumimoji="0" lang="en-US" sz="2400" b="1" i="1" u="none" strike="noStrike" cap="none" normalizeH="0" baseline="0" dirty="0">
                <a:ln>
                  <a:noFill/>
                </a:ln>
                <a:effectLst/>
                <a:latin typeface="Calibri" pitchFamily="34" charset="0"/>
                <a:ea typeface="Times New Roman" pitchFamily="18" charset="0"/>
                <a:cs typeface="Arial" pitchFamily="34" charset="0"/>
              </a:rPr>
              <a:t>'Do good, avoid evil'</a:t>
            </a:r>
            <a:r>
              <a:rPr kumimoji="0" lang="en-US" sz="2400" b="0" i="0" u="none" strike="noStrike" cap="none" normalizeH="0" baseline="0" dirty="0">
                <a:ln>
                  <a:noFill/>
                </a:ln>
                <a:effectLst/>
                <a:latin typeface="Calibri" pitchFamily="34" charset="0"/>
                <a:ea typeface="Times New Roman" pitchFamily="18" charset="0"/>
                <a:cs typeface="Arial" pitchFamily="34" charset="0"/>
              </a:rPr>
              <a:t>. In more detail, Aquinas talked of Primary Precepts. Whilst you probably think of Natural Law as a deontological position (deon- duty; deontological ethical positions have absolute rules that it is our duty to follow), this part is teleological. Telos- purpose. What is our purpose - what are we designed for? What follows is an acrostic, which I have arranged so it makes a word. </a:t>
            </a:r>
            <a:endParaRPr kumimoji="0" lang="en-US" sz="24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000" b="1" i="0" u="none" strike="noStrike" cap="none" normalizeH="0" baseline="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a:ln>
                  <a:noFill/>
                </a:ln>
                <a:effectLst/>
                <a:latin typeface="Calibri" pitchFamily="34" charset="0"/>
                <a:ea typeface="Times New Roman" pitchFamily="18" charset="0"/>
                <a:cs typeface="Arial" pitchFamily="34" charset="0"/>
              </a:rPr>
              <a:t>W</a:t>
            </a:r>
            <a:r>
              <a:rPr kumimoji="0" lang="en-US" sz="2400" b="0" i="0" u="none" strike="noStrike" cap="none" normalizeH="0" baseline="0" dirty="0">
                <a:ln>
                  <a:noFill/>
                </a:ln>
                <a:effectLst/>
                <a:latin typeface="Calibri" pitchFamily="34" charset="0"/>
                <a:ea typeface="Times New Roman" pitchFamily="18" charset="0"/>
                <a:cs typeface="Arial" pitchFamily="34" charset="0"/>
              </a:rPr>
              <a:t>orship God </a:t>
            </a:r>
            <a:endParaRPr kumimoji="0" lang="en-US" sz="3600" b="0" i="0" u="none" strike="noStrike" cap="none" normalizeH="0" baseline="0" dirty="0">
              <a:ln>
                <a:noFill/>
              </a:ln>
              <a:effectLst/>
              <a:latin typeface="Calibri" pitchFamily="34" charset="0"/>
              <a:ea typeface="Malgun Goth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a:ln>
                  <a:noFill/>
                </a:ln>
                <a:effectLst/>
                <a:latin typeface="Calibri" pitchFamily="34" charset="0"/>
                <a:ea typeface="Times New Roman" pitchFamily="18" charset="0"/>
                <a:cs typeface="Arial" pitchFamily="34" charset="0"/>
              </a:rPr>
              <a:t>O</a:t>
            </a:r>
            <a:r>
              <a:rPr kumimoji="0" lang="en-US" sz="2400" b="0" i="0" u="none" strike="noStrike" cap="none" normalizeH="0" baseline="0" dirty="0">
                <a:ln>
                  <a:noFill/>
                </a:ln>
                <a:effectLst/>
                <a:latin typeface="Calibri" pitchFamily="34" charset="0"/>
                <a:ea typeface="Times New Roman" pitchFamily="18" charset="0"/>
                <a:cs typeface="Arial" pitchFamily="34" charset="0"/>
              </a:rPr>
              <a:t>rdered society </a:t>
            </a:r>
            <a:endParaRPr kumimoji="0" lang="en-US" sz="3600" b="0" i="0" u="none" strike="noStrike" cap="none" normalizeH="0" baseline="0" dirty="0">
              <a:ln>
                <a:noFill/>
              </a:ln>
              <a:effectLst/>
              <a:latin typeface="Calibri" pitchFamily="34" charset="0"/>
              <a:ea typeface="Malgun Goth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a:ln>
                  <a:noFill/>
                </a:ln>
                <a:effectLst/>
                <a:latin typeface="Calibri" pitchFamily="34" charset="0"/>
                <a:ea typeface="Times New Roman" pitchFamily="18" charset="0"/>
                <a:cs typeface="Arial" pitchFamily="34" charset="0"/>
              </a:rPr>
              <a:t>R</a:t>
            </a:r>
            <a:r>
              <a:rPr kumimoji="0" lang="en-US" sz="2400" b="0" i="0" u="none" strike="noStrike" cap="none" normalizeH="0" baseline="0" dirty="0">
                <a:ln>
                  <a:noFill/>
                </a:ln>
                <a:effectLst/>
                <a:latin typeface="Calibri" pitchFamily="34" charset="0"/>
                <a:ea typeface="Times New Roman" pitchFamily="18" charset="0"/>
                <a:cs typeface="Arial" pitchFamily="34" charset="0"/>
              </a:rPr>
              <a:t>eproduction</a:t>
            </a:r>
            <a:endParaRPr kumimoji="0" lang="en-US" sz="3600" b="0" i="0" u="none" strike="noStrike" cap="none" normalizeH="0" baseline="0" dirty="0">
              <a:ln>
                <a:noFill/>
              </a:ln>
              <a:effectLst/>
              <a:latin typeface="Calibri" pitchFamily="34" charset="0"/>
              <a:ea typeface="Malgun Goth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a:ln>
                  <a:noFill/>
                </a:ln>
                <a:effectLst/>
                <a:latin typeface="Calibri" pitchFamily="34" charset="0"/>
                <a:ea typeface="Times New Roman" pitchFamily="18" charset="0"/>
                <a:cs typeface="Arial" pitchFamily="34" charset="0"/>
              </a:rPr>
              <a:t>L</a:t>
            </a:r>
            <a:r>
              <a:rPr kumimoji="0" lang="en-US" sz="2400" b="0" i="0" u="none" strike="noStrike" cap="none" normalizeH="0" baseline="0" dirty="0">
                <a:ln>
                  <a:noFill/>
                </a:ln>
                <a:effectLst/>
                <a:latin typeface="Calibri" pitchFamily="34" charset="0"/>
                <a:ea typeface="Times New Roman" pitchFamily="18" charset="0"/>
                <a:cs typeface="Arial" pitchFamily="34" charset="0"/>
              </a:rPr>
              <a:t>earning </a:t>
            </a:r>
            <a:endParaRPr kumimoji="0" lang="en-US" sz="3600" b="0" i="0" u="none" strike="noStrike" cap="none" normalizeH="0" baseline="0" dirty="0">
              <a:ln>
                <a:noFill/>
              </a:ln>
              <a:effectLst/>
              <a:latin typeface="Calibri" pitchFamily="34" charset="0"/>
              <a:ea typeface="Malgun Gothic"/>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a:ln>
                  <a:noFill/>
                </a:ln>
                <a:effectLst/>
                <a:latin typeface="Calibri" pitchFamily="34" charset="0"/>
                <a:ea typeface="Times New Roman" pitchFamily="18" charset="0"/>
                <a:cs typeface="Arial" pitchFamily="34" charset="0"/>
              </a:rPr>
              <a:t>D</a:t>
            </a:r>
            <a:r>
              <a:rPr kumimoji="0" lang="en-US" sz="2400" b="0" i="0" u="none" strike="noStrike" cap="none" normalizeH="0" baseline="0" dirty="0">
                <a:ln>
                  <a:noFill/>
                </a:ln>
                <a:effectLst/>
                <a:latin typeface="Calibri" pitchFamily="34" charset="0"/>
                <a:ea typeface="Times New Roman" pitchFamily="18" charset="0"/>
                <a:cs typeface="Arial" pitchFamily="34" charset="0"/>
              </a:rPr>
              <a:t>efend the innocent </a:t>
            </a:r>
            <a:endParaRPr kumimoji="0" lang="en-US" sz="2800" b="0" i="0" u="none" strike="noStrike" cap="none" normalizeH="0" baseline="0" dirty="0">
              <a:ln>
                <a:noFill/>
              </a:ln>
              <a:effectLst/>
              <a:latin typeface="Arial" pitchFamily="34" charset="0"/>
              <a:cs typeface="Arial" pitchFamily="34" charset="0"/>
            </a:endParaRPr>
          </a:p>
        </p:txBody>
      </p:sp>
      <p:sp>
        <p:nvSpPr>
          <p:cNvPr id="3" name="Rectangle 2"/>
          <p:cNvSpPr/>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fontAlgn="base">
              <a:spcBef>
                <a:spcPct val="0"/>
              </a:spcBef>
              <a:spcAft>
                <a:spcPct val="0"/>
              </a:spcAft>
            </a:pPr>
            <a:r>
              <a:rPr kumimoji="0" lang="en-US" sz="4000" b="1" i="0" u="none" strike="noStrike" cap="none" normalizeH="0" baseline="0" dirty="0">
                <a:ln>
                  <a:noFill/>
                </a:ln>
                <a:solidFill>
                  <a:schemeClr val="bg1"/>
                </a:solidFill>
                <a:effectLst/>
                <a:latin typeface="Calibri" pitchFamily="34" charset="0"/>
                <a:ea typeface="Times New Roman" pitchFamily="18" charset="0"/>
                <a:cs typeface="Arial" pitchFamily="34" charset="0"/>
                <a:hlinkClick r:id="rId3"/>
              </a:rPr>
              <a:t>Primary</a:t>
            </a:r>
            <a:r>
              <a:rPr kumimoji="0" lang="en-US" sz="4000" b="1" i="0" u="none" strike="noStrike" cap="none" normalizeH="0" baseline="0" dirty="0">
                <a:ln>
                  <a:noFill/>
                </a:ln>
                <a:solidFill>
                  <a:schemeClr val="bg1"/>
                </a:solidFill>
                <a:effectLst/>
                <a:latin typeface="Calibri" pitchFamily="34" charset="0"/>
                <a:ea typeface="Times New Roman" pitchFamily="18" charset="0"/>
                <a:cs typeface="Arial" pitchFamily="34" charset="0"/>
              </a:rPr>
              <a:t> Precepts</a:t>
            </a: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1194002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0267" y="114300"/>
            <a:ext cx="8304853" cy="1270000"/>
          </a:xfrm>
          <a:solidFill>
            <a:srgbClr val="00B0F0"/>
          </a:solidFill>
        </p:spPr>
        <p:txBody>
          <a:bodyPr/>
          <a:lstStyle/>
          <a:p>
            <a:r>
              <a:rPr lang="en-US" b="1" dirty="0">
                <a:hlinkClick r:id="rId2"/>
              </a:rPr>
              <a:t>Primary</a:t>
            </a:r>
            <a:r>
              <a:rPr lang="en-US" b="1" dirty="0"/>
              <a:t> &amp; </a:t>
            </a:r>
            <a:r>
              <a:rPr lang="en-US" b="1" dirty="0">
                <a:hlinkClick r:id="rId3"/>
              </a:rPr>
              <a:t>Secondary Precepts</a:t>
            </a:r>
            <a:endParaRPr lang="en-US" b="1" dirty="0"/>
          </a:p>
        </p:txBody>
      </p:sp>
      <p:sp>
        <p:nvSpPr>
          <p:cNvPr id="5" name="Content Placeholder 2"/>
          <p:cNvSpPr>
            <a:spLocks noGrp="1"/>
          </p:cNvSpPr>
          <p:nvPr>
            <p:ph idx="1"/>
          </p:nvPr>
        </p:nvSpPr>
        <p:spPr>
          <a:xfrm>
            <a:off x="440266" y="1479588"/>
            <a:ext cx="8304853" cy="4988945"/>
          </a:xfrm>
          <a:solidFill>
            <a:srgbClr val="FFFF00"/>
          </a:solidFill>
        </p:spPr>
        <p:txBody>
          <a:bodyPr>
            <a:normAutofit lnSpcReduction="10000"/>
          </a:bodyPr>
          <a:lstStyle/>
          <a:p>
            <a:pPr>
              <a:buFont typeface="Wingdings" charset="2"/>
              <a:buChar char="§"/>
            </a:pPr>
            <a:r>
              <a:rPr lang="en-US" dirty="0"/>
              <a:t>Commentators of </a:t>
            </a:r>
            <a:r>
              <a:rPr lang="en-US" b="1" dirty="0"/>
              <a:t>Aquinas </a:t>
            </a:r>
            <a:r>
              <a:rPr lang="en-US" dirty="0"/>
              <a:t>have implied 5 broad areas of moral conduct:</a:t>
            </a:r>
          </a:p>
          <a:p>
            <a:pPr marL="457200" indent="-457200">
              <a:buFont typeface="Wingdings" charset="2"/>
              <a:buAutoNum type="arabicPlain"/>
            </a:pPr>
            <a:r>
              <a:rPr lang="en-US" dirty="0"/>
              <a:t>Preservation of life</a:t>
            </a:r>
          </a:p>
          <a:p>
            <a:pPr marL="457200" indent="-457200">
              <a:buFont typeface="Wingdings" charset="2"/>
              <a:buAutoNum type="arabicPlain"/>
            </a:pPr>
            <a:r>
              <a:rPr lang="en-US" dirty="0"/>
              <a:t>Ordering of society</a:t>
            </a:r>
          </a:p>
          <a:p>
            <a:pPr marL="457200" indent="-457200">
              <a:buFont typeface="Wingdings" charset="2"/>
              <a:buAutoNum type="arabicPlain"/>
            </a:pPr>
            <a:r>
              <a:rPr lang="en-US" dirty="0"/>
              <a:t>Worship of God</a:t>
            </a:r>
          </a:p>
          <a:p>
            <a:pPr marL="457200" indent="-457200">
              <a:buFont typeface="Wingdings" charset="2"/>
              <a:buAutoNum type="arabicPlain"/>
            </a:pPr>
            <a:r>
              <a:rPr lang="en-US" dirty="0"/>
              <a:t>Education of children</a:t>
            </a:r>
          </a:p>
          <a:p>
            <a:pPr marL="457200" indent="-457200">
              <a:buFont typeface="Wingdings" charset="2"/>
              <a:buAutoNum type="arabicPlain"/>
            </a:pPr>
            <a:r>
              <a:rPr lang="en-US" dirty="0"/>
              <a:t>Reproduction.</a:t>
            </a:r>
          </a:p>
          <a:p>
            <a:pPr marL="0" indent="0">
              <a:buNone/>
            </a:pPr>
            <a:endParaRPr lang="en-US" dirty="0"/>
          </a:p>
          <a:p>
            <a:pPr marL="0" indent="0">
              <a:buNone/>
            </a:pPr>
            <a:r>
              <a:rPr lang="en-US" dirty="0"/>
              <a:t>Are these precepts intrinsic to the idea of doing </a:t>
            </a:r>
            <a:r>
              <a:rPr lang="en-US" b="1" dirty="0"/>
              <a:t>good and avoiding evil? </a:t>
            </a:r>
          </a:p>
          <a:p>
            <a:pPr marL="0" indent="0">
              <a:buNone/>
            </a:pPr>
            <a:r>
              <a:rPr lang="en-US" dirty="0"/>
              <a:t>These are often described as the </a:t>
            </a:r>
            <a:r>
              <a:rPr lang="en-US" b="1" dirty="0"/>
              <a:t>5 Primary Precepts</a:t>
            </a:r>
            <a:r>
              <a:rPr lang="en-US" dirty="0"/>
              <a:t>, although Aquinas never used this term. </a:t>
            </a:r>
          </a:p>
        </p:txBody>
      </p:sp>
    </p:spTree>
    <p:extLst>
      <p:ext uri="{BB962C8B-B14F-4D97-AF65-F5344CB8AC3E}">
        <p14:creationId xmlns:p14="http://schemas.microsoft.com/office/powerpoint/2010/main" val="10708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132" y="216430"/>
            <a:ext cx="8745120" cy="95197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hlinkClick r:id="rId2"/>
              </a:rPr>
              <a:t>Primary</a:t>
            </a:r>
            <a:r>
              <a:rPr lang="en-US" b="1" dirty="0"/>
              <a:t> &amp; </a:t>
            </a:r>
            <a:r>
              <a:rPr lang="en-US" b="1" dirty="0">
                <a:hlinkClick r:id="rId2"/>
              </a:rPr>
              <a:t>Secondary Precepts</a:t>
            </a:r>
            <a:endParaRPr lang="en-US" b="1" dirty="0"/>
          </a:p>
        </p:txBody>
      </p:sp>
      <p:sp>
        <p:nvSpPr>
          <p:cNvPr id="3" name="Content Placeholder 2"/>
          <p:cNvSpPr txBox="1">
            <a:spLocks/>
          </p:cNvSpPr>
          <p:nvPr/>
        </p:nvSpPr>
        <p:spPr>
          <a:xfrm>
            <a:off x="440266" y="1479588"/>
            <a:ext cx="8304853" cy="4988945"/>
          </a:xfrm>
          <a:prstGeom prst="rect">
            <a:avLst/>
          </a:prstGeom>
          <a:solidFill>
            <a:srgbClr val="FFFF00"/>
          </a:solidFill>
        </p:spPr>
        <p:txBody>
          <a:bodyPr>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dirty="0"/>
              <a:t>From these come </a:t>
            </a:r>
            <a:r>
              <a:rPr lang="en-US" b="1" dirty="0"/>
              <a:t>secondary precepts</a:t>
            </a:r>
            <a:r>
              <a:rPr lang="en-US" dirty="0"/>
              <a:t>, which are determined by human reason. </a:t>
            </a:r>
          </a:p>
          <a:p>
            <a:pPr>
              <a:buFont typeface="Wingdings" charset="2"/>
              <a:buChar char="§"/>
            </a:pPr>
            <a:r>
              <a:rPr lang="en-US" dirty="0"/>
              <a:t>for example: </a:t>
            </a:r>
          </a:p>
          <a:p>
            <a:pPr lvl="1">
              <a:buFont typeface="Wingdings" charset="2"/>
              <a:buChar char="§"/>
            </a:pPr>
            <a:r>
              <a:rPr lang="en-US" dirty="0"/>
              <a:t>Do not murder (fulfills the precept of preserving life)</a:t>
            </a:r>
          </a:p>
          <a:p>
            <a:pPr lvl="1">
              <a:buFont typeface="Wingdings" charset="2"/>
              <a:buChar char="§"/>
            </a:pPr>
            <a:r>
              <a:rPr lang="en-US" dirty="0"/>
              <a:t>Only have sex within marriage (fulfills the precepts of educating our children and ordering society) </a:t>
            </a:r>
          </a:p>
          <a:p>
            <a:pPr marL="0" indent="0">
              <a:buNone/>
            </a:pPr>
            <a:endParaRPr lang="en-US" dirty="0"/>
          </a:p>
          <a:p>
            <a:pPr marL="0" indent="0">
              <a:buNone/>
            </a:pPr>
            <a:r>
              <a:rPr lang="en-US" dirty="0"/>
              <a:t>It is important to note that </a:t>
            </a:r>
            <a:r>
              <a:rPr lang="en-US" b="1" dirty="0"/>
              <a:t>Aquinas did NOT come up with a list of primary and secondary precepts- he was not specific in these at all. </a:t>
            </a:r>
            <a:r>
              <a:rPr lang="en-US" dirty="0"/>
              <a:t>These have been </a:t>
            </a:r>
            <a:r>
              <a:rPr lang="en-US" u="sng" dirty="0"/>
              <a:t>created by others</a:t>
            </a:r>
            <a:r>
              <a:rPr lang="en-US" dirty="0"/>
              <a:t>, and is an example of how Natural Law has been treated more </a:t>
            </a:r>
            <a:r>
              <a:rPr lang="en-US" u="sng" dirty="0"/>
              <a:t>legalistically than it was intended</a:t>
            </a:r>
            <a:r>
              <a:rPr lang="en-US" dirty="0"/>
              <a:t>. </a:t>
            </a:r>
          </a:p>
          <a:p>
            <a:pPr>
              <a:buFont typeface="Wingdings" charset="2"/>
              <a:buChar char="§"/>
            </a:pPr>
            <a:endParaRPr lang="en-US" dirty="0"/>
          </a:p>
        </p:txBody>
      </p:sp>
    </p:spTree>
    <p:extLst>
      <p:ext uri="{BB962C8B-B14F-4D97-AF65-F5344CB8AC3E}">
        <p14:creationId xmlns:p14="http://schemas.microsoft.com/office/powerpoint/2010/main" val="31882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1142984"/>
            <a:ext cx="9144000" cy="5139869"/>
          </a:xfrm>
          <a:prstGeom prst="rect">
            <a:avLst/>
          </a:prstGeom>
          <a:solidFill>
            <a:srgbClr val="FFFF00">
              <a:alpha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Calibri" pitchFamily="34" charset="0"/>
                <a:ea typeface="Times New Roman" pitchFamily="18" charset="0"/>
                <a:cs typeface="Arial" pitchFamily="34" charset="0"/>
              </a:rPr>
              <a:t>These are the rules - absolute deontological principles - that are derived from the Primary Precepts.</a:t>
            </a:r>
          </a:p>
          <a:p>
            <a:pPr marL="0" marR="0" lvl="0" indent="0" algn="l" defTabSz="914400" rtl="0" eaLnBrk="0" fontAlgn="base" latinLnBrk="0" hangingPunct="0">
              <a:lnSpc>
                <a:spcPct val="100000"/>
              </a:lnSpc>
              <a:spcBef>
                <a:spcPct val="0"/>
              </a:spcBef>
              <a:spcAft>
                <a:spcPct val="0"/>
              </a:spcAft>
              <a:buClrTx/>
              <a:buSzTx/>
              <a:buFontTx/>
              <a:buNone/>
              <a:tabLst/>
            </a:pPr>
            <a:endParaRPr lang="en-US" sz="32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effectLst/>
                <a:latin typeface="Calibri" pitchFamily="34" charset="0"/>
                <a:ea typeface="Times New Roman" pitchFamily="18" charset="0"/>
                <a:cs typeface="Arial" pitchFamily="34" charset="0"/>
              </a:rPr>
              <a:t>For example, the teleological (purpose) principle "Protect and preserve the innocent" leads to absolute rules such as "Do not abort," "Do not commit euthanasia" etc. These rules cannot be broken, regardless of the consequences. They are absolute laws. </a:t>
            </a: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effectLst/>
                <a:latin typeface="Calibri" pitchFamily="34" charset="0"/>
                <a:cs typeface="Arial" pitchFamily="34" charset="0"/>
              </a:rPr>
              <a:t>Likewise ‘Marry and multiply’ </a:t>
            </a:r>
            <a:endParaRPr kumimoji="0" lang="en-US" sz="2000" b="0" i="0" u="none" strike="noStrike" cap="none" normalizeH="0" baseline="0" dirty="0">
              <a:ln>
                <a:noFill/>
              </a:ln>
              <a:effectLst/>
              <a:latin typeface="Arial" pitchFamily="34" charset="0"/>
              <a:cs typeface="Arial" pitchFamily="34" charset="0"/>
            </a:endParaRPr>
          </a:p>
        </p:txBody>
      </p:sp>
      <p:sp>
        <p:nvSpPr>
          <p:cNvPr id="3" name="Rectangle 2"/>
          <p:cNvSpPr/>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fontAlgn="base">
              <a:spcBef>
                <a:spcPct val="0"/>
              </a:spcBef>
              <a:spcAft>
                <a:spcPct val="0"/>
              </a:spcAft>
            </a:pPr>
            <a:r>
              <a:rPr kumimoji="0" lang="en-US" sz="4000" b="1" i="0" u="none" strike="noStrike" cap="none" normalizeH="0" baseline="0" dirty="0">
                <a:ln>
                  <a:noFill/>
                </a:ln>
                <a:solidFill>
                  <a:schemeClr val="bg1"/>
                </a:solidFill>
                <a:effectLst/>
                <a:latin typeface="Calibri" pitchFamily="34" charset="0"/>
                <a:ea typeface="Times New Roman" pitchFamily="18" charset="0"/>
                <a:cs typeface="Arial" pitchFamily="34" charset="0"/>
              </a:rPr>
              <a:t>Secondary Precepts</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430755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1000108"/>
            <a:ext cx="6572264" cy="5201424"/>
          </a:xfrm>
          <a:prstGeom prst="rect">
            <a:avLst/>
          </a:prstGeom>
          <a:solidFill>
            <a:srgbClr val="FFFF00">
              <a:alpha val="50000"/>
            </a:srgbClr>
          </a:solidFill>
        </p:spPr>
        <p:txBody>
          <a:bodyPr wrap="square">
            <a:spAutoFit/>
          </a:bodyPr>
          <a:lstStyle/>
          <a:p>
            <a:pPr>
              <a:buFont typeface="Arial" pitchFamily="34" charset="0"/>
              <a:buChar char="•"/>
            </a:pPr>
            <a:endParaRPr lang="en-US" sz="2000" dirty="0">
              <a:latin typeface="+mj-lt"/>
            </a:endParaRPr>
          </a:p>
          <a:p>
            <a:r>
              <a:rPr lang="en-US" sz="2400" b="1" dirty="0">
                <a:latin typeface="+mj-lt"/>
              </a:rPr>
              <a:t>Aristotle </a:t>
            </a:r>
            <a:r>
              <a:rPr lang="en-US" sz="2400" dirty="0">
                <a:latin typeface="+mj-lt"/>
              </a:rPr>
              <a:t>distinguished between </a:t>
            </a:r>
            <a:r>
              <a:rPr lang="en-US" sz="2400" b="1" dirty="0">
                <a:latin typeface="+mj-lt"/>
              </a:rPr>
              <a:t>(universal) natural justice and (Local) legal justice. </a:t>
            </a:r>
          </a:p>
          <a:p>
            <a:endParaRPr lang="en-US" sz="2400" dirty="0">
              <a:latin typeface="+mj-lt"/>
            </a:endParaRPr>
          </a:p>
          <a:p>
            <a:pPr>
              <a:buFont typeface="Arial" pitchFamily="34" charset="0"/>
              <a:buChar char="•"/>
            </a:pPr>
            <a:r>
              <a:rPr lang="en-US" sz="2400" dirty="0">
                <a:latin typeface="+mj-lt"/>
              </a:rPr>
              <a:t>What the </a:t>
            </a:r>
            <a:r>
              <a:rPr lang="en-US" sz="2400" b="1" dirty="0">
                <a:latin typeface="+mj-lt"/>
              </a:rPr>
              <a:t>law commanded </a:t>
            </a:r>
            <a:r>
              <a:rPr lang="en-US" sz="2400" dirty="0">
                <a:latin typeface="+mj-lt"/>
              </a:rPr>
              <a:t>varied from place to place, but what was </a:t>
            </a:r>
            <a:r>
              <a:rPr lang="en-US" sz="2400" b="1" dirty="0">
                <a:latin typeface="+mj-lt"/>
              </a:rPr>
              <a:t>"by nature" </a:t>
            </a:r>
            <a:r>
              <a:rPr lang="en-US" sz="2400" dirty="0">
                <a:latin typeface="+mj-lt"/>
              </a:rPr>
              <a:t>should be the </a:t>
            </a:r>
            <a:r>
              <a:rPr lang="en-US" sz="2400" b="1" dirty="0">
                <a:latin typeface="+mj-lt"/>
              </a:rPr>
              <a:t>same everywhere</a:t>
            </a:r>
            <a:r>
              <a:rPr lang="en-US" sz="2400" dirty="0">
                <a:latin typeface="+mj-lt"/>
              </a:rPr>
              <a:t>. A </a:t>
            </a:r>
            <a:r>
              <a:rPr lang="en-US" sz="2400" b="1" dirty="0">
                <a:latin typeface="+mj-lt"/>
              </a:rPr>
              <a:t>"law of nature" </a:t>
            </a:r>
            <a:r>
              <a:rPr lang="en-US" sz="2400" dirty="0">
                <a:latin typeface="+mj-lt"/>
              </a:rPr>
              <a:t>would therefore have had the flavor </a:t>
            </a:r>
            <a:r>
              <a:rPr lang="en-US" sz="2400" b="1" dirty="0">
                <a:latin typeface="+mj-lt"/>
              </a:rPr>
              <a:t>more of a paradox </a:t>
            </a:r>
            <a:r>
              <a:rPr lang="en-US" sz="2400" dirty="0">
                <a:latin typeface="+mj-lt"/>
              </a:rPr>
              <a:t>than something which obviously existed. </a:t>
            </a:r>
          </a:p>
          <a:p>
            <a:pPr>
              <a:buFont typeface="Arial" pitchFamily="34" charset="0"/>
              <a:buChar char="•"/>
            </a:pPr>
            <a:endParaRPr lang="en-US" sz="2400" dirty="0">
              <a:latin typeface="+mj-lt"/>
            </a:endParaRPr>
          </a:p>
          <a:p>
            <a:pPr>
              <a:buFont typeface="Arial" pitchFamily="34" charset="0"/>
              <a:buChar char="•"/>
            </a:pPr>
            <a:r>
              <a:rPr lang="en-US" sz="2400" b="1" dirty="0">
                <a:latin typeface="+mj-lt"/>
              </a:rPr>
              <a:t>Plato and Aristotle</a:t>
            </a:r>
            <a:r>
              <a:rPr lang="en-US" sz="2400" dirty="0">
                <a:latin typeface="+mj-lt"/>
              </a:rPr>
              <a:t>, posited the existence of natural justice or natural right. Of these, </a:t>
            </a:r>
            <a:r>
              <a:rPr lang="en-US" sz="2400" b="1" dirty="0">
                <a:latin typeface="+mj-lt"/>
              </a:rPr>
              <a:t>Aristotle is often said to be the father of natural law.</a:t>
            </a:r>
          </a:p>
        </p:txBody>
      </p:sp>
      <p:pic>
        <p:nvPicPr>
          <p:cNvPr id="21506" name="Picture 2" descr="http://www.wicknet.org/history/jjpendergast/1_Philosophy/aristotle.jpg"/>
          <p:cNvPicPr>
            <a:picLocks noChangeAspect="1" noChangeArrowheads="1"/>
          </p:cNvPicPr>
          <p:nvPr/>
        </p:nvPicPr>
        <p:blipFill>
          <a:blip r:embed="rId3" cstate="print"/>
          <a:srcRect/>
          <a:stretch>
            <a:fillRect/>
          </a:stretch>
        </p:blipFill>
        <p:spPr bwMode="auto">
          <a:xfrm>
            <a:off x="0" y="1000108"/>
            <a:ext cx="2571735" cy="5214974"/>
          </a:xfrm>
          <a:prstGeom prst="rect">
            <a:avLst/>
          </a:prstGeom>
          <a:noFill/>
        </p:spPr>
      </p:pic>
      <p:sp>
        <p:nvSpPr>
          <p:cNvPr id="4" name="TextBox 3"/>
          <p:cNvSpPr txBox="1"/>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a:solidFill>
                  <a:schemeClr val="bg1"/>
                </a:solidFill>
              </a:rPr>
              <a:t>Aristotle </a:t>
            </a:r>
            <a:r>
              <a:rPr lang="en-US" sz="4000" dirty="0">
                <a:solidFill>
                  <a:schemeClr val="bg1"/>
                </a:solidFill>
              </a:rPr>
              <a:t>(384 BC-366 BC)</a:t>
            </a:r>
          </a:p>
        </p:txBody>
      </p:sp>
      <p:sp>
        <p:nvSpPr>
          <p:cNvPr id="5" name="Footer Placeholder 4"/>
          <p:cNvSpPr>
            <a:spLocks noGrp="1"/>
          </p:cNvSpPr>
          <p:nvPr>
            <p:ph type="ftr" sz="quarter" idx="11"/>
          </p:nvPr>
        </p:nvSpPr>
        <p:spPr/>
        <p:txBody>
          <a:bodyPr/>
          <a:lstStyle/>
          <a:p>
            <a:r>
              <a:rPr lang="en-US"/>
              <a:t>DF</a:t>
            </a:r>
          </a:p>
        </p:txBody>
      </p:sp>
      <p:sp>
        <p:nvSpPr>
          <p:cNvPr id="3" name="Oval Callout 2"/>
          <p:cNvSpPr/>
          <p:nvPr/>
        </p:nvSpPr>
        <p:spPr>
          <a:xfrm>
            <a:off x="-1" y="4787900"/>
            <a:ext cx="2571735" cy="1905000"/>
          </a:xfrm>
          <a:prstGeom prst="wedgeEllipseCallout">
            <a:avLst>
              <a:gd name="adj1" fmla="val -25840"/>
              <a:gd name="adj2" fmla="val -7497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Can you think of an example?</a:t>
            </a:r>
          </a:p>
        </p:txBody>
      </p:sp>
    </p:spTree>
    <p:extLst>
      <p:ext uri="{BB962C8B-B14F-4D97-AF65-F5344CB8AC3E}">
        <p14:creationId xmlns:p14="http://schemas.microsoft.com/office/powerpoint/2010/main" val="105154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Questions about Precepts</a:t>
            </a:r>
            <a:endParaRPr lang="en-US" sz="4000" b="1" dirty="0">
              <a:solidFill>
                <a:schemeClr val="bg1"/>
              </a:solidFill>
            </a:endParaRPr>
          </a:p>
        </p:txBody>
      </p:sp>
      <p:sp>
        <p:nvSpPr>
          <p:cNvPr id="3" name="TextBox 2"/>
          <p:cNvSpPr txBox="1"/>
          <p:nvPr/>
        </p:nvSpPr>
        <p:spPr>
          <a:xfrm>
            <a:off x="0" y="1928802"/>
            <a:ext cx="9144000" cy="3108543"/>
          </a:xfrm>
          <a:prstGeom prst="rect">
            <a:avLst/>
          </a:prstGeom>
          <a:solidFill>
            <a:srgbClr val="F6E354">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buAutoNum type="arabicPeriod"/>
            </a:pPr>
            <a:endParaRPr lang="en-GB" sz="2800" b="1" dirty="0">
              <a:solidFill>
                <a:srgbClr val="7E1E00"/>
              </a:solidFill>
            </a:endParaRPr>
          </a:p>
          <a:p>
            <a:pPr marL="342900" indent="-342900">
              <a:buAutoNum type="arabicPeriod"/>
            </a:pPr>
            <a:r>
              <a:rPr lang="en-GB" sz="2800" b="1" dirty="0">
                <a:solidFill>
                  <a:srgbClr val="7E1E00"/>
                </a:solidFill>
              </a:rPr>
              <a:t>Explain the distinction between Primary and Secondary precepts</a:t>
            </a:r>
          </a:p>
          <a:p>
            <a:pPr marL="342900" indent="-342900">
              <a:buAutoNum type="arabicPeriod"/>
            </a:pPr>
            <a:endParaRPr lang="en-GB" sz="2800" b="1" dirty="0">
              <a:solidFill>
                <a:srgbClr val="7E1E00"/>
              </a:solidFill>
            </a:endParaRPr>
          </a:p>
          <a:p>
            <a:pPr marL="342900" indent="-342900">
              <a:buAutoNum type="arabicPeriod"/>
            </a:pPr>
            <a:r>
              <a:rPr lang="en-GB" sz="2800" b="1" dirty="0">
                <a:solidFill>
                  <a:srgbClr val="7E1E00"/>
                </a:solidFill>
              </a:rPr>
              <a:t>Do you agree with St Albert that the function of sex is to have babies?</a:t>
            </a:r>
          </a:p>
          <a:p>
            <a:pPr marL="342900" indent="-342900">
              <a:buAutoNum type="arabicPeriod"/>
            </a:pPr>
            <a:endParaRPr lang="en-US" sz="2800" b="1" dirty="0">
              <a:solidFill>
                <a:srgbClr val="7E1E00"/>
              </a:solidFill>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742859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flipV="1">
            <a:off x="457200" y="188913"/>
            <a:ext cx="8229600" cy="85725"/>
          </a:xfrm>
        </p:spPr>
        <p:txBody>
          <a:bodyPr/>
          <a:lstStyle/>
          <a:p>
            <a:endParaRPr lang="en-US" altLang="en-US" sz="4000"/>
          </a:p>
        </p:txBody>
      </p:sp>
      <p:sp>
        <p:nvSpPr>
          <p:cNvPr id="36867" name="Rectangle 3"/>
          <p:cNvSpPr>
            <a:spLocks noGrp="1" noChangeArrowheads="1"/>
          </p:cNvSpPr>
          <p:nvPr>
            <p:ph type="body" idx="1"/>
          </p:nvPr>
        </p:nvSpPr>
        <p:spPr>
          <a:xfrm>
            <a:off x="457200" y="260350"/>
            <a:ext cx="8229600" cy="5865813"/>
          </a:xfrm>
        </p:spPr>
        <p:txBody>
          <a:bodyPr/>
          <a:lstStyle/>
          <a:p>
            <a:pPr marL="0" indent="0">
              <a:buFontTx/>
              <a:buNone/>
            </a:pPr>
            <a:endParaRPr lang="en-GB" altLang="en-US"/>
          </a:p>
          <a:p>
            <a:pPr marL="0" indent="0">
              <a:buFontTx/>
              <a:buNone/>
            </a:pPr>
            <a:endParaRPr lang="en-GB" altLang="en-US"/>
          </a:p>
          <a:p>
            <a:pPr marL="0" indent="0" algn="ctr">
              <a:buFontTx/>
              <a:buNone/>
            </a:pPr>
            <a:r>
              <a:rPr lang="en-GB" altLang="en-US" sz="4000">
                <a:solidFill>
                  <a:srgbClr val="00FF99"/>
                </a:solidFill>
              </a:rPr>
              <a:t>PRIMARY PRECEPTS ARE DESCRIPTIVE; SECONDARY PRECEPTS ARE PRESCRIPTIVE.</a:t>
            </a:r>
            <a:endParaRPr lang="en-US" altLang="en-US" sz="4000">
              <a:solidFill>
                <a:srgbClr val="00FF99"/>
              </a:solidFill>
            </a:endParaRPr>
          </a:p>
        </p:txBody>
      </p:sp>
    </p:spTree>
    <p:extLst>
      <p:ext uri="{BB962C8B-B14F-4D97-AF65-F5344CB8AC3E}">
        <p14:creationId xmlns:p14="http://schemas.microsoft.com/office/powerpoint/2010/main" val="1818114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3686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3" y="0"/>
            <a:ext cx="8957187" cy="2579163"/>
          </a:xfrm>
          <a:solidFill>
            <a:srgbClr val="FFFF00"/>
          </a:solidFill>
        </p:spPr>
        <p:txBody>
          <a:bodyPr/>
          <a:lstStyle/>
          <a:p>
            <a:r>
              <a:rPr lang="en-GB" sz="2800" b="1" dirty="0" smtClean="0"/>
              <a:t>The Role of Virtues and Goods in supporting moral behaviour (Articles of Faith) These virtues enables human beings to strive for perfection, Beatific vision (state happiness through supernatural union with God) </a:t>
            </a:r>
            <a:endParaRPr lang="en-GB" sz="2800" b="1" dirty="0"/>
          </a:p>
        </p:txBody>
      </p:sp>
      <p:sp>
        <p:nvSpPr>
          <p:cNvPr id="3" name="Content Placeholder 2"/>
          <p:cNvSpPr>
            <a:spLocks noGrp="1"/>
          </p:cNvSpPr>
          <p:nvPr>
            <p:ph idx="1"/>
          </p:nvPr>
        </p:nvSpPr>
        <p:spPr>
          <a:xfrm>
            <a:off x="551280" y="2579163"/>
            <a:ext cx="7467600" cy="3951337"/>
          </a:xfrm>
        </p:spPr>
        <p:txBody>
          <a:bodyPr>
            <a:normAutofit lnSpcReduction="10000"/>
          </a:bodyPr>
          <a:lstStyle/>
          <a:p>
            <a:r>
              <a:rPr lang="en-GB" dirty="0" smtClean="0"/>
              <a:t>Faith is an act of will, intellect which assents the divine truth. </a:t>
            </a:r>
          </a:p>
          <a:p>
            <a:endParaRPr lang="en-GB" dirty="0"/>
          </a:p>
          <a:p>
            <a:endParaRPr lang="en-GB" dirty="0" smtClean="0"/>
          </a:p>
          <a:p>
            <a:r>
              <a:rPr lang="en-GB" dirty="0" smtClean="0"/>
              <a:t>Hope : Constant and consistent trust in the beatific vision. </a:t>
            </a:r>
          </a:p>
          <a:p>
            <a:endParaRPr lang="en-GB" dirty="0"/>
          </a:p>
          <a:p>
            <a:endParaRPr lang="en-GB" dirty="0" smtClean="0"/>
          </a:p>
          <a:p>
            <a:r>
              <a:rPr lang="en-GB" b="1" dirty="0" smtClean="0"/>
              <a:t>Love (Charity) Agape : </a:t>
            </a:r>
            <a:r>
              <a:rPr lang="en-GB" dirty="0" smtClean="0">
                <a:hlinkClick r:id="rId2"/>
              </a:rPr>
              <a:t>Does The Macklemore/Lewis uphold Natural virtues? Look at Corinthians 1</a:t>
            </a:r>
            <a:endParaRPr lang="en-GB" dirty="0"/>
          </a:p>
        </p:txBody>
      </p:sp>
      <p:pic>
        <p:nvPicPr>
          <p:cNvPr id="4" name="Picture 3"/>
          <p:cNvPicPr>
            <a:picLocks noChangeAspect="1"/>
          </p:cNvPicPr>
          <p:nvPr/>
        </p:nvPicPr>
        <p:blipFill>
          <a:blip r:embed="rId3"/>
          <a:stretch>
            <a:fillRect/>
          </a:stretch>
        </p:blipFill>
        <p:spPr>
          <a:xfrm>
            <a:off x="7304505" y="2183106"/>
            <a:ext cx="1428750" cy="1581150"/>
          </a:xfrm>
          <a:prstGeom prst="rect">
            <a:avLst/>
          </a:prstGeom>
        </p:spPr>
      </p:pic>
    </p:spTree>
    <p:extLst>
      <p:ext uri="{BB962C8B-B14F-4D97-AF65-F5344CB8AC3E}">
        <p14:creationId xmlns:p14="http://schemas.microsoft.com/office/powerpoint/2010/main" val="48572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hlinkClick r:id="rId2"/>
              </a:rPr>
              <a:t>Exterior </a:t>
            </a:r>
            <a:r>
              <a:rPr lang="en-GB" dirty="0" smtClean="0">
                <a:hlinkClick r:id="rId2"/>
              </a:rPr>
              <a:t>(the act itself) and </a:t>
            </a:r>
            <a:r>
              <a:rPr lang="en-GB" dirty="0" smtClean="0">
                <a:hlinkClick r:id="rId2"/>
              </a:rPr>
              <a:t>Interior </a:t>
            </a:r>
            <a:r>
              <a:rPr lang="en-GB" dirty="0" smtClean="0"/>
              <a:t>(intention of the act)</a:t>
            </a:r>
            <a:endParaRPr lang="en-GB" dirty="0"/>
          </a:p>
        </p:txBody>
      </p:sp>
      <p:sp>
        <p:nvSpPr>
          <p:cNvPr id="6" name="Content Placeholder 5"/>
          <p:cNvSpPr>
            <a:spLocks noGrp="1"/>
          </p:cNvSpPr>
          <p:nvPr>
            <p:ph idx="1"/>
          </p:nvPr>
        </p:nvSpPr>
        <p:spPr>
          <a:xfrm>
            <a:off x="838200" y="2372686"/>
            <a:ext cx="7467600" cy="3103882"/>
          </a:xfrm>
          <a:solidFill>
            <a:schemeClr val="bg2">
              <a:lumMod val="50000"/>
            </a:schemeClr>
          </a:solidFill>
        </p:spPr>
        <p:txBody>
          <a:bodyPr>
            <a:normAutofit/>
          </a:bodyPr>
          <a:lstStyle/>
          <a:p>
            <a:r>
              <a:rPr lang="en-GB" sz="3600" dirty="0" smtClean="0"/>
              <a:t>If a good act results in bad consequences then it is still right to do the act. </a:t>
            </a:r>
          </a:p>
          <a:p>
            <a:r>
              <a:rPr lang="en-GB" sz="3600" dirty="0" smtClean="0"/>
              <a:t>How does this apply to Abortion?</a:t>
            </a:r>
          </a:p>
          <a:p>
            <a:endParaRPr lang="en-GB" sz="3600" dirty="0"/>
          </a:p>
        </p:txBody>
      </p:sp>
    </p:spTree>
    <p:extLst>
      <p:ext uri="{BB962C8B-B14F-4D97-AF65-F5344CB8AC3E}">
        <p14:creationId xmlns:p14="http://schemas.microsoft.com/office/powerpoint/2010/main" val="250804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1027498"/>
            <a:ext cx="9144000" cy="5324535"/>
          </a:xfrm>
          <a:prstGeom prst="rect">
            <a:avLst/>
          </a:prstGeom>
          <a:solidFill>
            <a:srgbClr val="FFFF00">
              <a:alpha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latin typeface="Calibri" pitchFamily="34" charset="0"/>
                <a:ea typeface="Times New Roman" pitchFamily="18" charset="0"/>
                <a:cs typeface="Arial" pitchFamily="34" charset="0"/>
              </a:rPr>
              <a:t>Causistry  =  </a:t>
            </a:r>
            <a:r>
              <a:rPr kumimoji="0" lang="en-US" sz="2000" b="1" i="0" u="sng" strike="noStrike" cap="none" normalizeH="0" baseline="0" dirty="0">
                <a:ln>
                  <a:noFill/>
                </a:ln>
                <a:effectLst/>
                <a:latin typeface="Calibri" pitchFamily="34" charset="0"/>
                <a:ea typeface="Times New Roman" pitchFamily="18" charset="0"/>
                <a:cs typeface="Arial" pitchFamily="34" charset="0"/>
              </a:rPr>
              <a:t>the process of applying Natural Law principles to specific situations.</a:t>
            </a:r>
            <a:r>
              <a:rPr kumimoji="0" lang="en-US" sz="2000" i="0" u="none" strike="noStrike" cap="none" normalizeH="0" baseline="0" dirty="0">
                <a:ln>
                  <a:noFill/>
                </a:ln>
                <a:effectLst/>
                <a:latin typeface="Calibri"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effectLst/>
                <a:latin typeface="Calibri" pitchFamily="34" charset="0"/>
                <a:ea typeface="Times New Roman" pitchFamily="18" charset="0"/>
                <a:cs typeface="Arial" pitchFamily="34" charset="0"/>
              </a:rPr>
              <a:t>This is done in a logical way, as some principles have logical consequences.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effectLst/>
                <a:latin typeface="Calibri" pitchFamily="34" charset="0"/>
                <a:ea typeface="Times New Roman" pitchFamily="18" charset="0"/>
                <a:cs typeface="Arial" pitchFamily="34" charset="0"/>
              </a:rPr>
              <a:t>E.G  If it is in principle wrong to kill innocent human beings, it follows that bombing civilian targets (such as Dresden in WW2) is wrong.  However, if it is accepted that killing in self-defense is okay, we could justify an air attack on Afghanistan on these grounds.  Innocent people might die, but that is not the aim of the action, so the </a:t>
            </a:r>
            <a:r>
              <a:rPr kumimoji="0" lang="en-US" sz="2000" b="1" i="0" u="none" strike="noStrike" cap="none" normalizeH="0" baseline="0" dirty="0">
                <a:ln>
                  <a:noFill/>
                </a:ln>
                <a:effectLst/>
                <a:latin typeface="Calibri" pitchFamily="34" charset="0"/>
                <a:ea typeface="Times New Roman" pitchFamily="18" charset="0"/>
                <a:cs typeface="Arial" pitchFamily="34" charset="0"/>
              </a:rPr>
              <a:t>doctrine of double effect </a:t>
            </a:r>
            <a:r>
              <a:rPr kumimoji="0" lang="en-US" sz="2000" i="0" u="none" strike="noStrike" cap="none" normalizeH="0" baseline="0" dirty="0">
                <a:ln>
                  <a:noFill/>
                </a:ln>
                <a:effectLst/>
                <a:latin typeface="Calibri" pitchFamily="34" charset="0"/>
                <a:ea typeface="Times New Roman" pitchFamily="18" charset="0"/>
                <a:cs typeface="Arial" pitchFamily="34" charset="0"/>
              </a:rPr>
              <a:t>comes in to play.  </a:t>
            </a:r>
            <a:endParaRPr kumimoji="0" lang="en-US" sz="200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a:ln>
                <a:noFill/>
              </a:ln>
              <a:effectLst/>
              <a:latin typeface="Calibri"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effectLst/>
                <a:latin typeface="Calibri" pitchFamily="34" charset="0"/>
                <a:ea typeface="Times New Roman" pitchFamily="18" charset="0"/>
                <a:cs typeface="Arial" pitchFamily="34" charset="0"/>
              </a:rPr>
              <a:t>Double effect = intended outcome has another unintentional outcome</a:t>
            </a:r>
            <a:r>
              <a:rPr kumimoji="0" lang="en-US" sz="2000" i="0" u="none" strike="noStrike" cap="none" normalizeH="0" baseline="0" dirty="0">
                <a:ln>
                  <a:noFill/>
                </a:ln>
                <a:effectLst/>
                <a:latin typeface="Calibri" pitchFamily="34" charset="0"/>
                <a:ea typeface="Times New Roman" pitchFamily="18" charset="0"/>
                <a:cs typeface="Arial"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a:ln>
                <a:noFill/>
              </a:ln>
              <a:effectLst/>
              <a:latin typeface="Calibri"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a:ln>
                  <a:noFill/>
                </a:ln>
                <a:effectLst/>
                <a:latin typeface="Calibri" pitchFamily="34" charset="0"/>
                <a:ea typeface="Times New Roman" pitchFamily="18" charset="0"/>
                <a:cs typeface="Arial" pitchFamily="34" charset="0"/>
              </a:rPr>
              <a:t>According to Natural Law, it is our intentions that are important, not the consequences of our actions. </a:t>
            </a:r>
            <a:r>
              <a:rPr kumimoji="0" lang="en-US" sz="2000" b="1" i="0" u="none" strike="noStrike" cap="none" normalizeH="0" baseline="0" dirty="0">
                <a:ln>
                  <a:noFill/>
                </a:ln>
                <a:effectLst/>
                <a:latin typeface="Calibri" pitchFamily="34" charset="0"/>
                <a:ea typeface="Times New Roman" pitchFamily="18" charset="0"/>
                <a:cs typeface="Arial" pitchFamily="34" charset="0"/>
              </a:rPr>
              <a:t>Double effect </a:t>
            </a:r>
            <a:r>
              <a:rPr kumimoji="0" lang="en-US" sz="2000" i="0" u="none" strike="noStrike" cap="none" normalizeH="0" baseline="0" dirty="0">
                <a:ln>
                  <a:noFill/>
                </a:ln>
                <a:effectLst/>
                <a:latin typeface="Calibri" pitchFamily="34" charset="0"/>
                <a:ea typeface="Times New Roman" pitchFamily="18" charset="0"/>
                <a:cs typeface="Arial" pitchFamily="34" charset="0"/>
              </a:rPr>
              <a:t>would not allow you to perform an action where an unintended outcome had devastating effects. The unintended effect has to be </a:t>
            </a:r>
            <a:r>
              <a:rPr kumimoji="0" lang="en-US" sz="2000" b="1" i="0" u="none" strike="noStrike" cap="none" normalizeH="0" baseline="0" dirty="0">
                <a:ln>
                  <a:noFill/>
                </a:ln>
                <a:effectLst/>
                <a:latin typeface="Calibri" pitchFamily="34" charset="0"/>
                <a:ea typeface="Times New Roman" pitchFamily="18" charset="0"/>
                <a:cs typeface="Arial" pitchFamily="34" charset="0"/>
              </a:rPr>
              <a:t>PROPORTIONATE</a:t>
            </a:r>
            <a:r>
              <a:rPr kumimoji="0" lang="en-US" sz="2000" i="0" u="none" strike="noStrike" cap="none" normalizeH="0" baseline="0" dirty="0">
                <a:ln>
                  <a:noFill/>
                </a:ln>
                <a:effectLst/>
                <a:latin typeface="Calibri" pitchFamily="34" charset="0"/>
                <a:ea typeface="Times New Roman" pitchFamily="18" charset="0"/>
                <a:cs typeface="Arial" pitchFamily="34" charset="0"/>
              </a:rPr>
              <a:t>. What this actually means, </a:t>
            </a:r>
            <a:r>
              <a:rPr kumimoji="0" lang="en-US" sz="2000" b="1" i="0" u="none" strike="noStrike" cap="none" normalizeH="0" baseline="0" dirty="0">
                <a:ln>
                  <a:noFill/>
                </a:ln>
                <a:effectLst/>
                <a:latin typeface="Calibri" pitchFamily="34" charset="0"/>
                <a:ea typeface="Times New Roman" pitchFamily="18" charset="0"/>
                <a:cs typeface="Arial" pitchFamily="34" charset="0"/>
              </a:rPr>
              <a:t>critics say, is that Natural Law becomes like Utilitarianism. </a:t>
            </a:r>
            <a:endParaRPr kumimoji="0" lang="en-US" sz="4800" b="1" i="0" u="none" strike="noStrike" cap="none" normalizeH="0" baseline="0" dirty="0">
              <a:ln>
                <a:noFill/>
              </a:ln>
              <a:effectLst/>
              <a:latin typeface="Arial" pitchFamily="34" charset="0"/>
              <a:cs typeface="Arial" pitchFamily="34" charset="0"/>
            </a:endParaRPr>
          </a:p>
        </p:txBody>
      </p:sp>
      <p:sp>
        <p:nvSpPr>
          <p:cNvPr id="3" name="Rectangle 2"/>
          <p:cNvSpPr/>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fontAlgn="base">
              <a:spcBef>
                <a:spcPct val="0"/>
              </a:spcBef>
              <a:spcAft>
                <a:spcPct val="0"/>
              </a:spcAft>
            </a:pPr>
            <a:r>
              <a:rPr kumimoji="0" lang="en-US" sz="4000" b="1" i="0" u="none" strike="noStrike" cap="none" normalizeH="0" baseline="0" dirty="0">
                <a:ln>
                  <a:noFill/>
                </a:ln>
                <a:solidFill>
                  <a:schemeClr val="bg1"/>
                </a:solidFill>
                <a:effectLst/>
                <a:latin typeface="Calibri" pitchFamily="34" charset="0"/>
                <a:ea typeface="Times New Roman" pitchFamily="18" charset="0"/>
                <a:cs typeface="Arial" pitchFamily="34" charset="0"/>
              </a:rPr>
              <a:t>Causistry and Double Effect</a:t>
            </a:r>
            <a:endParaRPr kumimoji="0" lang="en-US" sz="4000" b="0" i="0" u="none" strike="noStrike" cap="none" normalizeH="0" baseline="0" dirty="0">
              <a:ln>
                <a:noFill/>
              </a:ln>
              <a:solidFill>
                <a:schemeClr val="bg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67536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13454"/>
          </a:xfrm>
          <a:solidFill>
            <a:srgbClr val="00B0F0"/>
          </a:solidFill>
        </p:spPr>
        <p:txBody>
          <a:bodyPr/>
          <a:lstStyle/>
          <a:p>
            <a:r>
              <a:rPr lang="en-US" sz="3200" dirty="0"/>
              <a:t>Double </a:t>
            </a:r>
            <a:r>
              <a:rPr lang="en-US" sz="3200" dirty="0" smtClean="0"/>
              <a:t>Effect- H/W Read Philippa Foot- </a:t>
            </a:r>
            <a:r>
              <a:rPr lang="en-US" sz="3200" dirty="0" smtClean="0">
                <a:hlinkClick r:id="rId2"/>
              </a:rPr>
              <a:t>How does the Double effect relate to the Trolley Problem? </a:t>
            </a:r>
            <a:endParaRPr lang="en-US" sz="3200" dirty="0"/>
          </a:p>
        </p:txBody>
      </p:sp>
      <p:sp>
        <p:nvSpPr>
          <p:cNvPr id="3" name="Content Placeholder 2"/>
          <p:cNvSpPr>
            <a:spLocks noGrp="1"/>
          </p:cNvSpPr>
          <p:nvPr>
            <p:ph idx="1"/>
          </p:nvPr>
        </p:nvSpPr>
        <p:spPr>
          <a:xfrm>
            <a:off x="330200" y="1513454"/>
            <a:ext cx="8458200" cy="3951337"/>
          </a:xfrm>
          <a:solidFill>
            <a:srgbClr val="FFFF00"/>
          </a:solidFill>
        </p:spPr>
        <p:txBody>
          <a:bodyPr/>
          <a:lstStyle/>
          <a:p>
            <a:pPr>
              <a:buFont typeface="Wingdings" charset="2"/>
              <a:buChar char="§"/>
            </a:pPr>
            <a:r>
              <a:rPr lang="en-US" dirty="0"/>
              <a:t>The principle of double effect is the idea that many actions have more than one result. </a:t>
            </a:r>
          </a:p>
          <a:p>
            <a:pPr>
              <a:buFont typeface="Wingdings" charset="2"/>
              <a:buChar char="§"/>
            </a:pPr>
            <a:r>
              <a:rPr lang="en-US" dirty="0"/>
              <a:t>Aquinas had two questions about decision making: What is the motivation? What does reason tell us to do?</a:t>
            </a:r>
          </a:p>
          <a:p>
            <a:pPr>
              <a:buFont typeface="Wingdings" charset="2"/>
              <a:buChar char="§"/>
            </a:pPr>
            <a:r>
              <a:rPr lang="en-US" dirty="0"/>
              <a:t>Any judgement should be based on intention and the use of right reason in reaching the decision. </a:t>
            </a:r>
          </a:p>
          <a:p>
            <a:pPr>
              <a:buFont typeface="Wingdings" charset="2"/>
              <a:buChar char="§"/>
            </a:pPr>
            <a:r>
              <a:rPr lang="en-US" dirty="0"/>
              <a:t>Hugely debated in medical dilemmas, particularly euthanasia.  </a:t>
            </a:r>
          </a:p>
          <a:p>
            <a:pPr lvl="1">
              <a:buFont typeface="Wingdings" charset="2"/>
              <a:buChar char="§"/>
            </a:pPr>
            <a:endParaRPr lang="en-US" dirty="0"/>
          </a:p>
          <a:p>
            <a:pPr lvl="1">
              <a:buFont typeface="Wingdings" charset="2"/>
              <a:buChar char="§"/>
            </a:pPr>
            <a:endParaRPr lang="en-US" dirty="0"/>
          </a:p>
        </p:txBody>
      </p:sp>
      <p:sp>
        <p:nvSpPr>
          <p:cNvPr id="6" name="TextBox 5"/>
          <p:cNvSpPr txBox="1"/>
          <p:nvPr/>
        </p:nvSpPr>
        <p:spPr>
          <a:xfrm>
            <a:off x="191341" y="5698721"/>
            <a:ext cx="8740421" cy="830997"/>
          </a:xfrm>
          <a:prstGeom prst="rect">
            <a:avLst/>
          </a:prstGeom>
          <a:noFill/>
          <a:ln w="50800">
            <a:solidFill>
              <a:srgbClr val="FFFF00"/>
            </a:solidFill>
          </a:ln>
        </p:spPr>
        <p:txBody>
          <a:bodyPr wrap="square" rtlCol="0">
            <a:spAutoFit/>
          </a:bodyPr>
          <a:lstStyle/>
          <a:p>
            <a:pPr algn="r"/>
            <a:r>
              <a:rPr lang="en-US" sz="2400" b="1" u="sng" dirty="0"/>
              <a:t>The Principle of Double Effect:</a:t>
            </a:r>
            <a:r>
              <a:rPr lang="en-US" sz="2400" dirty="0"/>
              <a:t> an act may have more than one effect and should be known to have more than one. </a:t>
            </a:r>
            <a:r>
              <a:rPr lang="en-US" sz="2400" b="1" u="sng" dirty="0"/>
              <a:t> </a:t>
            </a:r>
            <a:endParaRPr lang="en-US" sz="2000" b="1" i="1" u="sng" dirty="0"/>
          </a:p>
        </p:txBody>
      </p:sp>
    </p:spTree>
    <p:extLst>
      <p:ext uri="{BB962C8B-B14F-4D97-AF65-F5344CB8AC3E}">
        <p14:creationId xmlns:p14="http://schemas.microsoft.com/office/powerpoint/2010/main" val="41552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84163"/>
            <a:ext cx="8041440" cy="782637"/>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Double Effect</a:t>
            </a:r>
          </a:p>
        </p:txBody>
      </p:sp>
      <p:sp>
        <p:nvSpPr>
          <p:cNvPr id="3" name="Content Placeholder 2"/>
          <p:cNvSpPr txBox="1">
            <a:spLocks/>
          </p:cNvSpPr>
          <p:nvPr/>
        </p:nvSpPr>
        <p:spPr>
          <a:xfrm>
            <a:off x="330200" y="1513454"/>
            <a:ext cx="8458200" cy="3951337"/>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Four principles are normally required for the principle of double effect:</a:t>
            </a:r>
          </a:p>
          <a:p>
            <a:pPr marL="457200" indent="-457200">
              <a:buFont typeface="Wingdings" charset="2"/>
              <a:buAutoNum type="arabicPlain"/>
            </a:pPr>
            <a:r>
              <a:rPr lang="en-US" dirty="0"/>
              <a:t>The act must not be evil in itself. Killing is not intrinsically wrong in the way murder always is. </a:t>
            </a:r>
          </a:p>
          <a:p>
            <a:pPr marL="457200" indent="-457200">
              <a:buFont typeface="Wingdings" charset="2"/>
              <a:buAutoNum type="arabicPlain"/>
            </a:pPr>
            <a:r>
              <a:rPr lang="en-US" dirty="0"/>
              <a:t>The evil and good that come from the situation must be at least equal. Good outcomes should outweigh outcomes. </a:t>
            </a:r>
          </a:p>
          <a:p>
            <a:pPr marL="457200" indent="-457200">
              <a:buFont typeface="Wingdings" charset="2"/>
              <a:buAutoNum type="arabicPlain"/>
            </a:pPr>
            <a:r>
              <a:rPr lang="en-US" dirty="0"/>
              <a:t>The intention of the agent must be good. </a:t>
            </a:r>
          </a:p>
          <a:p>
            <a:pPr marL="457200" indent="-457200">
              <a:buFont typeface="Wingdings" charset="2"/>
              <a:buAutoNum type="arabicPlain"/>
            </a:pPr>
            <a:r>
              <a:rPr lang="en-US" dirty="0"/>
              <a:t>A proportionally serious reason must be present to justify the indirect bad outcomes. </a:t>
            </a:r>
          </a:p>
          <a:p>
            <a:pPr lvl="1">
              <a:buFont typeface="Wingdings" charset="2"/>
              <a:buChar char="§"/>
            </a:pPr>
            <a:endParaRPr lang="en-US" dirty="0"/>
          </a:p>
          <a:p>
            <a:pPr lvl="1">
              <a:buFont typeface="Wingdings" charset="2"/>
              <a:buChar char="§"/>
            </a:pPr>
            <a:endParaRPr lang="en-US" dirty="0"/>
          </a:p>
        </p:txBody>
      </p:sp>
    </p:spTree>
    <p:extLst>
      <p:ext uri="{BB962C8B-B14F-4D97-AF65-F5344CB8AC3E}">
        <p14:creationId xmlns:p14="http://schemas.microsoft.com/office/powerpoint/2010/main" val="925971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84163"/>
            <a:ext cx="8041440" cy="782637"/>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Double Effect</a:t>
            </a:r>
          </a:p>
        </p:txBody>
      </p:sp>
      <p:sp>
        <p:nvSpPr>
          <p:cNvPr id="3" name="Content Placeholder 2"/>
          <p:cNvSpPr txBox="1">
            <a:spLocks/>
          </p:cNvSpPr>
          <p:nvPr/>
        </p:nvSpPr>
        <p:spPr>
          <a:xfrm>
            <a:off x="330200" y="1297554"/>
            <a:ext cx="8458200" cy="5005879"/>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a:buFont typeface="Wingdings" charset="2"/>
              <a:buChar char="§"/>
            </a:pPr>
            <a:r>
              <a:rPr lang="en-US" dirty="0"/>
              <a:t>Proportion is incredibly important- Aquinas insists on this. </a:t>
            </a:r>
          </a:p>
          <a:p>
            <a:pPr>
              <a:buFont typeface="Wingdings" charset="2"/>
              <a:buChar char="§"/>
            </a:pPr>
            <a:endParaRPr lang="en-US" dirty="0"/>
          </a:p>
          <a:p>
            <a:pPr>
              <a:buFont typeface="Wingdings" charset="2"/>
              <a:buChar char="§"/>
            </a:pPr>
            <a:r>
              <a:rPr lang="en-US" i="1" dirty="0"/>
              <a:t>I believe that a principle of double effect must form part of any rational system of morality, and it has many everyday applications. There are cases where it makes a huge difference whether an outcome is intended or merely foreseen. For instance, there is nothing wrong with appointing the best person for the job even though you know that by doing so you will give pain to the other candidates. It would be a very different matter if you appointed A (even though the best candidate) for the express purpose of giving pain to B. </a:t>
            </a:r>
          </a:p>
          <a:p>
            <a:pPr marL="0" indent="0" algn="r">
              <a:buNone/>
            </a:pPr>
            <a:r>
              <a:rPr lang="en-US" b="1" dirty="0"/>
              <a:t>Anthony Kenny: </a:t>
            </a:r>
            <a:r>
              <a:rPr lang="en-US" b="1" i="1" dirty="0"/>
              <a:t>What I believe </a:t>
            </a:r>
            <a:r>
              <a:rPr lang="en-US" b="1" dirty="0"/>
              <a:t>(2006), p. 90</a:t>
            </a:r>
          </a:p>
          <a:p>
            <a:pPr lvl="1">
              <a:buFont typeface="Wingdings" charset="2"/>
              <a:buChar char="§"/>
            </a:pPr>
            <a:endParaRPr lang="en-US" dirty="0"/>
          </a:p>
          <a:p>
            <a:pPr lvl="1">
              <a:buFont typeface="Wingdings" charset="2"/>
              <a:buChar char="§"/>
            </a:pPr>
            <a:endParaRPr lang="en-US" dirty="0"/>
          </a:p>
        </p:txBody>
      </p:sp>
    </p:spTree>
    <p:extLst>
      <p:ext uri="{BB962C8B-B14F-4D97-AF65-F5344CB8AC3E}">
        <p14:creationId xmlns:p14="http://schemas.microsoft.com/office/powerpoint/2010/main" val="4033774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78659" y="2055685"/>
            <a:ext cx="9144000" cy="2962349"/>
          </a:xfrm>
          <a:prstGeom prst="rect">
            <a:avLst/>
          </a:prstGeom>
          <a:solidFill>
            <a:srgbClr val="FFFF00">
              <a:alpha val="5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effectLst/>
                <a:latin typeface="Calibri" pitchFamily="34" charset="0"/>
                <a:ea typeface="Times New Roman" pitchFamily="18" charset="0"/>
                <a:cs typeface="Arial" pitchFamily="34" charset="0"/>
              </a:rPr>
              <a:t>Following a </a:t>
            </a:r>
            <a:r>
              <a:rPr kumimoji="0" lang="en-US" sz="2800" b="1" i="0" u="none" strike="noStrike" cap="none" normalizeH="0" baseline="0" dirty="0">
                <a:ln>
                  <a:noFill/>
                </a:ln>
                <a:effectLst/>
                <a:latin typeface="Calibri" pitchFamily="34" charset="0"/>
                <a:ea typeface="Times New Roman" pitchFamily="18" charset="0"/>
                <a:cs typeface="Arial" pitchFamily="34" charset="0"/>
              </a:rPr>
              <a:t>‘real’ good </a:t>
            </a:r>
            <a:r>
              <a:rPr kumimoji="0" lang="en-US" sz="2800" b="0" i="0" u="none" strike="noStrike" cap="none" normalizeH="0" baseline="0" dirty="0">
                <a:ln>
                  <a:noFill/>
                </a:ln>
                <a:effectLst/>
                <a:latin typeface="Calibri" pitchFamily="34" charset="0"/>
                <a:ea typeface="Times New Roman" pitchFamily="18" charset="0"/>
                <a:cs typeface="Arial" pitchFamily="34" charset="0"/>
              </a:rPr>
              <a:t>will result in the preservation or improvement of self, getting nearer to the </a:t>
            </a:r>
            <a:r>
              <a:rPr kumimoji="0" lang="en-US" sz="2800" b="1" i="0" u="none" strike="noStrike" cap="none" normalizeH="0" baseline="0" dirty="0">
                <a:ln>
                  <a:noFill/>
                </a:ln>
                <a:effectLst/>
                <a:latin typeface="Calibri" pitchFamily="34" charset="0"/>
                <a:ea typeface="Times New Roman" pitchFamily="18" charset="0"/>
                <a:cs typeface="Arial" pitchFamily="34" charset="0"/>
              </a:rPr>
              <a:t>‘ideal human nature’</a:t>
            </a:r>
            <a:r>
              <a:rPr kumimoji="0" lang="en-US" sz="2800" b="0" i="0" u="none" strike="noStrike" cap="none" normalizeH="0" baseline="0" dirty="0">
                <a:ln>
                  <a:noFill/>
                </a:ln>
                <a:effectLst/>
                <a:latin typeface="Calibri" pitchFamily="34" charset="0"/>
                <a:ea typeface="Times New Roman" pitchFamily="18" charset="0"/>
                <a:cs typeface="Arial" pitchFamily="34" charset="0"/>
              </a:rPr>
              <a:t> that God had planned.  There are many </a:t>
            </a:r>
            <a:r>
              <a:rPr kumimoji="0" lang="en-US" sz="3200" b="1" i="0" u="none" strike="noStrike" cap="none" normalizeH="0" baseline="0" dirty="0">
                <a:ln>
                  <a:noFill/>
                </a:ln>
                <a:effectLst/>
                <a:latin typeface="Calibri" pitchFamily="34" charset="0"/>
                <a:ea typeface="Times New Roman" pitchFamily="18" charset="0"/>
                <a:cs typeface="Arial" pitchFamily="34" charset="0"/>
              </a:rPr>
              <a:t>apparent goods </a:t>
            </a:r>
            <a:r>
              <a:rPr kumimoji="0" lang="en-US" sz="2800" b="0" i="0" u="none" strike="noStrike" cap="none" normalizeH="0" baseline="0" dirty="0">
                <a:ln>
                  <a:noFill/>
                </a:ln>
                <a:effectLst/>
                <a:latin typeface="Calibri" pitchFamily="34" charset="0"/>
                <a:ea typeface="Times New Roman" pitchFamily="18" charset="0"/>
                <a:cs typeface="Arial" pitchFamily="34" charset="0"/>
              </a:rPr>
              <a:t>that may be pleasurable (e.g. drugs) but ultimately lead us to fall short of our potential.   </a:t>
            </a:r>
            <a:r>
              <a:rPr kumimoji="0" lang="en-US" sz="2800" b="1" i="0" u="none" strike="noStrike" cap="none" normalizeH="0" baseline="0" dirty="0">
                <a:ln>
                  <a:noFill/>
                </a:ln>
                <a:effectLst/>
                <a:latin typeface="Calibri" pitchFamily="34" charset="0"/>
                <a:ea typeface="Times New Roman" pitchFamily="18" charset="0"/>
                <a:cs typeface="Arial" pitchFamily="34" charset="0"/>
              </a:rPr>
              <a:t>Reason</a:t>
            </a:r>
            <a:r>
              <a:rPr kumimoji="0" lang="en-US" sz="2800" b="0" i="0" u="none" strike="noStrike" cap="none" normalizeH="0" baseline="0" dirty="0">
                <a:ln>
                  <a:noFill/>
                </a:ln>
                <a:effectLst/>
                <a:latin typeface="Calibri" pitchFamily="34" charset="0"/>
                <a:ea typeface="Times New Roman" pitchFamily="18" charset="0"/>
                <a:cs typeface="Arial" pitchFamily="34" charset="0"/>
              </a:rPr>
              <a:t> is used to determine the </a:t>
            </a:r>
            <a:r>
              <a:rPr kumimoji="0" lang="en-US" sz="2800" b="1" i="0" u="none" strike="noStrike" cap="none" normalizeH="0" baseline="0" dirty="0">
                <a:ln>
                  <a:noFill/>
                </a:ln>
                <a:effectLst/>
                <a:latin typeface="Calibri" pitchFamily="34" charset="0"/>
                <a:ea typeface="Times New Roman" pitchFamily="18" charset="0"/>
                <a:cs typeface="Arial" pitchFamily="34" charset="0"/>
              </a:rPr>
              <a:t>‘real’ goods</a:t>
            </a:r>
            <a:r>
              <a:rPr kumimoji="0" lang="en-US" sz="2800" b="0" i="0" u="none" strike="noStrike" cap="none" normalizeH="0" baseline="0" dirty="0">
                <a:ln>
                  <a:noFill/>
                </a:ln>
                <a:effectLst/>
                <a:latin typeface="Calibri" pitchFamily="34" charset="0"/>
                <a:ea typeface="Times New Roman" pitchFamily="18" charset="0"/>
                <a:cs typeface="Arial" pitchFamily="34" charset="0"/>
              </a:rPr>
              <a:t>.</a:t>
            </a:r>
            <a:endParaRPr kumimoji="0" lang="en-US" sz="6000" b="0" i="0" u="none" strike="noStrike" cap="none" normalizeH="0" baseline="0" dirty="0">
              <a:ln>
                <a:noFill/>
              </a:ln>
              <a:effectLst/>
              <a:latin typeface="Arial" pitchFamily="34" charset="0"/>
              <a:cs typeface="Arial" pitchFamily="34" charset="0"/>
            </a:endParaRPr>
          </a:p>
        </p:txBody>
      </p:sp>
      <p:sp>
        <p:nvSpPr>
          <p:cNvPr id="4" name="TextBox 3"/>
          <p:cNvSpPr txBox="1"/>
          <p:nvPr/>
        </p:nvSpPr>
        <p:spPr>
          <a:xfrm>
            <a:off x="0" y="0"/>
            <a:ext cx="9144000" cy="646331"/>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fontAlgn="base">
              <a:spcBef>
                <a:spcPct val="0"/>
              </a:spcBef>
              <a:spcAft>
                <a:spcPct val="0"/>
              </a:spcAft>
            </a:pPr>
            <a:r>
              <a:rPr kumimoji="0" lang="en-US" sz="3600" b="1" i="0" u="none" strike="noStrike" cap="none" normalizeH="0" baseline="0" dirty="0">
                <a:ln>
                  <a:noFill/>
                </a:ln>
                <a:solidFill>
                  <a:schemeClr val="bg1"/>
                </a:solidFill>
                <a:effectLst/>
                <a:latin typeface="Calibri" pitchFamily="34" charset="0"/>
                <a:ea typeface="Times New Roman" pitchFamily="18" charset="0"/>
                <a:cs typeface="Arial" pitchFamily="34" charset="0"/>
              </a:rPr>
              <a:t>Real and Apparent Goods </a:t>
            </a:r>
          </a:p>
        </p:txBody>
      </p:sp>
      <p:sp>
        <p:nvSpPr>
          <p:cNvPr id="5" name="Footer Placeholder 4"/>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4261105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Documents and Settings\Duncan Fudge\Local Settings\Temporary Internet Files\Content.IE5\ORL03J7F\MPj04026780000[1].jpg"/>
          <p:cNvPicPr>
            <a:picLocks noChangeAspect="1" noChangeArrowheads="1"/>
          </p:cNvPicPr>
          <p:nvPr/>
        </p:nvPicPr>
        <p:blipFill>
          <a:blip r:embed="rId3" cstate="print"/>
          <a:srcRect/>
          <a:stretch>
            <a:fillRect/>
          </a:stretch>
        </p:blipFill>
        <p:spPr bwMode="auto">
          <a:xfrm>
            <a:off x="214282" y="6143644"/>
            <a:ext cx="2071702" cy="442716"/>
          </a:xfrm>
          <a:prstGeom prst="rect">
            <a:avLst/>
          </a:prstGeom>
          <a:noFill/>
        </p:spPr>
      </p:pic>
      <p:sp>
        <p:nvSpPr>
          <p:cNvPr id="2" name="TextBox 1"/>
          <p:cNvSpPr txBox="1"/>
          <p:nvPr/>
        </p:nvSpPr>
        <p:spPr>
          <a:xfrm>
            <a:off x="0" y="0"/>
            <a:ext cx="9144000" cy="646331"/>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fontAlgn="base">
              <a:spcBef>
                <a:spcPct val="0"/>
              </a:spcBef>
              <a:spcAft>
                <a:spcPct val="0"/>
              </a:spcAft>
            </a:pPr>
            <a:r>
              <a:rPr kumimoji="0" lang="en-US" sz="3600" b="1" i="0" u="none" strike="noStrike" cap="none" normalizeH="0" baseline="0" dirty="0">
                <a:ln>
                  <a:noFill/>
                </a:ln>
                <a:solidFill>
                  <a:schemeClr val="bg1"/>
                </a:solidFill>
                <a:effectLst/>
                <a:latin typeface="Calibri" pitchFamily="34" charset="0"/>
                <a:ea typeface="Times New Roman" pitchFamily="18" charset="0"/>
                <a:cs typeface="Arial" pitchFamily="34" charset="0"/>
              </a:rPr>
              <a:t>Real and Apparent Goods </a:t>
            </a:r>
          </a:p>
        </p:txBody>
      </p:sp>
      <p:sp>
        <p:nvSpPr>
          <p:cNvPr id="3" name="TextBox 2"/>
          <p:cNvSpPr txBox="1"/>
          <p:nvPr/>
        </p:nvSpPr>
        <p:spPr>
          <a:xfrm>
            <a:off x="142844" y="857232"/>
            <a:ext cx="2214578" cy="461665"/>
          </a:xfrm>
          <a:prstGeom prst="rect">
            <a:avLst/>
          </a:prstGeom>
          <a:solidFill>
            <a:srgbClr val="FFC000"/>
          </a:solidFill>
          <a:effectLst>
            <a:glow rad="228600">
              <a:schemeClr val="accent6">
                <a:satMod val="175000"/>
                <a:alpha val="40000"/>
              </a:schemeClr>
            </a:glow>
          </a:effectLst>
        </p:spPr>
        <p:txBody>
          <a:bodyPr wrap="square" rtlCol="0">
            <a:spAutoFit/>
          </a:bodyPr>
          <a:lstStyle/>
          <a:p>
            <a:pPr algn="ctr"/>
            <a:r>
              <a:rPr lang="en-GB" sz="2400" b="1" dirty="0"/>
              <a:t>Perfection</a:t>
            </a:r>
            <a:endParaRPr lang="en-US" sz="2400" b="1" dirty="0"/>
          </a:p>
        </p:txBody>
      </p:sp>
      <p:sp>
        <p:nvSpPr>
          <p:cNvPr id="6" name="TextBox 5"/>
          <p:cNvSpPr txBox="1"/>
          <p:nvPr/>
        </p:nvSpPr>
        <p:spPr>
          <a:xfrm>
            <a:off x="285720" y="6143644"/>
            <a:ext cx="1928826" cy="461665"/>
          </a:xfrm>
          <a:prstGeom prst="rect">
            <a:avLst/>
          </a:prstGeom>
          <a:solidFill>
            <a:srgbClr val="FF0000">
              <a:alpha val="35000"/>
            </a:srgbClr>
          </a:solidFill>
          <a:effectLst>
            <a:glow rad="228600">
              <a:schemeClr val="accent2">
                <a:satMod val="175000"/>
                <a:alpha val="40000"/>
              </a:schemeClr>
            </a:glow>
          </a:effectLst>
        </p:spPr>
        <p:txBody>
          <a:bodyPr wrap="square" rtlCol="0">
            <a:spAutoFit/>
          </a:bodyPr>
          <a:lstStyle/>
          <a:p>
            <a:pPr algn="ctr"/>
            <a:r>
              <a:rPr lang="en-GB" sz="2400" b="1" dirty="0"/>
              <a:t>Judgement</a:t>
            </a:r>
            <a:endParaRPr lang="en-US" sz="2400" b="1" dirty="0"/>
          </a:p>
        </p:txBody>
      </p:sp>
      <p:sp>
        <p:nvSpPr>
          <p:cNvPr id="7" name="TextBox 6"/>
          <p:cNvSpPr txBox="1"/>
          <p:nvPr/>
        </p:nvSpPr>
        <p:spPr>
          <a:xfrm>
            <a:off x="4000496" y="785794"/>
            <a:ext cx="5000660" cy="2185214"/>
          </a:xfrm>
          <a:prstGeom prst="rect">
            <a:avLst/>
          </a:prstGeom>
          <a:solidFill>
            <a:srgbClr val="FFFF00"/>
          </a:solidFill>
        </p:spPr>
        <p:txBody>
          <a:bodyPr wrap="square" rtlCol="0">
            <a:spAutoFit/>
          </a:bodyPr>
          <a:lstStyle/>
          <a:p>
            <a:pPr lvl="0"/>
            <a:r>
              <a:rPr lang="en-US" b="1" dirty="0"/>
              <a:t>Prudence</a:t>
            </a:r>
            <a:r>
              <a:rPr lang="en-US" sz="1600" dirty="0"/>
              <a:t> - able to judge between actions with regard to appropriate actions at a given time </a:t>
            </a:r>
          </a:p>
          <a:p>
            <a:pPr lvl="0"/>
            <a:r>
              <a:rPr lang="en-US" b="1" dirty="0"/>
              <a:t>Justice- </a:t>
            </a:r>
            <a:r>
              <a:rPr lang="en-US" sz="1600" dirty="0"/>
              <a:t>proper moderation between self-interest and the rights and needs of others </a:t>
            </a:r>
          </a:p>
          <a:p>
            <a:pPr lvl="0"/>
            <a:r>
              <a:rPr lang="en-US" b="1" dirty="0"/>
              <a:t>Temperance</a:t>
            </a:r>
            <a:r>
              <a:rPr lang="en-US" sz="1600" dirty="0"/>
              <a:t>- practicing self-control, abstention, and moderation </a:t>
            </a:r>
          </a:p>
          <a:p>
            <a:pPr lvl="0"/>
            <a:r>
              <a:rPr lang="en-US" b="1" dirty="0"/>
              <a:t>Courage or Fortitude </a:t>
            </a:r>
            <a:r>
              <a:rPr lang="en-US" sz="1600" dirty="0"/>
              <a:t>- forbearance, endurance, and ability to confront fear and uncertainty, or intimidation </a:t>
            </a:r>
            <a:endParaRPr lang="en-GB" sz="1600" b="1" dirty="0"/>
          </a:p>
        </p:txBody>
      </p:sp>
      <p:sp>
        <p:nvSpPr>
          <p:cNvPr id="9" name="TextBox 8"/>
          <p:cNvSpPr txBox="1"/>
          <p:nvPr/>
        </p:nvSpPr>
        <p:spPr>
          <a:xfrm>
            <a:off x="3143240" y="3429000"/>
            <a:ext cx="4143404" cy="369332"/>
          </a:xfrm>
          <a:prstGeom prst="rect">
            <a:avLst/>
          </a:prstGeom>
          <a:noFill/>
        </p:spPr>
        <p:txBody>
          <a:bodyPr wrap="square" rtlCol="0">
            <a:spAutoFit/>
          </a:bodyPr>
          <a:lstStyle/>
          <a:p>
            <a:r>
              <a:rPr lang="en-GB" b="1" dirty="0">
                <a:solidFill>
                  <a:schemeClr val="bg1"/>
                </a:solidFill>
              </a:rPr>
              <a:t>REASON DISCERNS REAL ‘GOODS’ </a:t>
            </a:r>
            <a:endParaRPr lang="en-US" b="1" dirty="0">
              <a:solidFill>
                <a:schemeClr val="bg1"/>
              </a:solidFill>
            </a:endParaRPr>
          </a:p>
        </p:txBody>
      </p:sp>
      <p:graphicFrame>
        <p:nvGraphicFramePr>
          <p:cNvPr id="10" name="Diagram 9"/>
          <p:cNvGraphicFramePr/>
          <p:nvPr>
            <p:extLst>
              <p:ext uri="{D42A27DB-BD31-4B8C-83A1-F6EECF244321}">
                <p14:modId xmlns:p14="http://schemas.microsoft.com/office/powerpoint/2010/main" val="4250977544"/>
              </p:ext>
            </p:extLst>
          </p:nvPr>
        </p:nvGraphicFramePr>
        <p:xfrm>
          <a:off x="214282" y="1500174"/>
          <a:ext cx="392909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3500430" y="4059250"/>
            <a:ext cx="5429256" cy="1323439"/>
          </a:xfrm>
          <a:prstGeom prst="rect">
            <a:avLst/>
          </a:prstGeom>
          <a:noFill/>
        </p:spPr>
        <p:txBody>
          <a:bodyPr wrap="square" rtlCol="0">
            <a:spAutoFit/>
          </a:bodyPr>
          <a:lstStyle/>
          <a:p>
            <a:r>
              <a:rPr lang="en-US" sz="2000" b="1" dirty="0"/>
              <a:t>wrath, greed, sloth, pride, lust, envy, and gluttony</a:t>
            </a:r>
          </a:p>
          <a:p>
            <a:endParaRPr lang="en-GB" sz="2000" b="1" dirty="0"/>
          </a:p>
          <a:p>
            <a:r>
              <a:rPr lang="en-GB" sz="2000" b="1" dirty="0"/>
              <a:t>E.g. </a:t>
            </a:r>
            <a:r>
              <a:rPr lang="en-GB" sz="2000" b="1" i="1" dirty="0"/>
              <a:t>‘A fornicator seeks a pleasure which involves him in moral guilt.’  </a:t>
            </a:r>
            <a:r>
              <a:rPr lang="en-GB" sz="2000" b="1" dirty="0"/>
              <a:t>(Summa Theologiae)</a:t>
            </a:r>
            <a:endParaRPr lang="en-US" sz="2000" b="1" dirty="0"/>
          </a:p>
        </p:txBody>
      </p:sp>
      <p:sp>
        <p:nvSpPr>
          <p:cNvPr id="12" name="Footer Placeholder 11"/>
          <p:cNvSpPr>
            <a:spLocks noGrp="1"/>
          </p:cNvSpPr>
          <p:nvPr>
            <p:ph type="ftr" sz="quarter" idx="11"/>
          </p:nvPr>
        </p:nvSpPr>
        <p:spPr/>
        <p:txBody>
          <a:bodyPr/>
          <a:lstStyle/>
          <a:p>
            <a:r>
              <a:rPr lang="en-US"/>
              <a:t>DF</a:t>
            </a:r>
          </a:p>
        </p:txBody>
      </p:sp>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28239">
            <a:off x="2532198" y="814584"/>
            <a:ext cx="1333496" cy="174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724400" y="3073400"/>
            <a:ext cx="4276756" cy="838200"/>
          </a:xfrm>
          <a:prstGeom prst="wedgeRoundRectCallout">
            <a:avLst>
              <a:gd name="adj1" fmla="val -57762"/>
              <a:gd name="adj2" fmla="val 731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what extent does Iron Man/Tony Stark demonstrate  </a:t>
            </a:r>
          </a:p>
        </p:txBody>
      </p:sp>
    </p:spTree>
    <p:extLst>
      <p:ext uri="{BB962C8B-B14F-4D97-AF65-F5344CB8AC3E}">
        <p14:creationId xmlns:p14="http://schemas.microsoft.com/office/powerpoint/2010/main" val="261260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law.umkc.edu/faculty/projects/ftrials/Verres/cicerohead.jpg"/>
          <p:cNvPicPr>
            <a:picLocks noChangeAspect="1" noChangeArrowheads="1"/>
          </p:cNvPicPr>
          <p:nvPr/>
        </p:nvPicPr>
        <p:blipFill>
          <a:blip r:embed="rId3" cstate="print"/>
          <a:srcRect/>
          <a:stretch>
            <a:fillRect/>
          </a:stretch>
        </p:blipFill>
        <p:spPr bwMode="auto">
          <a:xfrm>
            <a:off x="0" y="1071546"/>
            <a:ext cx="2357422" cy="5429288"/>
          </a:xfrm>
          <a:prstGeom prst="rect">
            <a:avLst/>
          </a:prstGeom>
          <a:noFill/>
        </p:spPr>
      </p:pic>
      <p:sp>
        <p:nvSpPr>
          <p:cNvPr id="4" name="TextBox 3"/>
          <p:cNvSpPr txBox="1"/>
          <p:nvPr/>
        </p:nvSpPr>
        <p:spPr>
          <a:xfrm>
            <a:off x="2357422" y="1071546"/>
            <a:ext cx="6786578" cy="5429288"/>
          </a:xfrm>
          <a:prstGeom prst="rect">
            <a:avLst/>
          </a:prstGeom>
          <a:solidFill>
            <a:srgbClr val="FFFF00">
              <a:alpha val="50000"/>
            </a:srgbClr>
          </a:solidFill>
        </p:spPr>
        <p:txBody>
          <a:bodyPr wrap="square" rtlCol="0">
            <a:spAutoFit/>
          </a:bodyPr>
          <a:lstStyle/>
          <a:p>
            <a:r>
              <a:rPr lang="en-US" sz="2000" i="1" dirty="0">
                <a:latin typeface="+mj-lt"/>
              </a:rPr>
              <a:t>"True law is right </a:t>
            </a:r>
            <a:r>
              <a:rPr lang="en-US" sz="2000" b="1" i="1" dirty="0">
                <a:latin typeface="+mj-lt"/>
              </a:rPr>
              <a:t>reason</a:t>
            </a:r>
            <a:r>
              <a:rPr lang="en-US" sz="2000" i="1" dirty="0">
                <a:latin typeface="+mj-lt"/>
              </a:rPr>
              <a:t> in agreement with </a:t>
            </a:r>
            <a:r>
              <a:rPr lang="en-US" sz="2000" b="1" i="1" dirty="0">
                <a:latin typeface="+mj-lt"/>
              </a:rPr>
              <a:t>nature</a:t>
            </a:r>
            <a:r>
              <a:rPr lang="en-US" sz="2000" i="1" dirty="0">
                <a:latin typeface="+mj-lt"/>
              </a:rPr>
              <a:t>; it summons to duty by its commands, and averts from wrongdoing by its prohibitions. And it does not lay its commands or prohibitions upon good men in vain, though neither have any effect on the wicked. </a:t>
            </a:r>
            <a:r>
              <a:rPr lang="en-US" sz="2000" b="1" i="1" dirty="0">
                <a:latin typeface="+mj-lt"/>
              </a:rPr>
              <a:t>It is a sin to try to alter this law</a:t>
            </a:r>
            <a:r>
              <a:rPr lang="en-US" sz="2000" i="1" dirty="0">
                <a:latin typeface="+mj-lt"/>
              </a:rPr>
              <a:t>, nor is it allowable to attempt to repeal any part of it, and it is impossible to abolish it entirely. </a:t>
            </a:r>
          </a:p>
          <a:p>
            <a:endParaRPr lang="en-US" sz="1000" i="1" dirty="0">
              <a:latin typeface="+mj-lt"/>
            </a:endParaRPr>
          </a:p>
          <a:p>
            <a:r>
              <a:rPr lang="en-US" sz="2000" i="1" dirty="0">
                <a:latin typeface="+mj-lt"/>
              </a:rPr>
              <a:t>We cannot be freed from its obligations by senate or people, and we need not look outside ourselves for an expounder or interpreter of it.</a:t>
            </a:r>
          </a:p>
          <a:p>
            <a:endParaRPr lang="en-US" sz="1000" i="1" dirty="0">
              <a:latin typeface="+mj-lt"/>
            </a:endParaRPr>
          </a:p>
          <a:p>
            <a:r>
              <a:rPr lang="en-US" sz="2000" i="1" dirty="0">
                <a:latin typeface="+mj-lt"/>
              </a:rPr>
              <a:t>And there will not be different laws at Rome and at Athens, or different laws now and in the future, but one eternal and unchangeable law will be valid for all nations and all times, and </a:t>
            </a:r>
            <a:r>
              <a:rPr lang="en-US" sz="2000" b="1" i="1" dirty="0">
                <a:latin typeface="+mj-lt"/>
              </a:rPr>
              <a:t>there will be one master and ruler, that is, God, over us all</a:t>
            </a:r>
            <a:r>
              <a:rPr lang="en-US" sz="2000" i="1" dirty="0">
                <a:latin typeface="+mj-lt"/>
              </a:rPr>
              <a:t>, for he is the author of this law, its promulgator, and its enforcing judge.”</a:t>
            </a:r>
            <a:r>
              <a:rPr lang="en-US" sz="2000" dirty="0"/>
              <a:t> </a:t>
            </a:r>
            <a:r>
              <a:rPr lang="en-US" sz="2000" b="1" dirty="0"/>
              <a:t>		</a:t>
            </a:r>
            <a:endParaRPr lang="en-US" sz="2400" i="1" dirty="0">
              <a:latin typeface="+mj-lt"/>
            </a:endParaRPr>
          </a:p>
        </p:txBody>
      </p:sp>
      <p:sp>
        <p:nvSpPr>
          <p:cNvPr id="5" name="TextBox 4"/>
          <p:cNvSpPr txBox="1"/>
          <p:nvPr/>
        </p:nvSpPr>
        <p:spPr>
          <a:xfrm>
            <a:off x="0" y="0"/>
            <a:ext cx="9144000" cy="707886"/>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a:solidFill>
                  <a:schemeClr val="bg1"/>
                </a:solidFill>
              </a:rPr>
              <a:t>Cicero  (106-43 BC)</a:t>
            </a:r>
            <a:endParaRPr lang="en-US" sz="4000" dirty="0">
              <a:solidFill>
                <a:schemeClr val="bg1"/>
              </a:solidFill>
            </a:endParaRPr>
          </a:p>
        </p:txBody>
      </p:sp>
      <p:sp>
        <p:nvSpPr>
          <p:cNvPr id="6" name="Footer Placeholder 5"/>
          <p:cNvSpPr>
            <a:spLocks noGrp="1"/>
          </p:cNvSpPr>
          <p:nvPr>
            <p:ph type="ftr" sz="quarter" idx="11"/>
          </p:nvPr>
        </p:nvSpPr>
        <p:spPr/>
        <p:txBody>
          <a:bodyPr/>
          <a:lstStyle/>
          <a:p>
            <a:r>
              <a:rPr lang="en-US"/>
              <a:t>DF</a:t>
            </a:r>
          </a:p>
        </p:txBody>
      </p:sp>
      <p:sp>
        <p:nvSpPr>
          <p:cNvPr id="2" name="Rounded Rectangle 1"/>
          <p:cNvSpPr/>
          <p:nvPr/>
        </p:nvSpPr>
        <p:spPr>
          <a:xfrm>
            <a:off x="101600" y="4775200"/>
            <a:ext cx="2154222" cy="15748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example can you think of?</a:t>
            </a:r>
          </a:p>
        </p:txBody>
      </p:sp>
    </p:spTree>
    <p:extLst>
      <p:ext uri="{BB962C8B-B14F-4D97-AF65-F5344CB8AC3E}">
        <p14:creationId xmlns:p14="http://schemas.microsoft.com/office/powerpoint/2010/main" val="3810212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DF</a:t>
            </a:r>
          </a:p>
        </p:txBody>
      </p:sp>
      <p:sp>
        <p:nvSpPr>
          <p:cNvPr id="3" name="TextBox 2"/>
          <p:cNvSpPr txBox="1"/>
          <p:nvPr/>
        </p:nvSpPr>
        <p:spPr>
          <a:xfrm>
            <a:off x="0" y="0"/>
            <a:ext cx="9144000" cy="646331"/>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fontAlgn="base">
              <a:spcBef>
                <a:spcPct val="0"/>
              </a:spcBef>
              <a:spcAft>
                <a:spcPct val="0"/>
              </a:spcAft>
            </a:pPr>
            <a:r>
              <a:rPr kumimoji="0" lang="en-US" sz="3600" b="1" i="0" u="none" strike="noStrike" cap="none" normalizeH="0" baseline="0" dirty="0">
                <a:ln>
                  <a:noFill/>
                </a:ln>
                <a:solidFill>
                  <a:schemeClr val="bg1"/>
                </a:solidFill>
                <a:effectLst/>
                <a:latin typeface="Calibri" pitchFamily="34" charset="0"/>
                <a:ea typeface="Times New Roman" pitchFamily="18" charset="0"/>
                <a:cs typeface="Arial" pitchFamily="34" charset="0"/>
              </a:rPr>
              <a:t>Real and Apparent Goods </a:t>
            </a:r>
          </a:p>
        </p:txBody>
      </p:sp>
      <p:sp>
        <p:nvSpPr>
          <p:cNvPr id="4" name="TextBox 3"/>
          <p:cNvSpPr txBox="1"/>
          <p:nvPr/>
        </p:nvSpPr>
        <p:spPr>
          <a:xfrm>
            <a:off x="0" y="1285860"/>
            <a:ext cx="9144000" cy="4801314"/>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en-GB" sz="3600" b="1" i="1" dirty="0"/>
          </a:p>
          <a:p>
            <a:pPr algn="ctr"/>
            <a:r>
              <a:rPr lang="en-GB" sz="3600" b="1" i="1" dirty="0"/>
              <a:t>‘the theologian considers </a:t>
            </a:r>
            <a:r>
              <a:rPr lang="en-GB" sz="5400" b="1" i="1" dirty="0"/>
              <a:t>sin</a:t>
            </a:r>
            <a:r>
              <a:rPr lang="en-GB" sz="3600" b="1" i="1" dirty="0"/>
              <a:t> principally as an offence against God, whereas the moral philosopher considers it as being </a:t>
            </a:r>
            <a:r>
              <a:rPr lang="en-GB" sz="5400" b="1" i="1" dirty="0"/>
              <a:t>contrary to reason</a:t>
            </a:r>
            <a:r>
              <a:rPr lang="en-GB" sz="3600" b="1" i="1" dirty="0"/>
              <a:t>.’</a:t>
            </a:r>
          </a:p>
          <a:p>
            <a:pPr algn="r"/>
            <a:r>
              <a:rPr lang="en-GB" sz="3200" b="1" i="1" dirty="0"/>
              <a:t>(Summa Theologiae)</a:t>
            </a:r>
          </a:p>
          <a:p>
            <a:pPr algn="ctr"/>
            <a:r>
              <a:rPr lang="en-GB" sz="3600" b="1" i="1" dirty="0"/>
              <a:t> </a:t>
            </a:r>
            <a:endParaRPr lang="en-US" sz="3600" b="1" i="1" dirty="0"/>
          </a:p>
        </p:txBody>
      </p:sp>
    </p:spTree>
    <p:extLst>
      <p:ext uri="{BB962C8B-B14F-4D97-AF65-F5344CB8AC3E}">
        <p14:creationId xmlns:p14="http://schemas.microsoft.com/office/powerpoint/2010/main" val="1559804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DF</a:t>
            </a:r>
          </a:p>
        </p:txBody>
      </p:sp>
      <p:sp>
        <p:nvSpPr>
          <p:cNvPr id="3" name="TextBox 2"/>
          <p:cNvSpPr txBox="1"/>
          <p:nvPr/>
        </p:nvSpPr>
        <p:spPr>
          <a:xfrm>
            <a:off x="0" y="1214422"/>
            <a:ext cx="9144000" cy="4893647"/>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a:t>Deliberate Moral Choices = ‘Human Acts’</a:t>
            </a:r>
          </a:p>
          <a:p>
            <a:pPr algn="ctr"/>
            <a:endParaRPr lang="en-GB" sz="2400" dirty="0"/>
          </a:p>
          <a:p>
            <a:pPr algn="ctr"/>
            <a:r>
              <a:rPr lang="en-GB" sz="2400" dirty="0"/>
              <a:t>‘</a:t>
            </a:r>
            <a:r>
              <a:rPr lang="en-GB" sz="2400" i="1" dirty="0"/>
              <a:t>right use of reason</a:t>
            </a:r>
            <a:r>
              <a:rPr lang="en-GB" sz="2400" dirty="0"/>
              <a:t>’</a:t>
            </a:r>
          </a:p>
          <a:p>
            <a:pPr algn="ctr"/>
            <a:endParaRPr lang="en-GB" sz="2400" dirty="0"/>
          </a:p>
          <a:p>
            <a:pPr algn="ctr"/>
            <a:r>
              <a:rPr lang="en-GB" sz="2400" dirty="0"/>
              <a:t>‘Interior Acts’ = Most important = morally good or bad acts </a:t>
            </a:r>
          </a:p>
          <a:p>
            <a:pPr algn="ctr"/>
            <a:r>
              <a:rPr lang="en-GB" sz="2400" dirty="0"/>
              <a:t>(and depends on the </a:t>
            </a:r>
            <a:r>
              <a:rPr lang="en-GB" sz="2400" b="1" dirty="0"/>
              <a:t>intention)</a:t>
            </a:r>
          </a:p>
          <a:p>
            <a:pPr algn="ctr"/>
            <a:endParaRPr lang="en-GB" sz="2400" dirty="0"/>
          </a:p>
          <a:p>
            <a:pPr algn="ctr"/>
            <a:r>
              <a:rPr lang="en-GB" sz="2400" dirty="0"/>
              <a:t>E.g. </a:t>
            </a:r>
            <a:r>
              <a:rPr lang="en-GB" sz="2400" i="1" dirty="0"/>
              <a:t>‘...to give alms (charity) for the sake of vainglory is bad.</a:t>
            </a:r>
            <a:r>
              <a:rPr lang="en-GB" sz="2400" dirty="0"/>
              <a:t>’</a:t>
            </a:r>
          </a:p>
          <a:p>
            <a:pPr algn="ctr"/>
            <a:endParaRPr lang="en-GB" sz="2400" dirty="0"/>
          </a:p>
          <a:p>
            <a:pPr algn="ctr"/>
            <a:r>
              <a:rPr lang="en-GB" sz="2400" dirty="0"/>
              <a:t>The ultimate aim has to be God by which to test the will. If the end is money or power, ambition etc the end is wrong.</a:t>
            </a:r>
          </a:p>
          <a:p>
            <a:pPr algn="ctr"/>
            <a:endParaRPr lang="en-GB" sz="2400" dirty="0"/>
          </a:p>
          <a:p>
            <a:pPr algn="ctr"/>
            <a:r>
              <a:rPr lang="en-GB" sz="2400" dirty="0"/>
              <a:t>‘Exterior Acts’  = Less important</a:t>
            </a:r>
            <a:endParaRPr lang="en-US" dirty="0"/>
          </a:p>
        </p:txBody>
      </p:sp>
      <p:sp>
        <p:nvSpPr>
          <p:cNvPr id="4" name="TextBox 3"/>
          <p:cNvSpPr txBox="1"/>
          <p:nvPr/>
        </p:nvSpPr>
        <p:spPr>
          <a:xfrm>
            <a:off x="0" y="0"/>
            <a:ext cx="9144000" cy="646331"/>
          </a:xfrm>
          <a:prstGeom prst="rect">
            <a:avLst/>
          </a:prstGeom>
          <a:solidFill>
            <a:srgbClr val="7E1E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lvl="0" algn="ctr" fontAlgn="base">
              <a:spcBef>
                <a:spcPct val="0"/>
              </a:spcBef>
              <a:spcAft>
                <a:spcPct val="0"/>
              </a:spcAft>
            </a:pPr>
            <a:r>
              <a:rPr kumimoji="0" lang="en-US" sz="3600" b="1" i="0" u="none" strike="noStrike" cap="none" normalizeH="0" baseline="0" dirty="0">
                <a:ln>
                  <a:noFill/>
                </a:ln>
                <a:solidFill>
                  <a:schemeClr val="bg1"/>
                </a:solidFill>
                <a:effectLst/>
                <a:latin typeface="Calibri" pitchFamily="34" charset="0"/>
                <a:ea typeface="Times New Roman" pitchFamily="18" charset="0"/>
                <a:cs typeface="Arial" pitchFamily="34" charset="0"/>
              </a:rPr>
              <a:t>Real and Apparent Goods </a:t>
            </a:r>
          </a:p>
        </p:txBody>
      </p:sp>
    </p:spTree>
    <p:extLst>
      <p:ext uri="{BB962C8B-B14F-4D97-AF65-F5344CB8AC3E}">
        <p14:creationId xmlns:p14="http://schemas.microsoft.com/office/powerpoint/2010/main" val="3055561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Four Cardinal Virtues</a:t>
            </a:r>
            <a:endParaRPr lang="en-GB" b="1" dirty="0"/>
          </a:p>
        </p:txBody>
      </p:sp>
      <p:sp>
        <p:nvSpPr>
          <p:cNvPr id="3" name="Content Placeholder 2"/>
          <p:cNvSpPr>
            <a:spLocks noGrp="1"/>
          </p:cNvSpPr>
          <p:nvPr>
            <p:ph idx="1"/>
          </p:nvPr>
        </p:nvSpPr>
        <p:spPr>
          <a:xfrm>
            <a:off x="314632" y="2038388"/>
            <a:ext cx="8583562" cy="4450902"/>
          </a:xfrm>
          <a:solidFill>
            <a:srgbClr val="00B0F0"/>
          </a:solidFill>
        </p:spPr>
        <p:txBody>
          <a:bodyPr>
            <a:normAutofit/>
          </a:bodyPr>
          <a:lstStyle/>
          <a:p>
            <a:r>
              <a:rPr lang="en-GB" sz="3200" dirty="0"/>
              <a:t>Aquinas argued that the self should be maintained.  As a result, Natural Law supports certain virtues </a:t>
            </a:r>
            <a:r>
              <a:rPr lang="en-GB" sz="3200" b="1" i="1" dirty="0"/>
              <a:t>(prudence, justice, fortitude and temperance) </a:t>
            </a:r>
            <a:r>
              <a:rPr lang="en-GB" sz="3200" dirty="0"/>
              <a:t>that allow the self to </a:t>
            </a:r>
            <a:r>
              <a:rPr lang="en-GB" sz="3200" dirty="0" smtClean="0"/>
              <a:t>fulfil </a:t>
            </a:r>
            <a:r>
              <a:rPr lang="en-GB" sz="3200" dirty="0"/>
              <a:t>its purpose.  Similarly there are many vices (the seven deadly sins) that must be avoided as they prevent the individual from being what God intended them to be.</a:t>
            </a:r>
          </a:p>
          <a:p>
            <a:endParaRPr lang="en-GB" dirty="0"/>
          </a:p>
        </p:txBody>
      </p:sp>
    </p:spTree>
    <p:extLst>
      <p:ext uri="{BB962C8B-B14F-4D97-AF65-F5344CB8AC3E}">
        <p14:creationId xmlns:p14="http://schemas.microsoft.com/office/powerpoint/2010/main" val="14127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b="1" dirty="0" smtClean="0"/>
              <a:t>Apply the Four Cardinal Virtues </a:t>
            </a:r>
            <a:endParaRPr lang="en-GB" b="1" dirty="0"/>
          </a:p>
        </p:txBody>
      </p:sp>
      <p:sp>
        <p:nvSpPr>
          <p:cNvPr id="3" name="Content Placeholder 2"/>
          <p:cNvSpPr>
            <a:spLocks noGrp="1"/>
          </p:cNvSpPr>
          <p:nvPr>
            <p:ph idx="1"/>
          </p:nvPr>
        </p:nvSpPr>
        <p:spPr>
          <a:solidFill>
            <a:srgbClr val="00B0F0"/>
          </a:solidFill>
        </p:spPr>
        <p:txBody>
          <a:bodyPr>
            <a:normAutofit lnSpcReduction="10000"/>
          </a:bodyPr>
          <a:lstStyle/>
          <a:p>
            <a:r>
              <a:rPr lang="en-GB" b="1" dirty="0" smtClean="0"/>
              <a:t>Prudence : </a:t>
            </a:r>
            <a:r>
              <a:rPr lang="en-GB" dirty="0" smtClean="0"/>
              <a:t>Wisdom concern human affairs , rational evaluation in circumstances</a:t>
            </a:r>
          </a:p>
          <a:p>
            <a:r>
              <a:rPr lang="en-GB" b="1" dirty="0" smtClean="0"/>
              <a:t>Temperance: </a:t>
            </a:r>
            <a:r>
              <a:rPr lang="en-GB" dirty="0" smtClean="0"/>
              <a:t>Moderation, Aristotle’s Doctrine of the mean </a:t>
            </a:r>
          </a:p>
          <a:p>
            <a:r>
              <a:rPr lang="en-GB" b="1" dirty="0" smtClean="0"/>
              <a:t>Fortitude/Courage: </a:t>
            </a:r>
            <a:r>
              <a:rPr lang="en-GB" dirty="0" smtClean="0"/>
              <a:t>Discipline , endurance, patience , will not be beaten down. </a:t>
            </a:r>
          </a:p>
          <a:p>
            <a:r>
              <a:rPr lang="en-GB" b="1" dirty="0" smtClean="0"/>
              <a:t>Justice: </a:t>
            </a:r>
            <a:r>
              <a:rPr lang="en-GB" dirty="0" smtClean="0"/>
              <a:t>Covers the law, how we govern our actions</a:t>
            </a:r>
          </a:p>
          <a:p>
            <a:pPr marL="0" indent="0">
              <a:buNone/>
            </a:pPr>
            <a:endParaRPr lang="en-GB" dirty="0" smtClean="0"/>
          </a:p>
          <a:p>
            <a:r>
              <a:rPr lang="en-GB" dirty="0" smtClean="0">
                <a:hlinkClick r:id="rId2"/>
              </a:rPr>
              <a:t>How does the Cardinal Virtues apply to Dobby in Harry Potter? </a:t>
            </a:r>
            <a:endParaRPr lang="en-GB" dirty="0"/>
          </a:p>
        </p:txBody>
      </p:sp>
    </p:spTree>
    <p:extLst>
      <p:ext uri="{BB962C8B-B14F-4D97-AF65-F5344CB8AC3E}">
        <p14:creationId xmlns:p14="http://schemas.microsoft.com/office/powerpoint/2010/main" val="2244711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1227137"/>
          </a:xfrm>
          <a:solidFill>
            <a:srgbClr val="00B0F0"/>
          </a:solidFill>
        </p:spPr>
        <p:txBody>
          <a:bodyPr/>
          <a:lstStyle/>
          <a:p>
            <a:r>
              <a:rPr lang="en-GB" sz="3600" b="1" dirty="0"/>
              <a:t>Does Natural law provide a helpful method of moral decision making today?</a:t>
            </a:r>
          </a:p>
        </p:txBody>
      </p:sp>
      <p:sp>
        <p:nvSpPr>
          <p:cNvPr id="3" name="Content Placeholder 2"/>
          <p:cNvSpPr>
            <a:spLocks noGrp="1"/>
          </p:cNvSpPr>
          <p:nvPr>
            <p:ph idx="1"/>
          </p:nvPr>
        </p:nvSpPr>
        <p:spPr>
          <a:xfrm>
            <a:off x="266700" y="1587500"/>
            <a:ext cx="8636000" cy="4978400"/>
          </a:xfrm>
          <a:solidFill>
            <a:srgbClr val="FFFF00"/>
          </a:solidFill>
        </p:spPr>
        <p:txBody>
          <a:bodyPr/>
          <a:lstStyle/>
          <a:p>
            <a:r>
              <a:rPr lang="en-GB" dirty="0"/>
              <a:t>Natural Law offers legalistic way what is morally right, link the immediate moral dilemma to a bigger general rule. </a:t>
            </a:r>
          </a:p>
          <a:p>
            <a:r>
              <a:rPr lang="en-GB" dirty="0"/>
              <a:t>It provides moral rules which can be applied to different situations. It offers clarity and consistency in a relativistic world. </a:t>
            </a:r>
          </a:p>
          <a:p>
            <a:r>
              <a:rPr lang="en-GB" dirty="0"/>
              <a:t>Primary Precepts are inspired by religious belief in God, which makes them potentially unhelpful for those who do not believe in God, does the world have purpose?, world is chaotic and random and unpredictable with no divine authority. </a:t>
            </a:r>
          </a:p>
          <a:p>
            <a:r>
              <a:rPr lang="en-GB" dirty="0"/>
              <a:t>Children need to be educated and then want to protect life. But human reason is capable coming up with new explanations for observed phenomena's e.g. quantum physics.   </a:t>
            </a:r>
          </a:p>
          <a:p>
            <a:endParaRPr lang="en-GB" dirty="0"/>
          </a:p>
          <a:p>
            <a:endParaRPr lang="en-GB" dirty="0"/>
          </a:p>
        </p:txBody>
      </p:sp>
    </p:spTree>
    <p:extLst>
      <p:ext uri="{BB962C8B-B14F-4D97-AF65-F5344CB8AC3E}">
        <p14:creationId xmlns:p14="http://schemas.microsoft.com/office/powerpoint/2010/main" val="4168215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1227137"/>
          </a:xfrm>
          <a:solidFill>
            <a:srgbClr val="00B0F0"/>
          </a:solidFill>
        </p:spPr>
        <p:txBody>
          <a:bodyPr/>
          <a:lstStyle/>
          <a:p>
            <a:r>
              <a:rPr lang="en-GB" sz="3600" b="1" dirty="0"/>
              <a:t>Does Natural law provide a helpful method of moral decision making today?</a:t>
            </a:r>
          </a:p>
        </p:txBody>
      </p:sp>
      <p:sp>
        <p:nvSpPr>
          <p:cNvPr id="3" name="Content Placeholder 2"/>
          <p:cNvSpPr>
            <a:spLocks noGrp="1"/>
          </p:cNvSpPr>
          <p:nvPr>
            <p:ph idx="1"/>
          </p:nvPr>
        </p:nvSpPr>
        <p:spPr>
          <a:xfrm>
            <a:off x="266700" y="1587500"/>
            <a:ext cx="8636000" cy="4978400"/>
          </a:xfrm>
          <a:solidFill>
            <a:srgbClr val="FFFF00"/>
          </a:solidFill>
        </p:spPr>
        <p:txBody>
          <a:bodyPr/>
          <a:lstStyle/>
          <a:p>
            <a:r>
              <a:rPr lang="en-GB" dirty="0"/>
              <a:t>Conscience: Natural provides a foundation in which </a:t>
            </a:r>
            <a:r>
              <a:rPr lang="en-GB" dirty="0" smtClean="0"/>
              <a:t>you </a:t>
            </a:r>
            <a:r>
              <a:rPr lang="en-GB" dirty="0"/>
              <a:t>can build moral rules. However Critics says it can put you in a box, a simplified human behaviour. It misses the complexity human behaviour, Natural law guides us to follow social conventions. E.g. Sexual Production: is necessary but how about women who die after childbirth. </a:t>
            </a:r>
          </a:p>
          <a:p>
            <a:r>
              <a:rPr lang="en-GB" dirty="0"/>
              <a:t>Natural Law has a rationale for Human Rights providing basis world justice, all people are protected. </a:t>
            </a:r>
          </a:p>
          <a:p>
            <a:endParaRPr lang="en-GB" dirty="0"/>
          </a:p>
        </p:txBody>
      </p:sp>
    </p:spTree>
    <p:extLst>
      <p:ext uri="{BB962C8B-B14F-4D97-AF65-F5344CB8AC3E}">
        <p14:creationId xmlns:p14="http://schemas.microsoft.com/office/powerpoint/2010/main" val="3863039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1227137"/>
          </a:xfrm>
          <a:solidFill>
            <a:srgbClr val="00B0F0"/>
          </a:solidFill>
        </p:spPr>
        <p:txBody>
          <a:bodyPr/>
          <a:lstStyle/>
          <a:p>
            <a:r>
              <a:rPr lang="en-GB" sz="3600" b="1" dirty="0"/>
              <a:t>Does Human nature have an orientation towards the good. </a:t>
            </a:r>
          </a:p>
        </p:txBody>
      </p:sp>
      <p:sp>
        <p:nvSpPr>
          <p:cNvPr id="3" name="Content Placeholder 2"/>
          <p:cNvSpPr>
            <a:spLocks noGrp="1"/>
          </p:cNvSpPr>
          <p:nvPr>
            <p:ph idx="1"/>
          </p:nvPr>
        </p:nvSpPr>
        <p:spPr>
          <a:xfrm>
            <a:off x="266700" y="1587500"/>
            <a:ext cx="8636000" cy="4978400"/>
          </a:xfrm>
          <a:solidFill>
            <a:srgbClr val="FFFF00"/>
          </a:solidFill>
        </p:spPr>
        <p:txBody>
          <a:bodyPr/>
          <a:lstStyle/>
          <a:p>
            <a:r>
              <a:rPr lang="en-GB" dirty="0"/>
              <a:t>Aquinas has a positive view of human nature, there is natural response to do good. Moral laws arise out of a natural response and support the view of a world where life flourishes, we need order to prevent chaos, people are interested in protecting life. </a:t>
            </a:r>
          </a:p>
          <a:p>
            <a:r>
              <a:rPr lang="en-GB" dirty="0"/>
              <a:t>Hobbes saw Human Nature as dangerous and murderous, to survive human nature needs to be limited, if allow complete freedom it would be destructive</a:t>
            </a:r>
            <a:r>
              <a:rPr lang="en-GB"/>
              <a:t>. </a:t>
            </a:r>
          </a:p>
          <a:p>
            <a:r>
              <a:rPr lang="en-GB"/>
              <a:t>Humans </a:t>
            </a:r>
            <a:r>
              <a:rPr lang="en-GB" dirty="0"/>
              <a:t>are damaging the natural world through population, what is good is the result of mass human activity? What is the natural urge is towards self preservation?  </a:t>
            </a:r>
          </a:p>
          <a:p>
            <a:endParaRPr lang="en-GB" dirty="0"/>
          </a:p>
        </p:txBody>
      </p:sp>
    </p:spTree>
    <p:extLst>
      <p:ext uri="{BB962C8B-B14F-4D97-AF65-F5344CB8AC3E}">
        <p14:creationId xmlns:p14="http://schemas.microsoft.com/office/powerpoint/2010/main" val="3863039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1455737"/>
          </a:xfrm>
          <a:solidFill>
            <a:srgbClr val="00B0F0"/>
          </a:solidFill>
        </p:spPr>
        <p:txBody>
          <a:bodyPr/>
          <a:lstStyle/>
          <a:p>
            <a:r>
              <a:rPr lang="en-GB" sz="3600" b="1" dirty="0"/>
              <a:t>Can a judgment about something being good, bad, right and wrong be based on its success or failure in achieving its telos?</a:t>
            </a:r>
          </a:p>
        </p:txBody>
      </p:sp>
      <p:sp>
        <p:nvSpPr>
          <p:cNvPr id="3" name="Content Placeholder 2"/>
          <p:cNvSpPr>
            <a:spLocks noGrp="1"/>
          </p:cNvSpPr>
          <p:nvPr>
            <p:ph idx="1"/>
          </p:nvPr>
        </p:nvSpPr>
        <p:spPr>
          <a:xfrm>
            <a:off x="0" y="1587500"/>
            <a:ext cx="9144000" cy="4978400"/>
          </a:xfrm>
          <a:solidFill>
            <a:srgbClr val="FFFF00"/>
          </a:solidFill>
        </p:spPr>
        <p:txBody>
          <a:bodyPr/>
          <a:lstStyle/>
          <a:p>
            <a:r>
              <a:rPr lang="en-GB" dirty="0"/>
              <a:t>A good person is a person who fulfils their purpose. This is a theory by the Catholic  Church and informs moral thought, it prohibits Artificial contraception, Masturbation and homosexual sex, where does rationality fit in?</a:t>
            </a:r>
          </a:p>
          <a:p>
            <a:r>
              <a:rPr lang="en-GB" dirty="0"/>
              <a:t>But Natural Law uphold universal human rights </a:t>
            </a:r>
          </a:p>
        </p:txBody>
      </p:sp>
    </p:spTree>
    <p:extLst>
      <p:ext uri="{BB962C8B-B14F-4D97-AF65-F5344CB8AC3E}">
        <p14:creationId xmlns:p14="http://schemas.microsoft.com/office/powerpoint/2010/main" val="4001359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763"/>
            <a:ext cx="9144000" cy="1455737"/>
          </a:xfrm>
          <a:solidFill>
            <a:srgbClr val="00B0F0"/>
          </a:solidFill>
        </p:spPr>
        <p:txBody>
          <a:bodyPr/>
          <a:lstStyle/>
          <a:p>
            <a:r>
              <a:rPr lang="en-GB" sz="3600" b="1" dirty="0"/>
              <a:t>Has the universe as a whole been designed with a Telos?</a:t>
            </a:r>
          </a:p>
        </p:txBody>
      </p:sp>
      <p:sp>
        <p:nvSpPr>
          <p:cNvPr id="3" name="Content Placeholder 2"/>
          <p:cNvSpPr>
            <a:spLocks noGrp="1"/>
          </p:cNvSpPr>
          <p:nvPr>
            <p:ph idx="1"/>
          </p:nvPr>
        </p:nvSpPr>
        <p:spPr>
          <a:xfrm>
            <a:off x="0" y="1587500"/>
            <a:ext cx="9144000" cy="4978400"/>
          </a:xfrm>
          <a:solidFill>
            <a:srgbClr val="FFFF00"/>
          </a:solidFill>
        </p:spPr>
        <p:txBody>
          <a:bodyPr/>
          <a:lstStyle/>
          <a:p>
            <a:r>
              <a:rPr lang="en-GB" dirty="0"/>
              <a:t>Natural assumes a fixed and designed world. </a:t>
            </a:r>
          </a:p>
          <a:p>
            <a:r>
              <a:rPr lang="en-GB" dirty="0"/>
              <a:t>But Science has no place for a creator, The world is chaotic and dynamic. </a:t>
            </a:r>
          </a:p>
          <a:p>
            <a:r>
              <a:rPr lang="en-GB" dirty="0"/>
              <a:t>Telos in natural order is difficult to understand. Hans Kung idea of natural is naïve , arbitrary such as sexuality. Fixed sexualities when we have issues about transgender, Kung says natural law attach a biological and physical structure which does not induce reason. </a:t>
            </a:r>
          </a:p>
          <a:p>
            <a:endParaRPr lang="en-GB" dirty="0"/>
          </a:p>
        </p:txBody>
      </p:sp>
    </p:spTree>
    <p:extLst>
      <p:ext uri="{BB962C8B-B14F-4D97-AF65-F5344CB8AC3E}">
        <p14:creationId xmlns:p14="http://schemas.microsoft.com/office/powerpoint/2010/main" val="651019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87500"/>
          </a:xfrm>
          <a:solidFill>
            <a:srgbClr val="00B0F0"/>
          </a:solidFill>
        </p:spPr>
        <p:txBody>
          <a:bodyPr/>
          <a:lstStyle/>
          <a:p>
            <a:r>
              <a:rPr lang="en-GB" sz="3600" b="1" dirty="0"/>
              <a:t>Can the doctrine of double effect be used to justify an action, such as killing someone as an act of self-defence?</a:t>
            </a:r>
          </a:p>
        </p:txBody>
      </p:sp>
      <p:sp>
        <p:nvSpPr>
          <p:cNvPr id="3" name="Content Placeholder 2"/>
          <p:cNvSpPr>
            <a:spLocks noGrp="1"/>
          </p:cNvSpPr>
          <p:nvPr>
            <p:ph idx="1"/>
          </p:nvPr>
        </p:nvSpPr>
        <p:spPr>
          <a:xfrm>
            <a:off x="0" y="1587500"/>
            <a:ext cx="9144000" cy="4978400"/>
          </a:xfrm>
          <a:solidFill>
            <a:srgbClr val="FFFF00"/>
          </a:solidFill>
        </p:spPr>
        <p:txBody>
          <a:bodyPr/>
          <a:lstStyle/>
          <a:p>
            <a:r>
              <a:rPr lang="en-GB" dirty="0"/>
              <a:t>It allows a person to intend for one thing to happen whist there is another outcome, for example I am attacked, I defend my self to protect life. I do not act against Natural Law but to uphold it, it could allow self defence, perhaps our good intentions lead us astray?</a:t>
            </a:r>
          </a:p>
          <a:p>
            <a:r>
              <a:rPr lang="en-GB" dirty="0"/>
              <a:t>Useful in difficult decisions, distinguish between intentions and that actions take place.  Deontologists interested in actions, an act to save a life has one intention. </a:t>
            </a:r>
          </a:p>
          <a:p>
            <a:endParaRPr lang="en-GB" dirty="0"/>
          </a:p>
        </p:txBody>
      </p:sp>
    </p:spTree>
    <p:extLst>
      <p:ext uri="{BB962C8B-B14F-4D97-AF65-F5344CB8AC3E}">
        <p14:creationId xmlns:p14="http://schemas.microsoft.com/office/powerpoint/2010/main" val="230744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0" y="1500174"/>
            <a:ext cx="9144000" cy="4524315"/>
          </a:xfrm>
          <a:prstGeom prst="rect">
            <a:avLst/>
          </a:prstGeom>
          <a:solidFill>
            <a:schemeClr val="bg1">
              <a:alpha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0" i="0" u="none" strike="noStrike" cap="none" normalizeH="0" baseline="0" dirty="0">
                <a:ln>
                  <a:noFill/>
                </a:ln>
                <a:effectLst/>
                <a:latin typeface="Calibri" pitchFamily="34" charset="0"/>
                <a:ea typeface="Times New Roman" pitchFamily="18" charset="0"/>
                <a:cs typeface="Arial" pitchFamily="34" charset="0"/>
              </a:rPr>
              <a:t>It is a </a:t>
            </a:r>
            <a:r>
              <a:rPr kumimoji="0" lang="en-US" sz="3600" b="1" i="0" u="none" strike="noStrike" cap="none" normalizeH="0" baseline="0" dirty="0">
                <a:ln>
                  <a:noFill/>
                </a:ln>
                <a:effectLst/>
                <a:latin typeface="Calibri" pitchFamily="34" charset="0"/>
                <a:ea typeface="Times New Roman" pitchFamily="18" charset="0"/>
                <a:cs typeface="Arial" pitchFamily="34" charset="0"/>
              </a:rPr>
              <a:t>deductive</a:t>
            </a:r>
            <a:r>
              <a:rPr kumimoji="0" lang="en-US" sz="3600" b="0" i="0" u="none" strike="noStrike" cap="none" normalizeH="0" baseline="0" dirty="0">
                <a:ln>
                  <a:noFill/>
                </a:ln>
                <a:effectLst/>
                <a:latin typeface="Calibri" pitchFamily="34" charset="0"/>
                <a:ea typeface="Times New Roman" pitchFamily="18" charset="0"/>
                <a:cs typeface="Arial" pitchFamily="34" charset="0"/>
              </a:rPr>
              <a:t> </a:t>
            </a:r>
            <a:r>
              <a:rPr kumimoji="0" lang="en-US" sz="3600" b="1" i="0" u="none" strike="noStrike" cap="none" normalizeH="0" baseline="0" dirty="0">
                <a:ln>
                  <a:noFill/>
                </a:ln>
                <a:effectLst/>
                <a:latin typeface="Calibri" pitchFamily="34" charset="0"/>
                <a:ea typeface="Times New Roman" pitchFamily="18" charset="0"/>
                <a:cs typeface="Arial" pitchFamily="34" charset="0"/>
              </a:rPr>
              <a:t>(a priori) theory </a:t>
            </a:r>
            <a:r>
              <a:rPr kumimoji="0" lang="en-US" sz="3600" b="0" i="0" u="none" strike="noStrike" cap="none" normalizeH="0" baseline="0" dirty="0">
                <a:ln>
                  <a:noFill/>
                </a:ln>
                <a:effectLst/>
                <a:latin typeface="Calibri" pitchFamily="34" charset="0"/>
                <a:ea typeface="Times New Roman" pitchFamily="18" charset="0"/>
                <a:cs typeface="Arial" pitchFamily="34" charset="0"/>
              </a:rPr>
              <a:t>– it starts with </a:t>
            </a:r>
            <a:r>
              <a:rPr kumimoji="0" lang="en-US" sz="3600" b="1" i="0" u="none" strike="noStrike" cap="none" normalizeH="0" baseline="0" dirty="0">
                <a:ln>
                  <a:noFill/>
                </a:ln>
                <a:effectLst/>
                <a:latin typeface="Calibri" pitchFamily="34" charset="0"/>
                <a:ea typeface="Times New Roman" pitchFamily="18" charset="0"/>
                <a:cs typeface="Arial" pitchFamily="34" charset="0"/>
              </a:rPr>
              <a:t>PRIMARY</a:t>
            </a:r>
            <a:r>
              <a:rPr kumimoji="0" lang="en-US" sz="3600" b="0" i="0" u="none" strike="noStrike" cap="none" normalizeH="0" baseline="0" dirty="0">
                <a:ln>
                  <a:noFill/>
                </a:ln>
                <a:effectLst/>
                <a:latin typeface="Calibri" pitchFamily="34" charset="0"/>
                <a:ea typeface="Times New Roman" pitchFamily="18" charset="0"/>
                <a:cs typeface="Arial" pitchFamily="34" charset="0"/>
              </a:rPr>
              <a:t> principles, and from these the right course of action in a particular situation can be deduced.   </a:t>
            </a:r>
          </a:p>
          <a:p>
            <a:pPr marL="0" marR="0" lvl="0" indent="0" algn="l" defTabSz="914400" rtl="0" eaLnBrk="1" fontAlgn="base" latinLnBrk="0" hangingPunct="1">
              <a:lnSpc>
                <a:spcPct val="100000"/>
              </a:lnSpc>
              <a:spcBef>
                <a:spcPct val="0"/>
              </a:spcBef>
              <a:spcAft>
                <a:spcPct val="0"/>
              </a:spcAft>
              <a:buClrTx/>
              <a:buSzTx/>
              <a:buFontTx/>
              <a:buNone/>
              <a:tabLst/>
            </a:pPr>
            <a:endParaRPr lang="en-US" sz="3600" dirty="0">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0" i="0" u="none" strike="noStrike" cap="none" normalizeH="0" baseline="0" dirty="0">
                <a:ln>
                  <a:noFill/>
                </a:ln>
                <a:effectLst/>
                <a:latin typeface="Calibri" pitchFamily="34" charset="0"/>
                <a:ea typeface="Times New Roman" pitchFamily="18" charset="0"/>
                <a:cs typeface="Arial" pitchFamily="34" charset="0"/>
              </a:rPr>
              <a:t>It is a </a:t>
            </a:r>
            <a:r>
              <a:rPr kumimoji="0" lang="en-US" sz="3600" b="1" i="0" u="none" strike="noStrike" cap="none" normalizeH="0" baseline="0" dirty="0">
                <a:ln>
                  <a:noFill/>
                </a:ln>
                <a:effectLst/>
                <a:latin typeface="Calibri" pitchFamily="34" charset="0"/>
                <a:ea typeface="Times New Roman" pitchFamily="18" charset="0"/>
                <a:cs typeface="Arial" pitchFamily="34" charset="0"/>
              </a:rPr>
              <a:t>deontological ethic (absolute rules)</a:t>
            </a:r>
            <a:r>
              <a:rPr kumimoji="0" lang="en-US" sz="3600" b="0" i="0" u="none" strike="noStrike" cap="none" normalizeH="0" baseline="0" dirty="0">
                <a:ln>
                  <a:noFill/>
                </a:ln>
                <a:effectLst/>
                <a:latin typeface="Calibri" pitchFamily="34" charset="0"/>
                <a:ea typeface="Times New Roman" pitchFamily="18" charset="0"/>
                <a:cs typeface="Arial" pitchFamily="34" charset="0"/>
              </a:rPr>
              <a:t>, looking at the intent behind an action and the nature of the act itself, not its outcomes.</a:t>
            </a:r>
            <a:endParaRPr kumimoji="0" lang="en-US" sz="7200" b="0" i="0" u="none" strike="noStrike" cap="none" normalizeH="0" baseline="0" dirty="0">
              <a:ln>
                <a:noFill/>
              </a:ln>
              <a:effectLst/>
              <a:latin typeface="Arial" pitchFamily="34" charset="0"/>
              <a:cs typeface="Arial" pitchFamily="34" charset="0"/>
            </a:endParaRPr>
          </a:p>
        </p:txBody>
      </p:sp>
      <p:sp>
        <p:nvSpPr>
          <p:cNvPr id="3" name="TextBox 2"/>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What is the Natural Moral Law?</a:t>
            </a:r>
            <a:endParaRPr lang="en-US" sz="4000" b="1" dirty="0">
              <a:solidFill>
                <a:schemeClr val="bg1"/>
              </a:solidFill>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3099357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16430"/>
            <a:ext cx="8338720" cy="1383770"/>
          </a:xfrm>
          <a:solidFill>
            <a:srgbClr val="00B0F0"/>
          </a:solidFill>
        </p:spPr>
        <p:txBody>
          <a:bodyPr/>
          <a:lstStyle/>
          <a:p>
            <a:r>
              <a:rPr lang="en-US" b="1" dirty="0"/>
              <a:t>AO2:Objections to Natural Law</a:t>
            </a:r>
          </a:p>
        </p:txBody>
      </p:sp>
      <p:sp>
        <p:nvSpPr>
          <p:cNvPr id="3" name="Content Placeholder 2"/>
          <p:cNvSpPr>
            <a:spLocks noGrp="1"/>
          </p:cNvSpPr>
          <p:nvPr>
            <p:ph idx="1"/>
          </p:nvPr>
        </p:nvSpPr>
        <p:spPr>
          <a:xfrm>
            <a:off x="414866" y="2032000"/>
            <a:ext cx="8177854" cy="3780367"/>
          </a:xfrm>
          <a:solidFill>
            <a:srgbClr val="FFFF00"/>
          </a:solidFill>
        </p:spPr>
        <p:txBody>
          <a:bodyPr/>
          <a:lstStyle/>
          <a:p>
            <a:pPr marL="0" indent="0">
              <a:buNone/>
            </a:pPr>
            <a:r>
              <a:rPr lang="en-US" sz="2800" b="1" dirty="0"/>
              <a:t>2. It’s vague</a:t>
            </a:r>
          </a:p>
          <a:p>
            <a:pPr lvl="1">
              <a:buFont typeface="Wingdings" charset="2"/>
              <a:buChar char="§"/>
            </a:pPr>
            <a:r>
              <a:rPr lang="en-US" sz="2400" dirty="0"/>
              <a:t>It doesn’t make it clear about what should be done as clearly as other ethical theories. </a:t>
            </a:r>
          </a:p>
          <a:p>
            <a:pPr lvl="1">
              <a:buFont typeface="Wingdings" charset="2"/>
              <a:buChar char="§"/>
            </a:pPr>
            <a:r>
              <a:rPr lang="en-US" sz="2400" dirty="0"/>
              <a:t>Therefore is doesn't</a:t>
            </a:r>
            <a:r>
              <a:rPr lang="fr-FR" sz="2400" dirty="0"/>
              <a:t>’</a:t>
            </a:r>
            <a:r>
              <a:rPr lang="en-US" sz="2400" dirty="0"/>
              <a:t>t enable us to be certain in significant cases. For example, the principle of saving life. </a:t>
            </a:r>
          </a:p>
          <a:p>
            <a:pPr marL="329184" lvl="1" indent="0">
              <a:buNone/>
            </a:pPr>
            <a:endParaRPr lang="en-US" dirty="0"/>
          </a:p>
        </p:txBody>
      </p:sp>
    </p:spTree>
    <p:extLst>
      <p:ext uri="{BB962C8B-B14F-4D97-AF65-F5344CB8AC3E}">
        <p14:creationId xmlns:p14="http://schemas.microsoft.com/office/powerpoint/2010/main" val="6391695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1280" y="216430"/>
            <a:ext cx="8041440" cy="148537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AO2: Objections to Natural Law</a:t>
            </a:r>
          </a:p>
        </p:txBody>
      </p:sp>
      <p:sp>
        <p:nvSpPr>
          <p:cNvPr id="5" name="Content Placeholder 2"/>
          <p:cNvSpPr txBox="1">
            <a:spLocks/>
          </p:cNvSpPr>
          <p:nvPr/>
        </p:nvSpPr>
        <p:spPr>
          <a:xfrm>
            <a:off x="483073" y="2311400"/>
            <a:ext cx="8177854" cy="2891367"/>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2800" b="1" dirty="0"/>
              <a:t>2. Unclear conclusions</a:t>
            </a:r>
          </a:p>
          <a:p>
            <a:pPr lvl="1">
              <a:buFont typeface="Wingdings" charset="2"/>
              <a:buChar char="§"/>
            </a:pPr>
            <a:r>
              <a:rPr lang="en-US" sz="2400" dirty="0"/>
              <a:t>The issue of </a:t>
            </a:r>
            <a:r>
              <a:rPr lang="en-US" sz="2400" b="1" dirty="0"/>
              <a:t>vagueness </a:t>
            </a:r>
            <a:r>
              <a:rPr lang="en-US" sz="2400" dirty="0"/>
              <a:t>means that it may be possible to construct natural law arguments that point in opposing directions.</a:t>
            </a:r>
          </a:p>
          <a:p>
            <a:pPr lvl="1">
              <a:buFont typeface="Wingdings" charset="2"/>
              <a:buChar char="§"/>
            </a:pPr>
            <a:r>
              <a:rPr lang="en-US" sz="2400" dirty="0"/>
              <a:t>A good example is the issue of contraception. </a:t>
            </a:r>
          </a:p>
          <a:p>
            <a:pPr marL="329184" lvl="1" indent="0">
              <a:buNone/>
            </a:pPr>
            <a:r>
              <a:rPr lang="en-US" sz="2400" dirty="0"/>
              <a:t> </a:t>
            </a:r>
          </a:p>
          <a:p>
            <a:pPr marL="329184" lvl="1" indent="0">
              <a:buFont typeface="Rage Italic" pitchFamily="66" charset="0"/>
              <a:buNone/>
            </a:pPr>
            <a:endParaRPr lang="en-US" dirty="0"/>
          </a:p>
        </p:txBody>
      </p:sp>
    </p:spTree>
    <p:extLst>
      <p:ext uri="{BB962C8B-B14F-4D97-AF65-F5344CB8AC3E}">
        <p14:creationId xmlns:p14="http://schemas.microsoft.com/office/powerpoint/2010/main" val="1740417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16430"/>
            <a:ext cx="8041440" cy="182827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AO2: Objections to Natural Law</a:t>
            </a:r>
          </a:p>
        </p:txBody>
      </p:sp>
      <p:sp>
        <p:nvSpPr>
          <p:cNvPr id="3" name="Content Placeholder 2"/>
          <p:cNvSpPr txBox="1">
            <a:spLocks/>
          </p:cNvSpPr>
          <p:nvPr/>
        </p:nvSpPr>
        <p:spPr>
          <a:xfrm>
            <a:off x="414866" y="2844800"/>
            <a:ext cx="8177854" cy="2650067"/>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2800" dirty="0"/>
              <a:t>3. An </a:t>
            </a:r>
            <a:r>
              <a:rPr lang="en-US" sz="2800" b="1" dirty="0"/>
              <a:t>Un-Christian Theory</a:t>
            </a:r>
          </a:p>
          <a:p>
            <a:pPr lvl="1">
              <a:buFont typeface="Wingdings" charset="2"/>
              <a:buChar char="§"/>
            </a:pPr>
            <a:r>
              <a:rPr lang="en-US" sz="2400" dirty="0"/>
              <a:t>Many </a:t>
            </a:r>
            <a:r>
              <a:rPr lang="en-US" sz="2400" b="1" dirty="0"/>
              <a:t>Protestants</a:t>
            </a:r>
            <a:r>
              <a:rPr lang="en-US" sz="2400" dirty="0"/>
              <a:t> have argued against </a:t>
            </a:r>
            <a:r>
              <a:rPr lang="en-US" sz="2400" b="1" dirty="0"/>
              <a:t>Natural Law </a:t>
            </a:r>
            <a:r>
              <a:rPr lang="en-US" sz="2400" dirty="0"/>
              <a:t>as ultimately unbiblical. </a:t>
            </a:r>
          </a:p>
          <a:p>
            <a:pPr lvl="1">
              <a:buFont typeface="Wingdings" charset="2"/>
              <a:buChar char="§"/>
            </a:pPr>
            <a:r>
              <a:rPr lang="en-US" sz="2400" b="1" dirty="0"/>
              <a:t>John Calvin </a:t>
            </a:r>
            <a:r>
              <a:rPr lang="en-US" sz="2400" dirty="0"/>
              <a:t>looked to Scripture as the Word of God as a principle source of moral teaching. </a:t>
            </a:r>
          </a:p>
          <a:p>
            <a:pPr marL="329184" lvl="1" indent="0">
              <a:buNone/>
            </a:pPr>
            <a:r>
              <a:rPr lang="en-US" sz="2400" dirty="0"/>
              <a:t> </a:t>
            </a:r>
          </a:p>
          <a:p>
            <a:pPr marL="329184" lvl="1" indent="0">
              <a:buFont typeface="Rage Italic" pitchFamily="66" charset="0"/>
              <a:buNone/>
            </a:pPr>
            <a:endParaRPr lang="en-US" dirty="0"/>
          </a:p>
        </p:txBody>
      </p:sp>
    </p:spTree>
    <p:extLst>
      <p:ext uri="{BB962C8B-B14F-4D97-AF65-F5344CB8AC3E}">
        <p14:creationId xmlns:p14="http://schemas.microsoft.com/office/powerpoint/2010/main" val="3507494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16430"/>
            <a:ext cx="8041440" cy="151077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AO2: Objections to Natural Law</a:t>
            </a:r>
          </a:p>
        </p:txBody>
      </p:sp>
      <p:sp>
        <p:nvSpPr>
          <p:cNvPr id="3" name="Content Placeholder 2"/>
          <p:cNvSpPr txBox="1">
            <a:spLocks/>
          </p:cNvSpPr>
          <p:nvPr/>
        </p:nvSpPr>
        <p:spPr>
          <a:xfrm>
            <a:off x="292573" y="1917700"/>
            <a:ext cx="8177854" cy="4927600"/>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2800" b="1" dirty="0"/>
              <a:t>4. Acceptance</a:t>
            </a:r>
          </a:p>
          <a:p>
            <a:pPr lvl="1">
              <a:buFont typeface="Wingdings" charset="2"/>
              <a:buChar char="§"/>
            </a:pPr>
            <a:r>
              <a:rPr lang="en-US" sz="2400" dirty="0"/>
              <a:t>If </a:t>
            </a:r>
            <a:r>
              <a:rPr lang="en-US" sz="2400" b="1" dirty="0"/>
              <a:t>Natural Law </a:t>
            </a:r>
            <a:r>
              <a:rPr lang="en-US" sz="2400" dirty="0"/>
              <a:t>is based on </a:t>
            </a:r>
            <a:r>
              <a:rPr lang="en-US" sz="2400" b="1" dirty="0"/>
              <a:t>“right reason” </a:t>
            </a:r>
            <a:r>
              <a:rPr lang="en-US" sz="2400" dirty="0"/>
              <a:t>and this is accessible to all, one would expect people to accept this teaching more widely. </a:t>
            </a:r>
          </a:p>
          <a:p>
            <a:pPr lvl="1">
              <a:buFont typeface="Wingdings" charset="2"/>
              <a:buChar char="§"/>
            </a:pPr>
            <a:r>
              <a:rPr lang="en-US" sz="2400" dirty="0"/>
              <a:t>“</a:t>
            </a:r>
            <a:r>
              <a:rPr lang="en-US" sz="2400" i="1" dirty="0"/>
              <a:t>it is….not a law in any known sense of the word, not an ‘is’ but an ‘ought’, a ‘pattern laid up in heaven’, and thus inaccessible save through interpreters. Christians may answer that it is a law, a law laid down by God in pre-Christian days and not abolished, though crowned, by the Christian revelation with its laws. We shall certainly not be able to convince non-Christians, or even all Christians, that such a law exists, and the most difficult part of the argument revolves around its content.”</a:t>
            </a:r>
            <a:endParaRPr lang="en-US" sz="2400" dirty="0"/>
          </a:p>
          <a:p>
            <a:pPr marL="329184" lvl="1" indent="0">
              <a:buNone/>
            </a:pPr>
            <a:r>
              <a:rPr lang="en-US" sz="2400" dirty="0"/>
              <a:t> </a:t>
            </a:r>
          </a:p>
          <a:p>
            <a:pPr marL="329184" lvl="1" indent="0">
              <a:buFont typeface="Rage Italic" pitchFamily="66" charset="0"/>
              <a:buNone/>
            </a:pPr>
            <a:endParaRPr lang="en-US" dirty="0"/>
          </a:p>
        </p:txBody>
      </p:sp>
    </p:spTree>
    <p:extLst>
      <p:ext uri="{BB962C8B-B14F-4D97-AF65-F5344CB8AC3E}">
        <p14:creationId xmlns:p14="http://schemas.microsoft.com/office/powerpoint/2010/main" val="3650020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280" y="216430"/>
            <a:ext cx="8041440" cy="1485370"/>
          </a:xfrm>
          <a:prstGeom prst="rect">
            <a:avLst/>
          </a:prstGeom>
          <a:solidFill>
            <a:srgbClr val="00B0F0"/>
          </a:solidFill>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AO2: Objections to Natural Law</a:t>
            </a:r>
          </a:p>
        </p:txBody>
      </p:sp>
      <p:sp>
        <p:nvSpPr>
          <p:cNvPr id="3" name="Content Placeholder 2"/>
          <p:cNvSpPr txBox="1">
            <a:spLocks/>
          </p:cNvSpPr>
          <p:nvPr/>
        </p:nvSpPr>
        <p:spPr>
          <a:xfrm>
            <a:off x="414866" y="2273300"/>
            <a:ext cx="8177854" cy="3691467"/>
          </a:xfrm>
          <a:prstGeom prst="rect">
            <a:avLst/>
          </a:prstGeom>
          <a:solidFill>
            <a:srgbClr val="FFFF00"/>
          </a:solidFill>
        </p:spPr>
        <p:txBody>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None/>
            </a:pPr>
            <a:r>
              <a:rPr lang="en-US" sz="2800" b="1" dirty="0"/>
              <a:t>5. A Purposive Universe? </a:t>
            </a:r>
          </a:p>
          <a:p>
            <a:pPr lvl="1">
              <a:buFont typeface="Wingdings" charset="2"/>
              <a:buChar char="§"/>
            </a:pPr>
            <a:r>
              <a:rPr lang="en-US" sz="2400" dirty="0"/>
              <a:t> one of the criticisms is the reliance on </a:t>
            </a:r>
            <a:r>
              <a:rPr lang="en-US" sz="2400" b="1" dirty="0"/>
              <a:t>Aristotle’s belief </a:t>
            </a:r>
            <a:r>
              <a:rPr lang="en-US" sz="2400" dirty="0"/>
              <a:t>that everything has a </a:t>
            </a:r>
            <a:r>
              <a:rPr lang="en-US" sz="2400" b="1" dirty="0"/>
              <a:t>purpose</a:t>
            </a:r>
            <a:r>
              <a:rPr lang="en-US" sz="2400" dirty="0"/>
              <a:t>. </a:t>
            </a:r>
          </a:p>
          <a:p>
            <a:pPr lvl="1">
              <a:buFont typeface="Wingdings" charset="2"/>
              <a:buChar char="§"/>
            </a:pPr>
            <a:r>
              <a:rPr lang="en-US" sz="2400" dirty="0"/>
              <a:t>Any theory of </a:t>
            </a:r>
            <a:r>
              <a:rPr lang="en-US" sz="2400" b="1" dirty="0"/>
              <a:t>natural law </a:t>
            </a:r>
            <a:r>
              <a:rPr lang="en-US" sz="2400" dirty="0"/>
              <a:t>is doomed is the metaphysic on which it stands, is mistaken. </a:t>
            </a:r>
          </a:p>
          <a:p>
            <a:pPr lvl="1">
              <a:buFont typeface="Wingdings" charset="2"/>
              <a:buChar char="§"/>
            </a:pPr>
            <a:r>
              <a:rPr lang="en-US" sz="2400" dirty="0"/>
              <a:t>Other more recent natural law theorists have attempted to deal with this by </a:t>
            </a:r>
            <a:r>
              <a:rPr lang="en-US" sz="2400" b="1" dirty="0" err="1"/>
              <a:t>focussing</a:t>
            </a:r>
            <a:r>
              <a:rPr lang="en-US" sz="2400" b="1" dirty="0"/>
              <a:t> on the nature of human beings, rather than purpose</a:t>
            </a:r>
            <a:r>
              <a:rPr lang="en-US" sz="2400" dirty="0"/>
              <a:t>. </a:t>
            </a:r>
            <a:endParaRPr lang="en-US" sz="2200" dirty="0"/>
          </a:p>
          <a:p>
            <a:pPr marL="329184" lvl="1" indent="0">
              <a:buFont typeface="Rage Italic" pitchFamily="66" charset="0"/>
              <a:buNone/>
            </a:pPr>
            <a:endParaRPr lang="en-US" dirty="0"/>
          </a:p>
        </p:txBody>
      </p:sp>
    </p:spTree>
    <p:extLst>
      <p:ext uri="{BB962C8B-B14F-4D97-AF65-F5344CB8AC3E}">
        <p14:creationId xmlns:p14="http://schemas.microsoft.com/office/powerpoint/2010/main" val="1181700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21" y="405474"/>
            <a:ext cx="8041440" cy="4123100"/>
          </a:xfrm>
          <a:solidFill>
            <a:schemeClr val="accent2"/>
          </a:solidFill>
        </p:spPr>
        <p:txBody>
          <a:bodyPr/>
          <a:lstStyle/>
          <a:p>
            <a:r>
              <a:rPr lang="en-GB" dirty="0">
                <a:hlinkClick r:id="rId2"/>
              </a:rPr>
              <a:t>'Natural Law is not an effective way of making moral decisions.’ </a:t>
            </a:r>
          </a:p>
        </p:txBody>
      </p:sp>
    </p:spTree>
    <p:extLst>
      <p:ext uri="{BB962C8B-B14F-4D97-AF65-F5344CB8AC3E}">
        <p14:creationId xmlns:p14="http://schemas.microsoft.com/office/powerpoint/2010/main" val="74393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43050"/>
            <a:ext cx="9144000" cy="3785652"/>
          </a:xfrm>
          <a:prstGeom prst="rect">
            <a:avLst/>
          </a:prstGeom>
          <a:solidFill>
            <a:srgbClr val="FFC0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800" dirty="0">
                <a:latin typeface="+mj-lt"/>
              </a:rPr>
              <a:t>A theory that proposes the existence of a law whose content is set by nature, </a:t>
            </a:r>
            <a:r>
              <a:rPr lang="en-US" sz="4800" b="1" dirty="0">
                <a:latin typeface="+mj-lt"/>
              </a:rPr>
              <a:t>derived from God </a:t>
            </a:r>
            <a:r>
              <a:rPr lang="en-US" sz="4800" dirty="0">
                <a:latin typeface="+mj-lt"/>
              </a:rPr>
              <a:t>and that therefore has validity everywhere</a:t>
            </a:r>
          </a:p>
        </p:txBody>
      </p:sp>
      <p:sp>
        <p:nvSpPr>
          <p:cNvPr id="3" name="TextBox 2"/>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What is the Natural Moral Law?</a:t>
            </a:r>
            <a:endParaRPr lang="en-US" sz="4000" b="1" dirty="0">
              <a:solidFill>
                <a:schemeClr val="bg1"/>
              </a:solidFill>
            </a:endParaRPr>
          </a:p>
        </p:txBody>
      </p:sp>
      <p:sp>
        <p:nvSpPr>
          <p:cNvPr id="4" name="Footer Placeholder 3"/>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98157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3" y="295443"/>
            <a:ext cx="8041440" cy="974629"/>
          </a:xfrm>
          <a:solidFill>
            <a:srgbClr val="00B0F0"/>
          </a:solidFill>
        </p:spPr>
        <p:txBody>
          <a:bodyPr/>
          <a:lstStyle/>
          <a:p>
            <a:r>
              <a:rPr lang="en-US" dirty="0">
                <a:hlinkClick r:id="rId2"/>
              </a:rPr>
              <a:t>Aquinas and Natural Law</a:t>
            </a:r>
            <a:endParaRPr lang="en-US" dirty="0"/>
          </a:p>
        </p:txBody>
      </p:sp>
      <p:sp>
        <p:nvSpPr>
          <p:cNvPr id="3" name="Content Placeholder 2"/>
          <p:cNvSpPr>
            <a:spLocks noGrp="1"/>
          </p:cNvSpPr>
          <p:nvPr>
            <p:ph idx="1"/>
          </p:nvPr>
        </p:nvSpPr>
        <p:spPr>
          <a:xfrm>
            <a:off x="373263" y="1426873"/>
            <a:ext cx="8364592" cy="3951337"/>
          </a:xfrm>
          <a:solidFill>
            <a:srgbClr val="FFFF00"/>
          </a:solidFill>
        </p:spPr>
        <p:txBody>
          <a:bodyPr>
            <a:normAutofit/>
          </a:bodyPr>
          <a:lstStyle/>
          <a:p>
            <a:pPr>
              <a:buFont typeface="Wingdings" charset="2"/>
              <a:buChar char="§"/>
            </a:pPr>
            <a:r>
              <a:rPr lang="en-US" dirty="0"/>
              <a:t>Natural Law is often misunderstood as a distinctively Catholic theory, although it has been adopted by non-Catholic thinkers, such as Richard Hooker. </a:t>
            </a:r>
          </a:p>
          <a:p>
            <a:pPr>
              <a:buFont typeface="Wingdings" charset="2"/>
              <a:buChar char="§"/>
            </a:pPr>
            <a:r>
              <a:rPr lang="en-US" dirty="0"/>
              <a:t>As a theory is predates Christianity. Therefore it could in principle be defended without reference to religious belief.</a:t>
            </a:r>
          </a:p>
          <a:p>
            <a:pPr>
              <a:buFont typeface="Wingdings" charset="2"/>
              <a:buChar char="§"/>
            </a:pPr>
            <a:r>
              <a:rPr lang="en-US" dirty="0"/>
              <a:t>Natural Law appeals to the sense that certain things can clearly be known by anyone to be wrong. </a:t>
            </a:r>
            <a:r>
              <a:rPr lang="en-US" dirty="0" err="1"/>
              <a:t>Eg</a:t>
            </a:r>
            <a:r>
              <a:rPr lang="en-US" dirty="0"/>
              <a:t>. Incest.</a:t>
            </a:r>
          </a:p>
          <a:p>
            <a:pPr marL="0" indent="0">
              <a:buNone/>
            </a:pPr>
            <a:endParaRPr lang="en-US" dirty="0"/>
          </a:p>
          <a:p>
            <a:pPr marL="0" indent="0">
              <a:buNone/>
            </a:pPr>
            <a:endParaRPr lang="en-US" dirty="0"/>
          </a:p>
        </p:txBody>
      </p:sp>
      <p:sp>
        <p:nvSpPr>
          <p:cNvPr id="5" name="Rectangle 4"/>
          <p:cNvSpPr/>
          <p:nvPr/>
        </p:nvSpPr>
        <p:spPr>
          <a:xfrm>
            <a:off x="373263" y="5751753"/>
            <a:ext cx="6728659" cy="707886"/>
          </a:xfrm>
          <a:prstGeom prst="rect">
            <a:avLst/>
          </a:prstGeom>
          <a:ln w="50800">
            <a:solidFill>
              <a:schemeClr val="accent2">
                <a:lumMod val="60000"/>
                <a:lumOff val="40000"/>
              </a:schemeClr>
            </a:solidFill>
          </a:ln>
        </p:spPr>
        <p:txBody>
          <a:bodyPr wrap="square">
            <a:spAutoFit/>
          </a:bodyPr>
          <a:lstStyle/>
          <a:p>
            <a:pPr algn="r"/>
            <a:r>
              <a:rPr lang="en-US" sz="2000" b="1" u="sng" dirty="0"/>
              <a:t>Richard Hooker: </a:t>
            </a:r>
            <a:r>
              <a:rPr lang="en-US" sz="2000" dirty="0"/>
              <a:t>1554-1600, Church of England priest and theologian. </a:t>
            </a:r>
          </a:p>
        </p:txBody>
      </p:sp>
    </p:spTree>
    <p:extLst>
      <p:ext uri="{BB962C8B-B14F-4D97-AF65-F5344CB8AC3E}">
        <p14:creationId xmlns:p14="http://schemas.microsoft.com/office/powerpoint/2010/main" val="20550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31" y="0"/>
            <a:ext cx="8041440" cy="958949"/>
          </a:xfrm>
          <a:solidFill>
            <a:srgbClr val="00B0F0"/>
          </a:solidFill>
        </p:spPr>
        <p:txBody>
          <a:bodyPr/>
          <a:lstStyle/>
          <a:p>
            <a:r>
              <a:rPr lang="en-US" b="1" dirty="0"/>
              <a:t>Natural Law</a:t>
            </a:r>
          </a:p>
        </p:txBody>
      </p:sp>
      <p:sp>
        <p:nvSpPr>
          <p:cNvPr id="3" name="Content Placeholder 2"/>
          <p:cNvSpPr>
            <a:spLocks noGrp="1"/>
          </p:cNvSpPr>
          <p:nvPr>
            <p:ph idx="1"/>
          </p:nvPr>
        </p:nvSpPr>
        <p:spPr>
          <a:xfrm>
            <a:off x="540831" y="1122852"/>
            <a:ext cx="8041440" cy="3951337"/>
          </a:xfrm>
          <a:solidFill>
            <a:srgbClr val="FFFF00"/>
          </a:solidFill>
        </p:spPr>
        <p:txBody>
          <a:bodyPr/>
          <a:lstStyle/>
          <a:p>
            <a:pPr>
              <a:buFont typeface="Wingdings" charset="2"/>
              <a:buChar char="§"/>
            </a:pPr>
            <a:r>
              <a:rPr lang="en-US" dirty="0"/>
              <a:t>The idea of Natural Law is very ancient. Aristotle wrote about it and it informed much of Stoic thought. </a:t>
            </a:r>
          </a:p>
          <a:p>
            <a:pPr>
              <a:buFont typeface="Wingdings" charset="2"/>
              <a:buChar char="§"/>
            </a:pPr>
            <a:r>
              <a:rPr lang="en-US" dirty="0"/>
              <a:t>At it’s core is </a:t>
            </a:r>
            <a:r>
              <a:rPr lang="en-US" dirty="0" err="1"/>
              <a:t>this:</a:t>
            </a:r>
            <a:r>
              <a:rPr lang="en-US" i="1" dirty="0" err="1"/>
              <a:t>“the</a:t>
            </a:r>
            <a:r>
              <a:rPr lang="en-US" i="1" dirty="0"/>
              <a:t> law is written on men’s hearts.”</a:t>
            </a:r>
            <a:r>
              <a:rPr lang="en-US" dirty="0"/>
              <a:t>- </a:t>
            </a:r>
            <a:r>
              <a:rPr lang="en-US" b="1" dirty="0"/>
              <a:t>Romans 2:15</a:t>
            </a:r>
            <a:r>
              <a:rPr lang="en-US" dirty="0"/>
              <a:t>, the belief that all of humanity can find a common idea of rightness. </a:t>
            </a:r>
          </a:p>
          <a:p>
            <a:pPr>
              <a:buFont typeface="Wingdings" charset="2"/>
              <a:buChar char="§"/>
            </a:pPr>
            <a:r>
              <a:rPr lang="en-US" dirty="0"/>
              <a:t>Aquinas believed that what is right is knowable by reason alone. </a:t>
            </a:r>
            <a:r>
              <a:rPr lang="en-US" b="1" dirty="0"/>
              <a:t>He rejected Divine Command Theory</a:t>
            </a:r>
          </a:p>
          <a:p>
            <a:pPr>
              <a:buFont typeface="Wingdings" charset="2"/>
              <a:buChar char="§"/>
            </a:pPr>
            <a:r>
              <a:rPr lang="en-US" dirty="0"/>
              <a:t>He believed morality is rooted in reason, not in scripture. He did believe that morality was justified by scripture. </a:t>
            </a:r>
          </a:p>
          <a:p>
            <a:pPr lvl="1">
              <a:buFont typeface="Wingdings" charset="2"/>
              <a:buChar char="§"/>
            </a:pPr>
            <a:endParaRPr lang="en-US" dirty="0"/>
          </a:p>
        </p:txBody>
      </p:sp>
      <p:sp>
        <p:nvSpPr>
          <p:cNvPr id="4" name="TextBox 3"/>
          <p:cNvSpPr txBox="1"/>
          <p:nvPr/>
        </p:nvSpPr>
        <p:spPr>
          <a:xfrm>
            <a:off x="191341" y="5315489"/>
            <a:ext cx="8740421" cy="1200328"/>
          </a:xfrm>
          <a:prstGeom prst="rect">
            <a:avLst/>
          </a:prstGeom>
          <a:noFill/>
          <a:ln w="50800">
            <a:solidFill>
              <a:srgbClr val="FFFF00"/>
            </a:solidFill>
          </a:ln>
        </p:spPr>
        <p:txBody>
          <a:bodyPr wrap="square" rtlCol="0">
            <a:spAutoFit/>
          </a:bodyPr>
          <a:lstStyle/>
          <a:p>
            <a:r>
              <a:rPr lang="en-US" sz="2400" b="1" u="sng" dirty="0"/>
              <a:t>The Stoics: </a:t>
            </a:r>
            <a:r>
              <a:rPr lang="en-US" sz="2400" dirty="0"/>
              <a:t>included both Greek philosophers and Romans. They believed that as we can’t do anything to change our human luck, we must cultivate the right attitudes and acceptance. </a:t>
            </a:r>
            <a:endParaRPr lang="en-US" sz="2000" dirty="0"/>
          </a:p>
        </p:txBody>
      </p:sp>
    </p:spTree>
    <p:extLst>
      <p:ext uri="{BB962C8B-B14F-4D97-AF65-F5344CB8AC3E}">
        <p14:creationId xmlns:p14="http://schemas.microsoft.com/office/powerpoint/2010/main" val="35727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00174"/>
            <a:ext cx="9144000" cy="3477875"/>
          </a:xfrm>
          <a:prstGeom prst="rect">
            <a:avLst/>
          </a:prstGeom>
          <a:solidFill>
            <a:srgbClr val="FFFF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2400" dirty="0"/>
              <a:t>First step of Natural Law = to find out the purpose of human life </a:t>
            </a:r>
          </a:p>
          <a:p>
            <a:endParaRPr lang="en-GB" sz="2800" dirty="0"/>
          </a:p>
          <a:p>
            <a:r>
              <a:rPr lang="en-GB" sz="2800" dirty="0"/>
              <a:t>Aristotle’s purpose was </a:t>
            </a:r>
            <a:r>
              <a:rPr lang="en-GB" sz="2800" b="1" dirty="0"/>
              <a:t>happiness</a:t>
            </a:r>
            <a:r>
              <a:rPr lang="en-GB" sz="2800" dirty="0"/>
              <a:t>  </a:t>
            </a:r>
          </a:p>
          <a:p>
            <a:endParaRPr lang="en-GB" sz="2800" dirty="0"/>
          </a:p>
          <a:p>
            <a:r>
              <a:rPr lang="en-GB" sz="2800" dirty="0"/>
              <a:t>Aquinas decided it was </a:t>
            </a:r>
            <a:r>
              <a:rPr lang="en-GB" sz="2800" b="1" dirty="0"/>
              <a:t>perfection</a:t>
            </a:r>
            <a:r>
              <a:rPr lang="en-GB" sz="2800" dirty="0"/>
              <a:t> </a:t>
            </a:r>
          </a:p>
          <a:p>
            <a:endParaRPr lang="en-GB" sz="2800" dirty="0"/>
          </a:p>
          <a:p>
            <a:r>
              <a:rPr lang="en-GB" sz="2800" dirty="0"/>
              <a:t>as God is perfect and humans are made in the image of God (oh, and in order to be preserved beyond the grave!)  </a:t>
            </a:r>
            <a:endParaRPr lang="en-US" sz="2800" dirty="0"/>
          </a:p>
        </p:txBody>
      </p:sp>
      <p:sp>
        <p:nvSpPr>
          <p:cNvPr id="4" name="TextBox 3"/>
          <p:cNvSpPr txBox="1"/>
          <p:nvPr/>
        </p:nvSpPr>
        <p:spPr>
          <a:xfrm>
            <a:off x="0" y="0"/>
            <a:ext cx="9144000" cy="707886"/>
          </a:xfrm>
          <a:prstGeom prst="rect">
            <a:avLst/>
          </a:prstGeom>
          <a:solidFill>
            <a:srgbClr val="7E1E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4000" b="1" dirty="0">
                <a:solidFill>
                  <a:schemeClr val="bg1"/>
                </a:solidFill>
              </a:rPr>
              <a:t>The Purpose of Life</a:t>
            </a:r>
            <a:endParaRPr lang="en-US" sz="4000" b="1" dirty="0">
              <a:solidFill>
                <a:schemeClr val="bg1"/>
              </a:solidFill>
            </a:endParaRPr>
          </a:p>
        </p:txBody>
      </p:sp>
      <p:pic>
        <p:nvPicPr>
          <p:cNvPr id="1026" name="Picture 2" descr="C:\Documents and Settings\Duncan Fudge\Local Settings\Temporary Internet Files\Content.IE5\7ZCOBTIB\MCj04325370000[1].png"/>
          <p:cNvPicPr>
            <a:picLocks noChangeAspect="1" noChangeArrowheads="1"/>
          </p:cNvPicPr>
          <p:nvPr/>
        </p:nvPicPr>
        <p:blipFill>
          <a:blip r:embed="rId3" cstate="print"/>
          <a:srcRect/>
          <a:stretch>
            <a:fillRect/>
          </a:stretch>
        </p:blipFill>
        <p:spPr bwMode="auto">
          <a:xfrm>
            <a:off x="5286380" y="2357430"/>
            <a:ext cx="500066" cy="500066"/>
          </a:xfrm>
          <a:prstGeom prst="rect">
            <a:avLst/>
          </a:prstGeom>
          <a:noFill/>
        </p:spPr>
      </p:pic>
      <p:pic>
        <p:nvPicPr>
          <p:cNvPr id="1027" name="Picture 3" descr="C:\Documents and Settings\Duncan Fudge\Local Settings\Temporary Internet Files\Content.IE5\AJC8AJTB\MCj04346650000[1].wmf"/>
          <p:cNvPicPr>
            <a:picLocks noChangeAspect="1" noChangeArrowheads="1"/>
          </p:cNvPicPr>
          <p:nvPr/>
        </p:nvPicPr>
        <p:blipFill>
          <a:blip r:embed="rId4" cstate="print"/>
          <a:srcRect/>
          <a:stretch>
            <a:fillRect/>
          </a:stretch>
        </p:blipFill>
        <p:spPr bwMode="auto">
          <a:xfrm>
            <a:off x="5286380" y="3071810"/>
            <a:ext cx="642942" cy="591685"/>
          </a:xfrm>
          <a:prstGeom prst="rect">
            <a:avLst/>
          </a:prstGeom>
          <a:noFill/>
        </p:spPr>
      </p:pic>
      <p:sp>
        <p:nvSpPr>
          <p:cNvPr id="6" name="Footer Placeholder 5"/>
          <p:cNvSpPr>
            <a:spLocks noGrp="1"/>
          </p:cNvSpPr>
          <p:nvPr>
            <p:ph type="ftr" sz="quarter" idx="11"/>
          </p:nvPr>
        </p:nvSpPr>
        <p:spPr/>
        <p:txBody>
          <a:bodyPr/>
          <a:lstStyle/>
          <a:p>
            <a:r>
              <a:rPr lang="en-US"/>
              <a:t>DF</a:t>
            </a:r>
          </a:p>
        </p:txBody>
      </p:sp>
    </p:spTree>
    <p:extLst>
      <p:ext uri="{BB962C8B-B14F-4D97-AF65-F5344CB8AC3E}">
        <p14:creationId xmlns:p14="http://schemas.microsoft.com/office/powerpoint/2010/main" val="2999267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4FF8E06E4C0947B7772D6A77315482" ma:contentTypeVersion="7" ma:contentTypeDescription="Create a new document." ma:contentTypeScope="" ma:versionID="12f646598966ac9ab6f050fa339ef333">
  <xsd:schema xmlns:xsd="http://www.w3.org/2001/XMLSchema" xmlns:xs="http://www.w3.org/2001/XMLSchema" xmlns:p="http://schemas.microsoft.com/office/2006/metadata/properties" xmlns:ns2="0db1241a-4e53-4b85-9f78-fd10a9b57ba9" xmlns:ns3="7eaec441-e983-4099-bce3-e951444677a1" targetNamespace="http://schemas.microsoft.com/office/2006/metadata/properties" ma:root="true" ma:fieldsID="faba68c8c1a1e206f75b4e5ef3cad962" ns2:_="" ns3:_="">
    <xsd:import namespace="0db1241a-4e53-4b85-9f78-fd10a9b57ba9"/>
    <xsd:import namespace="7eaec441-e983-4099-bce3-e951444677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1241a-4e53-4b85-9f78-fd10a9b5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aec441-e983-4099-bce3-e951444677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0D99A-1E53-42F3-A935-840CF402C878}">
  <ds:schemaRefs>
    <ds:schemaRef ds:uri="http://schemas.microsoft.com/office/2006/documentManagement/types"/>
    <ds:schemaRef ds:uri="http://purl.org/dc/terms/"/>
    <ds:schemaRef ds:uri="http://www.w3.org/XML/1998/namespace"/>
    <ds:schemaRef ds:uri="http://schemas.microsoft.com/office/infopath/2007/PartnerControls"/>
    <ds:schemaRef ds:uri="0db1241a-4e53-4b85-9f78-fd10a9b57ba9"/>
    <ds:schemaRef ds:uri="http://purl.org/dc/elements/1.1/"/>
    <ds:schemaRef ds:uri="http://schemas.microsoft.com/office/2006/metadata/properties"/>
    <ds:schemaRef ds:uri="http://schemas.openxmlformats.org/package/2006/metadata/core-properties"/>
    <ds:schemaRef ds:uri="7eaec441-e983-4099-bce3-e951444677a1"/>
    <ds:schemaRef ds:uri="http://purl.org/dc/dcmitype/"/>
  </ds:schemaRefs>
</ds:datastoreItem>
</file>

<file path=customXml/itemProps2.xml><?xml version="1.0" encoding="utf-8"?>
<ds:datastoreItem xmlns:ds="http://schemas.openxmlformats.org/officeDocument/2006/customXml" ds:itemID="{A5629582-1315-4054-AB21-40019E843126}">
  <ds:schemaRefs>
    <ds:schemaRef ds:uri="http://schemas.microsoft.com/sharepoint/v3/contenttype/forms"/>
  </ds:schemaRefs>
</ds:datastoreItem>
</file>

<file path=customXml/itemProps3.xml><?xml version="1.0" encoding="utf-8"?>
<ds:datastoreItem xmlns:ds="http://schemas.openxmlformats.org/officeDocument/2006/customXml" ds:itemID="{BFDA163B-F549-44D1-BB18-8F29359265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b1241a-4e53-4b85-9f78-fd10a9b57ba9"/>
    <ds:schemaRef ds:uri="7eaec441-e983-4099-bce3-e95144467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Sketchbook.thmx</Template>
  <TotalTime>9408</TotalTime>
  <Words>4428</Words>
  <Application>Microsoft Office PowerPoint</Application>
  <PresentationFormat>On-screen Show (4:3)</PresentationFormat>
  <Paragraphs>378</Paragraphs>
  <Slides>55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Malgun Gothic</vt:lpstr>
      <vt:lpstr>Arial</vt:lpstr>
      <vt:lpstr>Bradley Hand ITC TT-Bold</vt:lpstr>
      <vt:lpstr>Calibri</vt:lpstr>
      <vt:lpstr>Cambria</vt:lpstr>
      <vt:lpstr>Rage Italic</vt:lpstr>
      <vt:lpstr>Times New Roman</vt:lpstr>
      <vt:lpstr>Wingdings</vt:lpstr>
      <vt:lpstr>Sketchbook</vt:lpstr>
      <vt:lpstr>PowerPoint Presentation</vt:lpstr>
      <vt:lpstr>PowerPoint Presentation</vt:lpstr>
      <vt:lpstr>PowerPoint Presentation</vt:lpstr>
      <vt:lpstr>PowerPoint Presentation</vt:lpstr>
      <vt:lpstr>PowerPoint Presentation</vt:lpstr>
      <vt:lpstr>PowerPoint Presentation</vt:lpstr>
      <vt:lpstr>Aquinas and Natural Law</vt:lpstr>
      <vt:lpstr>Natural Law</vt:lpstr>
      <vt:lpstr>PowerPoint Presentation</vt:lpstr>
      <vt:lpstr>PowerPoint Presentation</vt:lpstr>
      <vt:lpstr>PowerPoint Presentation</vt:lpstr>
      <vt:lpstr>Telos</vt:lpstr>
      <vt:lpstr>Aristotle</vt:lpstr>
      <vt:lpstr>PowerPoint Presentation</vt:lpstr>
      <vt:lpstr>PowerPoint Presentation</vt:lpstr>
      <vt:lpstr>1. Eternal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Key Precept: The Synderesis Rule</vt:lpstr>
      <vt:lpstr>Primary &amp; Secondary Precepts</vt:lpstr>
      <vt:lpstr>PowerPoint Presentation</vt:lpstr>
      <vt:lpstr>Primary &amp; Secondary Precepts</vt:lpstr>
      <vt:lpstr>PowerPoint Presentation</vt:lpstr>
      <vt:lpstr>PowerPoint Presentation</vt:lpstr>
      <vt:lpstr>PowerPoint Presentation</vt:lpstr>
      <vt:lpstr>PowerPoint Presentation</vt:lpstr>
      <vt:lpstr>The Role of Virtues and Goods in supporting moral behaviour (Articles of Faith) These virtues enables human beings to strive for perfection, Beatific vision (state happiness through supernatural union with God) </vt:lpstr>
      <vt:lpstr>Exterior (the act itself) and Interior (intention of the act)</vt:lpstr>
      <vt:lpstr>PowerPoint Presentation</vt:lpstr>
      <vt:lpstr>Double Effect- H/W Read Philippa Foot- How does the Double effect relate to the Trolley Problem? </vt:lpstr>
      <vt:lpstr>PowerPoint Presentation</vt:lpstr>
      <vt:lpstr>PowerPoint Presentation</vt:lpstr>
      <vt:lpstr>PowerPoint Presentation</vt:lpstr>
      <vt:lpstr>PowerPoint Presentation</vt:lpstr>
      <vt:lpstr>PowerPoint Presentation</vt:lpstr>
      <vt:lpstr>PowerPoint Presentation</vt:lpstr>
      <vt:lpstr>Four Cardinal Virtues</vt:lpstr>
      <vt:lpstr>Apply the Four Cardinal Virtues </vt:lpstr>
      <vt:lpstr>Does Natural law provide a helpful method of moral decision making today?</vt:lpstr>
      <vt:lpstr>Does Natural law provide a helpful method of moral decision making today?</vt:lpstr>
      <vt:lpstr>Does Human nature have an orientation towards the good. </vt:lpstr>
      <vt:lpstr>Can a judgment about something being good, bad, right and wrong be based on its success or failure in achieving its telos?</vt:lpstr>
      <vt:lpstr>Has the universe as a whole been designed with a Telos?</vt:lpstr>
      <vt:lpstr>Can the doctrine of double effect be used to justify an action, such as killing someone as an act of self-defence?</vt:lpstr>
      <vt:lpstr>AO2:Objections to Natural Law</vt:lpstr>
      <vt:lpstr>PowerPoint Presentation</vt:lpstr>
      <vt:lpstr>PowerPoint Presentation</vt:lpstr>
      <vt:lpstr>PowerPoint Presentation</vt:lpstr>
      <vt:lpstr>PowerPoint Presentation</vt:lpstr>
      <vt:lpstr>'Natural Law is not an effective way of making moral decisions.’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Ethics</dc:title>
  <dc:creator>Thomas Tallis</dc:creator>
  <cp:lastModifiedBy>Rahima Choudhury</cp:lastModifiedBy>
  <cp:revision>97</cp:revision>
  <dcterms:created xsi:type="dcterms:W3CDTF">2017-03-03T07:58:51Z</dcterms:created>
  <dcterms:modified xsi:type="dcterms:W3CDTF">2018-12-13T13:00:47Z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0x010100CB4FF8E06E4C0947B7772D6A77315482</vt:lpwstr>
  </property>
</Properties>
</file>