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0" r:id="rId5"/>
    <p:sldId id="258" r:id="rId6"/>
    <p:sldId id="276" r:id="rId7"/>
    <p:sldId id="261" r:id="rId8"/>
    <p:sldId id="265" r:id="rId9"/>
    <p:sldId id="262" r:id="rId10"/>
    <p:sldId id="266" r:id="rId11"/>
    <p:sldId id="263" r:id="rId12"/>
    <p:sldId id="267" r:id="rId13"/>
    <p:sldId id="264" r:id="rId14"/>
    <p:sldId id="268" r:id="rId15"/>
    <p:sldId id="270" r:id="rId16"/>
    <p:sldId id="272" r:id="rId17"/>
    <p:sldId id="271" r:id="rId18"/>
    <p:sldId id="273" r:id="rId19"/>
    <p:sldId id="269" r:id="rId20"/>
    <p:sldId id="275" r:id="rId21"/>
    <p:sldId id="277" r:id="rId22"/>
    <p:sldId id="278" r:id="rId23"/>
    <p:sldId id="279" r:id="rId24"/>
    <p:sldId id="274"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6" d="100"/>
          <a:sy n="76" d="100"/>
        </p:scale>
        <p:origin x="-28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9D4C5-01B6-475F-937A-4050529FFC04}" type="datetimeFigureOut">
              <a:rPr lang="en-GB" smtClean="0"/>
              <a:t>08/11/2018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0A10A-402D-4D1A-98DE-1379A1D50BE7}" type="slidenum">
              <a:rPr lang="en-GB" smtClean="0"/>
              <a:t>‹#›</a:t>
            </a:fld>
            <a:endParaRPr lang="en-GB"/>
          </a:p>
        </p:txBody>
      </p:sp>
    </p:spTree>
    <p:extLst>
      <p:ext uri="{BB962C8B-B14F-4D97-AF65-F5344CB8AC3E}">
        <p14:creationId xmlns:p14="http://schemas.microsoft.com/office/powerpoint/2010/main" val="311248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the topic into context of wider studies</a:t>
            </a:r>
          </a:p>
        </p:txBody>
      </p:sp>
      <p:sp>
        <p:nvSpPr>
          <p:cNvPr id="4" name="Slide Number Placeholder 3"/>
          <p:cNvSpPr>
            <a:spLocks noGrp="1"/>
          </p:cNvSpPr>
          <p:nvPr>
            <p:ph type="sldNum" sz="quarter" idx="10"/>
          </p:nvPr>
        </p:nvSpPr>
        <p:spPr/>
        <p:txBody>
          <a:bodyPr/>
          <a:lstStyle/>
          <a:p>
            <a:fld id="{1300A10A-402D-4D1A-98DE-1379A1D50BE7}" type="slidenum">
              <a:rPr lang="en-GB" smtClean="0"/>
              <a:t>2</a:t>
            </a:fld>
            <a:endParaRPr lang="en-GB" dirty="0"/>
          </a:p>
        </p:txBody>
      </p:sp>
    </p:spTree>
    <p:extLst>
      <p:ext uri="{BB962C8B-B14F-4D97-AF65-F5344CB8AC3E}">
        <p14:creationId xmlns:p14="http://schemas.microsoft.com/office/powerpoint/2010/main" val="63265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meta-ethics is.</a:t>
            </a:r>
          </a:p>
        </p:txBody>
      </p:sp>
      <p:sp>
        <p:nvSpPr>
          <p:cNvPr id="4" name="Slide Number Placeholder 3"/>
          <p:cNvSpPr>
            <a:spLocks noGrp="1"/>
          </p:cNvSpPr>
          <p:nvPr>
            <p:ph type="sldNum" sz="quarter" idx="10"/>
          </p:nvPr>
        </p:nvSpPr>
        <p:spPr/>
        <p:txBody>
          <a:bodyPr/>
          <a:lstStyle/>
          <a:p>
            <a:fld id="{1300A10A-402D-4D1A-98DE-1379A1D50BE7}" type="slidenum">
              <a:rPr lang="en-GB" smtClean="0"/>
              <a:t>3</a:t>
            </a:fld>
            <a:endParaRPr lang="en-GB" dirty="0"/>
          </a:p>
        </p:txBody>
      </p:sp>
    </p:spTree>
    <p:extLst>
      <p:ext uri="{BB962C8B-B14F-4D97-AF65-F5344CB8AC3E}">
        <p14:creationId xmlns:p14="http://schemas.microsoft.com/office/powerpoint/2010/main" val="1160158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should be able to match these up as a recap. It will reassure them that they will be revisiting familiar ideas.  The only one they have not met before is proposition, but by a process of elimination they should be able to establish this.</a:t>
            </a:r>
          </a:p>
        </p:txBody>
      </p:sp>
      <p:sp>
        <p:nvSpPr>
          <p:cNvPr id="4" name="Slide Number Placeholder 3"/>
          <p:cNvSpPr>
            <a:spLocks noGrp="1"/>
          </p:cNvSpPr>
          <p:nvPr>
            <p:ph type="sldNum" sz="quarter" idx="10"/>
          </p:nvPr>
        </p:nvSpPr>
        <p:spPr/>
        <p:txBody>
          <a:bodyPr/>
          <a:lstStyle/>
          <a:p>
            <a:fld id="{1300A10A-402D-4D1A-98DE-1379A1D50BE7}" type="slidenum">
              <a:rPr lang="en-GB" smtClean="0"/>
              <a:t>4</a:t>
            </a:fld>
            <a:endParaRPr lang="en-GB" dirty="0"/>
          </a:p>
        </p:txBody>
      </p:sp>
    </p:spTree>
    <p:extLst>
      <p:ext uri="{BB962C8B-B14F-4D97-AF65-F5344CB8AC3E}">
        <p14:creationId xmlns:p14="http://schemas.microsoft.com/office/powerpoint/2010/main" val="324240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Expand on logical positivism and empirical with questioning to jog their memory further – e.g. which scholars? (Hume, Ayer, Vienna Circle) which piece of cutlery? (Hume’s fork)</a:t>
            </a:r>
          </a:p>
        </p:txBody>
      </p:sp>
      <p:sp>
        <p:nvSpPr>
          <p:cNvPr id="4" name="Slide Number Placeholder 3"/>
          <p:cNvSpPr>
            <a:spLocks noGrp="1"/>
          </p:cNvSpPr>
          <p:nvPr>
            <p:ph type="sldNum" sz="quarter" idx="10"/>
          </p:nvPr>
        </p:nvSpPr>
        <p:spPr/>
        <p:txBody>
          <a:bodyPr/>
          <a:lstStyle/>
          <a:p>
            <a:fld id="{1300A10A-402D-4D1A-98DE-1379A1D50BE7}" type="slidenum">
              <a:rPr lang="en-GB" smtClean="0"/>
              <a:t>5</a:t>
            </a:fld>
            <a:endParaRPr lang="en-GB" dirty="0"/>
          </a:p>
        </p:txBody>
      </p:sp>
    </p:spTree>
    <p:extLst>
      <p:ext uri="{BB962C8B-B14F-4D97-AF65-F5344CB8AC3E}">
        <p14:creationId xmlns:p14="http://schemas.microsoft.com/office/powerpoint/2010/main" val="167866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Explanation.  By this point, students should be given a handout of the ppt slides so they can make notes as I talk around and expand on the notes on the slides.</a:t>
            </a:r>
          </a:p>
        </p:txBody>
      </p:sp>
      <p:sp>
        <p:nvSpPr>
          <p:cNvPr id="4" name="Slide Number Placeholder 3"/>
          <p:cNvSpPr>
            <a:spLocks noGrp="1"/>
          </p:cNvSpPr>
          <p:nvPr>
            <p:ph type="sldNum" sz="quarter" idx="10"/>
          </p:nvPr>
        </p:nvSpPr>
        <p:spPr/>
        <p:txBody>
          <a:bodyPr/>
          <a:lstStyle/>
          <a:p>
            <a:fld id="{1300A10A-402D-4D1A-98DE-1379A1D50BE7}" type="slidenum">
              <a:rPr lang="en-GB" smtClean="0"/>
              <a:t>7</a:t>
            </a:fld>
            <a:endParaRPr lang="en-GB"/>
          </a:p>
        </p:txBody>
      </p:sp>
    </p:spTree>
    <p:extLst>
      <p:ext uri="{BB962C8B-B14F-4D97-AF65-F5344CB8AC3E}">
        <p14:creationId xmlns:p14="http://schemas.microsoft.com/office/powerpoint/2010/main" val="216030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 that this level of detail is important.</a:t>
            </a:r>
          </a:p>
        </p:txBody>
      </p:sp>
      <p:sp>
        <p:nvSpPr>
          <p:cNvPr id="4" name="Slide Number Placeholder 3"/>
          <p:cNvSpPr>
            <a:spLocks noGrp="1"/>
          </p:cNvSpPr>
          <p:nvPr>
            <p:ph type="sldNum" sz="quarter" idx="10"/>
          </p:nvPr>
        </p:nvSpPr>
        <p:spPr/>
        <p:txBody>
          <a:bodyPr/>
          <a:lstStyle/>
          <a:p>
            <a:fld id="{1300A10A-402D-4D1A-98DE-1379A1D50BE7}" type="slidenum">
              <a:rPr lang="en-GB" smtClean="0"/>
              <a:t>8</a:t>
            </a:fld>
            <a:endParaRPr lang="en-GB"/>
          </a:p>
        </p:txBody>
      </p:sp>
    </p:spTree>
    <p:extLst>
      <p:ext uri="{BB962C8B-B14F-4D97-AF65-F5344CB8AC3E}">
        <p14:creationId xmlns:p14="http://schemas.microsoft.com/office/powerpoint/2010/main" val="206380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 example.  Can students do the same thing with the statement ‘cruelty is bad’?</a:t>
            </a:r>
          </a:p>
        </p:txBody>
      </p:sp>
      <p:sp>
        <p:nvSpPr>
          <p:cNvPr id="4" name="Slide Number Placeholder 3"/>
          <p:cNvSpPr>
            <a:spLocks noGrp="1"/>
          </p:cNvSpPr>
          <p:nvPr>
            <p:ph type="sldNum" sz="quarter" idx="10"/>
          </p:nvPr>
        </p:nvSpPr>
        <p:spPr/>
        <p:txBody>
          <a:bodyPr/>
          <a:lstStyle/>
          <a:p>
            <a:fld id="{1300A10A-402D-4D1A-98DE-1379A1D50BE7}" type="slidenum">
              <a:rPr lang="en-GB" smtClean="0"/>
              <a:t>9</a:t>
            </a:fld>
            <a:endParaRPr lang="en-GB"/>
          </a:p>
        </p:txBody>
      </p:sp>
    </p:spTree>
    <p:extLst>
      <p:ext uri="{BB962C8B-B14F-4D97-AF65-F5344CB8AC3E}">
        <p14:creationId xmlns:p14="http://schemas.microsoft.com/office/powerpoint/2010/main" val="78833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that students can show wider knowledge by using the example of </a:t>
            </a:r>
            <a:r>
              <a:rPr lang="en-GB" dirty="0" err="1"/>
              <a:t>Utiltarianism</a:t>
            </a:r>
            <a:r>
              <a:rPr lang="en-GB" dirty="0"/>
              <a:t> here – conversely, they can now add to their knowledge of </a:t>
            </a:r>
            <a:r>
              <a:rPr lang="en-GB" dirty="0" err="1"/>
              <a:t>Utiltarianism</a:t>
            </a:r>
            <a:r>
              <a:rPr lang="en-GB" dirty="0"/>
              <a:t> that it is naturalistic and explain why.  They will also be able to use criticisms of naturalism in evaluation of Utilitarianism if the opportunity arises.</a:t>
            </a:r>
          </a:p>
        </p:txBody>
      </p:sp>
      <p:sp>
        <p:nvSpPr>
          <p:cNvPr id="4" name="Slide Number Placeholder 3"/>
          <p:cNvSpPr>
            <a:spLocks noGrp="1"/>
          </p:cNvSpPr>
          <p:nvPr>
            <p:ph type="sldNum" sz="quarter" idx="10"/>
          </p:nvPr>
        </p:nvSpPr>
        <p:spPr/>
        <p:txBody>
          <a:bodyPr/>
          <a:lstStyle/>
          <a:p>
            <a:fld id="{1300A10A-402D-4D1A-98DE-1379A1D50BE7}" type="slidenum">
              <a:rPr lang="en-GB" smtClean="0"/>
              <a:t>11</a:t>
            </a:fld>
            <a:endParaRPr lang="en-GB"/>
          </a:p>
        </p:txBody>
      </p:sp>
    </p:spTree>
    <p:extLst>
      <p:ext uri="{BB962C8B-B14F-4D97-AF65-F5344CB8AC3E}">
        <p14:creationId xmlns:p14="http://schemas.microsoft.com/office/powerpoint/2010/main" val="235648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stress this point as it is attacked by GE Moore.</a:t>
            </a:r>
          </a:p>
        </p:txBody>
      </p:sp>
      <p:sp>
        <p:nvSpPr>
          <p:cNvPr id="4" name="Slide Number Placeholder 3"/>
          <p:cNvSpPr>
            <a:spLocks noGrp="1"/>
          </p:cNvSpPr>
          <p:nvPr>
            <p:ph type="sldNum" sz="quarter" idx="10"/>
          </p:nvPr>
        </p:nvSpPr>
        <p:spPr/>
        <p:txBody>
          <a:bodyPr/>
          <a:lstStyle/>
          <a:p>
            <a:fld id="{1300A10A-402D-4D1A-98DE-1379A1D50BE7}" type="slidenum">
              <a:rPr lang="en-GB" smtClean="0"/>
              <a:t>12</a:t>
            </a:fld>
            <a:endParaRPr lang="en-GB"/>
          </a:p>
        </p:txBody>
      </p:sp>
    </p:spTree>
    <p:extLst>
      <p:ext uri="{BB962C8B-B14F-4D97-AF65-F5344CB8AC3E}">
        <p14:creationId xmlns:p14="http://schemas.microsoft.com/office/powerpoint/2010/main" val="339527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D06054-F8C0-48EB-93A3-B6D0BF240A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F3E725AD-D9AA-40FB-AAF1-28998F4F55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8AB46D92-63BE-411C-8D89-877CC6B1DF1C}"/>
              </a:ext>
            </a:extLst>
          </p:cNvPr>
          <p:cNvSpPr>
            <a:spLocks noGrp="1"/>
          </p:cNvSpPr>
          <p:nvPr>
            <p:ph type="dt" sz="half" idx="10"/>
          </p:nvPr>
        </p:nvSpPr>
        <p:spPr/>
        <p:txBody>
          <a:bodyPr/>
          <a:lstStyle/>
          <a:p>
            <a:fld id="{B3445FDE-0091-4784-B86F-F60014DA353E}" type="datetimeFigureOut">
              <a:rPr lang="en-GB" smtClean="0"/>
              <a:t>08/11/2018</a:t>
            </a:fld>
            <a:endParaRPr lang="en-GB"/>
          </a:p>
        </p:txBody>
      </p:sp>
      <p:sp>
        <p:nvSpPr>
          <p:cNvPr id="5" name="Footer Placeholder 4">
            <a:extLst>
              <a:ext uri="{FF2B5EF4-FFF2-40B4-BE49-F238E27FC236}">
                <a16:creationId xmlns="" xmlns:a16="http://schemas.microsoft.com/office/drawing/2014/main" id="{DFE778BD-00A8-40FB-B0C0-A11197EEF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13F7A82-C719-49F0-9FBF-0A31A1401C76}"/>
              </a:ext>
            </a:extLst>
          </p:cNvPr>
          <p:cNvSpPr>
            <a:spLocks noGrp="1"/>
          </p:cNvSpPr>
          <p:nvPr>
            <p:ph type="sldNum" sz="quarter" idx="12"/>
          </p:nvPr>
        </p:nvSpPr>
        <p:spPr/>
        <p:txBody>
          <a:bodyPr/>
          <a:lstStyle/>
          <a:p>
            <a:fld id="{DC7AE4C0-5069-4C16-A3D5-57D3110979EF}" type="slidenum">
              <a:rPr lang="en-GB" smtClean="0"/>
              <a:t>‹#›</a:t>
            </a:fld>
            <a:endParaRPr lang="en-GB"/>
          </a:p>
        </p:txBody>
      </p:sp>
    </p:spTree>
    <p:extLst>
      <p:ext uri="{BB962C8B-B14F-4D97-AF65-F5344CB8AC3E}">
        <p14:creationId xmlns:p14="http://schemas.microsoft.com/office/powerpoint/2010/main" val="280286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5B2423-6ECC-400F-A62A-45864B3CF0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846D733-049D-4C74-8859-2763F15B3C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2A11C2E-B75A-4F6D-8706-4CCDD0781EFD}"/>
              </a:ext>
            </a:extLst>
          </p:cNvPr>
          <p:cNvSpPr>
            <a:spLocks noGrp="1"/>
          </p:cNvSpPr>
          <p:nvPr>
            <p:ph type="dt" sz="half" idx="10"/>
          </p:nvPr>
        </p:nvSpPr>
        <p:spPr/>
        <p:txBody>
          <a:bodyPr/>
          <a:lstStyle/>
          <a:p>
            <a:fld id="{B3445FDE-0091-4784-B86F-F60014DA353E}" type="datetimeFigureOut">
              <a:rPr lang="en-GB" smtClean="0"/>
              <a:t>08/11/2018</a:t>
            </a:fld>
            <a:endParaRPr lang="en-GB"/>
          </a:p>
        </p:txBody>
      </p:sp>
      <p:sp>
        <p:nvSpPr>
          <p:cNvPr id="5" name="Footer Placeholder 4">
            <a:extLst>
              <a:ext uri="{FF2B5EF4-FFF2-40B4-BE49-F238E27FC236}">
                <a16:creationId xmlns="" xmlns:a16="http://schemas.microsoft.com/office/drawing/2014/main" id="{3B8ED723-EAE3-4236-9944-E3A25B3D86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3DF6919-BB32-4494-917F-ED85291D82A7}"/>
              </a:ext>
            </a:extLst>
          </p:cNvPr>
          <p:cNvSpPr>
            <a:spLocks noGrp="1"/>
          </p:cNvSpPr>
          <p:nvPr>
            <p:ph type="sldNum" sz="quarter" idx="12"/>
          </p:nvPr>
        </p:nvSpPr>
        <p:spPr/>
        <p:txBody>
          <a:bodyPr/>
          <a:lstStyle/>
          <a:p>
            <a:fld id="{DC7AE4C0-5069-4C16-A3D5-57D3110979EF}" type="slidenum">
              <a:rPr lang="en-GB" smtClean="0"/>
              <a:t>‹#›</a:t>
            </a:fld>
            <a:endParaRPr lang="en-GB"/>
          </a:p>
        </p:txBody>
      </p:sp>
    </p:spTree>
    <p:extLst>
      <p:ext uri="{BB962C8B-B14F-4D97-AF65-F5344CB8AC3E}">
        <p14:creationId xmlns:p14="http://schemas.microsoft.com/office/powerpoint/2010/main" val="366941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ED12BE1-B9DA-44BD-B382-5FF42CB035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3B0D006-45E1-4859-B4AA-BC4CF66627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44BC6FB-BBBE-42F6-9262-1A3D7219D62C}"/>
              </a:ext>
            </a:extLst>
          </p:cNvPr>
          <p:cNvSpPr>
            <a:spLocks noGrp="1"/>
          </p:cNvSpPr>
          <p:nvPr>
            <p:ph type="dt" sz="half" idx="10"/>
          </p:nvPr>
        </p:nvSpPr>
        <p:spPr/>
        <p:txBody>
          <a:bodyPr/>
          <a:lstStyle/>
          <a:p>
            <a:fld id="{B3445FDE-0091-4784-B86F-F60014DA353E}" type="datetimeFigureOut">
              <a:rPr lang="en-GB" smtClean="0"/>
              <a:t>08/11/2018</a:t>
            </a:fld>
            <a:endParaRPr lang="en-GB"/>
          </a:p>
        </p:txBody>
      </p:sp>
      <p:sp>
        <p:nvSpPr>
          <p:cNvPr id="5" name="Footer Placeholder 4">
            <a:extLst>
              <a:ext uri="{FF2B5EF4-FFF2-40B4-BE49-F238E27FC236}">
                <a16:creationId xmlns="" xmlns:a16="http://schemas.microsoft.com/office/drawing/2014/main" id="{0FF94DF3-9627-4C48-8D56-30FD5CBF49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F16FC79-85C3-422F-A4C9-A7A914157DBA}"/>
              </a:ext>
            </a:extLst>
          </p:cNvPr>
          <p:cNvSpPr>
            <a:spLocks noGrp="1"/>
          </p:cNvSpPr>
          <p:nvPr>
            <p:ph type="sldNum" sz="quarter" idx="12"/>
          </p:nvPr>
        </p:nvSpPr>
        <p:spPr/>
        <p:txBody>
          <a:bodyPr/>
          <a:lstStyle/>
          <a:p>
            <a:fld id="{DC7AE4C0-5069-4C16-A3D5-57D3110979EF}" type="slidenum">
              <a:rPr lang="en-GB" smtClean="0"/>
              <a:t>‹#›</a:t>
            </a:fld>
            <a:endParaRPr lang="en-GB"/>
          </a:p>
        </p:txBody>
      </p:sp>
    </p:spTree>
    <p:extLst>
      <p:ext uri="{BB962C8B-B14F-4D97-AF65-F5344CB8AC3E}">
        <p14:creationId xmlns:p14="http://schemas.microsoft.com/office/powerpoint/2010/main" val="428649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221447-568A-4AE4-9FF0-BECA954A40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5BBA939-6D4E-4578-AFDB-8C30A760EB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76895A1-177B-4F69-BF4B-C4F89279897E}"/>
              </a:ext>
            </a:extLst>
          </p:cNvPr>
          <p:cNvSpPr>
            <a:spLocks noGrp="1"/>
          </p:cNvSpPr>
          <p:nvPr>
            <p:ph type="dt" sz="half" idx="10"/>
          </p:nvPr>
        </p:nvSpPr>
        <p:spPr/>
        <p:txBody>
          <a:bodyPr/>
          <a:lstStyle/>
          <a:p>
            <a:fld id="{B3445FDE-0091-4784-B86F-F60014DA353E}" type="datetimeFigureOut">
              <a:rPr lang="en-GB" smtClean="0"/>
              <a:t>08/11/2018</a:t>
            </a:fld>
            <a:endParaRPr lang="en-GB"/>
          </a:p>
        </p:txBody>
      </p:sp>
      <p:sp>
        <p:nvSpPr>
          <p:cNvPr id="5" name="Footer Placeholder 4">
            <a:extLst>
              <a:ext uri="{FF2B5EF4-FFF2-40B4-BE49-F238E27FC236}">
                <a16:creationId xmlns="" xmlns:a16="http://schemas.microsoft.com/office/drawing/2014/main" id="{8D05E017-8C7F-42F3-919D-DCBB30A125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EA8AB77-ED24-441C-9EF4-6F0C9383D436}"/>
              </a:ext>
            </a:extLst>
          </p:cNvPr>
          <p:cNvSpPr>
            <a:spLocks noGrp="1"/>
          </p:cNvSpPr>
          <p:nvPr>
            <p:ph type="sldNum" sz="quarter" idx="12"/>
          </p:nvPr>
        </p:nvSpPr>
        <p:spPr/>
        <p:txBody>
          <a:bodyPr/>
          <a:lstStyle/>
          <a:p>
            <a:fld id="{DC7AE4C0-5069-4C16-A3D5-57D3110979EF}" type="slidenum">
              <a:rPr lang="en-GB" smtClean="0"/>
              <a:t>‹#›</a:t>
            </a:fld>
            <a:endParaRPr lang="en-GB"/>
          </a:p>
        </p:txBody>
      </p:sp>
    </p:spTree>
    <p:extLst>
      <p:ext uri="{BB962C8B-B14F-4D97-AF65-F5344CB8AC3E}">
        <p14:creationId xmlns:p14="http://schemas.microsoft.com/office/powerpoint/2010/main" val="321313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CB2F06-FE8A-4D16-AFDD-077243742A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A21329A-65A2-49C1-ADAF-66CF33D599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F941A50-D2CA-42B0-A923-E1230AF9D636}"/>
              </a:ext>
            </a:extLst>
          </p:cNvPr>
          <p:cNvSpPr>
            <a:spLocks noGrp="1"/>
          </p:cNvSpPr>
          <p:nvPr>
            <p:ph type="dt" sz="half" idx="10"/>
          </p:nvPr>
        </p:nvSpPr>
        <p:spPr/>
        <p:txBody>
          <a:bodyPr/>
          <a:lstStyle/>
          <a:p>
            <a:fld id="{B3445FDE-0091-4784-B86F-F60014DA353E}" type="datetimeFigureOut">
              <a:rPr lang="en-GB" smtClean="0"/>
              <a:t>08/11/2018</a:t>
            </a:fld>
            <a:endParaRPr lang="en-GB"/>
          </a:p>
        </p:txBody>
      </p:sp>
      <p:sp>
        <p:nvSpPr>
          <p:cNvPr id="5" name="Footer Placeholder 4">
            <a:extLst>
              <a:ext uri="{FF2B5EF4-FFF2-40B4-BE49-F238E27FC236}">
                <a16:creationId xmlns="" xmlns:a16="http://schemas.microsoft.com/office/drawing/2014/main" id="{4D46EB7D-D0CB-4F85-B722-5965E2B9A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3B9F513-BE42-47EF-A370-D594D0F3FD60}"/>
              </a:ext>
            </a:extLst>
          </p:cNvPr>
          <p:cNvSpPr>
            <a:spLocks noGrp="1"/>
          </p:cNvSpPr>
          <p:nvPr>
            <p:ph type="sldNum" sz="quarter" idx="12"/>
          </p:nvPr>
        </p:nvSpPr>
        <p:spPr/>
        <p:txBody>
          <a:bodyPr/>
          <a:lstStyle/>
          <a:p>
            <a:fld id="{DC7AE4C0-5069-4C16-A3D5-57D3110979EF}" type="slidenum">
              <a:rPr lang="en-GB" smtClean="0"/>
              <a:t>‹#›</a:t>
            </a:fld>
            <a:endParaRPr lang="en-GB"/>
          </a:p>
        </p:txBody>
      </p:sp>
    </p:spTree>
    <p:extLst>
      <p:ext uri="{BB962C8B-B14F-4D97-AF65-F5344CB8AC3E}">
        <p14:creationId xmlns:p14="http://schemas.microsoft.com/office/powerpoint/2010/main" val="74705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342CCC-B5F7-41FD-A795-41C5CB6036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FF2D0F1-A192-4E86-A4FE-56D6FE9320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1633E0C0-0E67-4C92-B3AF-66EE0A2D2D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22C49634-0E95-4708-A820-3BF343AD16D3}"/>
              </a:ext>
            </a:extLst>
          </p:cNvPr>
          <p:cNvSpPr>
            <a:spLocks noGrp="1"/>
          </p:cNvSpPr>
          <p:nvPr>
            <p:ph type="dt" sz="half" idx="10"/>
          </p:nvPr>
        </p:nvSpPr>
        <p:spPr/>
        <p:txBody>
          <a:bodyPr/>
          <a:lstStyle/>
          <a:p>
            <a:fld id="{B3445FDE-0091-4784-B86F-F60014DA353E}" type="datetimeFigureOut">
              <a:rPr lang="en-GB" smtClean="0"/>
              <a:t>08/11/2018</a:t>
            </a:fld>
            <a:endParaRPr lang="en-GB"/>
          </a:p>
        </p:txBody>
      </p:sp>
      <p:sp>
        <p:nvSpPr>
          <p:cNvPr id="6" name="Footer Placeholder 5">
            <a:extLst>
              <a:ext uri="{FF2B5EF4-FFF2-40B4-BE49-F238E27FC236}">
                <a16:creationId xmlns="" xmlns:a16="http://schemas.microsoft.com/office/drawing/2014/main" id="{25AB4840-F467-485D-AA02-0C43B6DB4E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67AF886-64C5-444C-9A77-1046C8DDFCD8}"/>
              </a:ext>
            </a:extLst>
          </p:cNvPr>
          <p:cNvSpPr>
            <a:spLocks noGrp="1"/>
          </p:cNvSpPr>
          <p:nvPr>
            <p:ph type="sldNum" sz="quarter" idx="12"/>
          </p:nvPr>
        </p:nvSpPr>
        <p:spPr/>
        <p:txBody>
          <a:bodyPr/>
          <a:lstStyle/>
          <a:p>
            <a:fld id="{DC7AE4C0-5069-4C16-A3D5-57D3110979EF}" type="slidenum">
              <a:rPr lang="en-GB" smtClean="0"/>
              <a:t>‹#›</a:t>
            </a:fld>
            <a:endParaRPr lang="en-GB"/>
          </a:p>
        </p:txBody>
      </p:sp>
    </p:spTree>
    <p:extLst>
      <p:ext uri="{BB962C8B-B14F-4D97-AF65-F5344CB8AC3E}">
        <p14:creationId xmlns:p14="http://schemas.microsoft.com/office/powerpoint/2010/main" val="278099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563B9-F59C-4380-864A-2A935B5F6F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80FB726-5BFA-4B46-80E6-98791FD7D6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56D48DF-5311-4C8A-8EE4-CBFB0C1C58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7DF6CA18-415A-4967-BA3F-EAA913373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F58A78E-DABC-4B48-9ACE-42C1375E1E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AB13ECA-CCA8-4B80-BF72-DCDBAAE74D12}"/>
              </a:ext>
            </a:extLst>
          </p:cNvPr>
          <p:cNvSpPr>
            <a:spLocks noGrp="1"/>
          </p:cNvSpPr>
          <p:nvPr>
            <p:ph type="dt" sz="half" idx="10"/>
          </p:nvPr>
        </p:nvSpPr>
        <p:spPr/>
        <p:txBody>
          <a:bodyPr/>
          <a:lstStyle/>
          <a:p>
            <a:fld id="{B3445FDE-0091-4784-B86F-F60014DA353E}" type="datetimeFigureOut">
              <a:rPr lang="en-GB" smtClean="0"/>
              <a:t>08/11/2018</a:t>
            </a:fld>
            <a:endParaRPr lang="en-GB"/>
          </a:p>
        </p:txBody>
      </p:sp>
      <p:sp>
        <p:nvSpPr>
          <p:cNvPr id="8" name="Footer Placeholder 7">
            <a:extLst>
              <a:ext uri="{FF2B5EF4-FFF2-40B4-BE49-F238E27FC236}">
                <a16:creationId xmlns="" xmlns:a16="http://schemas.microsoft.com/office/drawing/2014/main" id="{9A64484B-B96F-4986-8627-3C17E75040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C57354D3-AA11-4B9D-958C-B8A03D7DF48E}"/>
              </a:ext>
            </a:extLst>
          </p:cNvPr>
          <p:cNvSpPr>
            <a:spLocks noGrp="1"/>
          </p:cNvSpPr>
          <p:nvPr>
            <p:ph type="sldNum" sz="quarter" idx="12"/>
          </p:nvPr>
        </p:nvSpPr>
        <p:spPr/>
        <p:txBody>
          <a:bodyPr/>
          <a:lstStyle/>
          <a:p>
            <a:fld id="{DC7AE4C0-5069-4C16-A3D5-57D3110979EF}" type="slidenum">
              <a:rPr lang="en-GB" smtClean="0"/>
              <a:t>‹#›</a:t>
            </a:fld>
            <a:endParaRPr lang="en-GB"/>
          </a:p>
        </p:txBody>
      </p:sp>
    </p:spTree>
    <p:extLst>
      <p:ext uri="{BB962C8B-B14F-4D97-AF65-F5344CB8AC3E}">
        <p14:creationId xmlns:p14="http://schemas.microsoft.com/office/powerpoint/2010/main" val="412585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496A71-D96E-400A-A025-58E29A9296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B3BB6D49-7756-42F8-8944-6DFE6E7FFB1D}"/>
              </a:ext>
            </a:extLst>
          </p:cNvPr>
          <p:cNvSpPr>
            <a:spLocks noGrp="1"/>
          </p:cNvSpPr>
          <p:nvPr>
            <p:ph type="dt" sz="half" idx="10"/>
          </p:nvPr>
        </p:nvSpPr>
        <p:spPr/>
        <p:txBody>
          <a:bodyPr/>
          <a:lstStyle/>
          <a:p>
            <a:fld id="{B3445FDE-0091-4784-B86F-F60014DA353E}" type="datetimeFigureOut">
              <a:rPr lang="en-GB" smtClean="0"/>
              <a:t>08/11/2018</a:t>
            </a:fld>
            <a:endParaRPr lang="en-GB"/>
          </a:p>
        </p:txBody>
      </p:sp>
      <p:sp>
        <p:nvSpPr>
          <p:cNvPr id="4" name="Footer Placeholder 3">
            <a:extLst>
              <a:ext uri="{FF2B5EF4-FFF2-40B4-BE49-F238E27FC236}">
                <a16:creationId xmlns="" xmlns:a16="http://schemas.microsoft.com/office/drawing/2014/main" id="{4737C33F-360B-4260-BF7D-56C469F7B5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ADA50815-F886-475A-80B5-AF7DCCCCB83E}"/>
              </a:ext>
            </a:extLst>
          </p:cNvPr>
          <p:cNvSpPr>
            <a:spLocks noGrp="1"/>
          </p:cNvSpPr>
          <p:nvPr>
            <p:ph type="sldNum" sz="quarter" idx="12"/>
          </p:nvPr>
        </p:nvSpPr>
        <p:spPr/>
        <p:txBody>
          <a:bodyPr/>
          <a:lstStyle/>
          <a:p>
            <a:fld id="{DC7AE4C0-5069-4C16-A3D5-57D3110979EF}" type="slidenum">
              <a:rPr lang="en-GB" smtClean="0"/>
              <a:t>‹#›</a:t>
            </a:fld>
            <a:endParaRPr lang="en-GB"/>
          </a:p>
        </p:txBody>
      </p:sp>
    </p:spTree>
    <p:extLst>
      <p:ext uri="{BB962C8B-B14F-4D97-AF65-F5344CB8AC3E}">
        <p14:creationId xmlns:p14="http://schemas.microsoft.com/office/powerpoint/2010/main" val="127654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F385B0D-1D9E-48EB-BB13-36E01043F083}"/>
              </a:ext>
            </a:extLst>
          </p:cNvPr>
          <p:cNvSpPr>
            <a:spLocks noGrp="1"/>
          </p:cNvSpPr>
          <p:nvPr>
            <p:ph type="dt" sz="half" idx="10"/>
          </p:nvPr>
        </p:nvSpPr>
        <p:spPr/>
        <p:txBody>
          <a:bodyPr/>
          <a:lstStyle/>
          <a:p>
            <a:fld id="{B3445FDE-0091-4784-B86F-F60014DA353E}" type="datetimeFigureOut">
              <a:rPr lang="en-GB" smtClean="0"/>
              <a:t>08/11/2018</a:t>
            </a:fld>
            <a:endParaRPr lang="en-GB"/>
          </a:p>
        </p:txBody>
      </p:sp>
      <p:sp>
        <p:nvSpPr>
          <p:cNvPr id="3" name="Footer Placeholder 2">
            <a:extLst>
              <a:ext uri="{FF2B5EF4-FFF2-40B4-BE49-F238E27FC236}">
                <a16:creationId xmlns="" xmlns:a16="http://schemas.microsoft.com/office/drawing/2014/main" id="{FD08D858-E3A5-4CFE-972A-5ED16B2466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5A811C9C-8A2E-45CC-B0AF-88304EAEC5AD}"/>
              </a:ext>
            </a:extLst>
          </p:cNvPr>
          <p:cNvSpPr>
            <a:spLocks noGrp="1"/>
          </p:cNvSpPr>
          <p:nvPr>
            <p:ph type="sldNum" sz="quarter" idx="12"/>
          </p:nvPr>
        </p:nvSpPr>
        <p:spPr/>
        <p:txBody>
          <a:bodyPr/>
          <a:lstStyle/>
          <a:p>
            <a:fld id="{DC7AE4C0-5069-4C16-A3D5-57D3110979EF}" type="slidenum">
              <a:rPr lang="en-GB" smtClean="0"/>
              <a:t>‹#›</a:t>
            </a:fld>
            <a:endParaRPr lang="en-GB"/>
          </a:p>
        </p:txBody>
      </p:sp>
    </p:spTree>
    <p:extLst>
      <p:ext uri="{BB962C8B-B14F-4D97-AF65-F5344CB8AC3E}">
        <p14:creationId xmlns:p14="http://schemas.microsoft.com/office/powerpoint/2010/main" val="424535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C5CD79-6A1D-4A51-9CFB-155029862A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47D0E50-449C-4344-B2A6-77C0ED1B1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DC9EF955-C050-43BD-8E04-88AA31919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9B2BC37-4B81-4883-AF03-6FC6A308589E}"/>
              </a:ext>
            </a:extLst>
          </p:cNvPr>
          <p:cNvSpPr>
            <a:spLocks noGrp="1"/>
          </p:cNvSpPr>
          <p:nvPr>
            <p:ph type="dt" sz="half" idx="10"/>
          </p:nvPr>
        </p:nvSpPr>
        <p:spPr/>
        <p:txBody>
          <a:bodyPr/>
          <a:lstStyle/>
          <a:p>
            <a:fld id="{B3445FDE-0091-4784-B86F-F60014DA353E}" type="datetimeFigureOut">
              <a:rPr lang="en-GB" smtClean="0"/>
              <a:t>08/11/2018</a:t>
            </a:fld>
            <a:endParaRPr lang="en-GB"/>
          </a:p>
        </p:txBody>
      </p:sp>
      <p:sp>
        <p:nvSpPr>
          <p:cNvPr id="6" name="Footer Placeholder 5">
            <a:extLst>
              <a:ext uri="{FF2B5EF4-FFF2-40B4-BE49-F238E27FC236}">
                <a16:creationId xmlns="" xmlns:a16="http://schemas.microsoft.com/office/drawing/2014/main" id="{5250BE45-6111-40B5-ACB3-C6CB706FBE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F891A92-D54E-4C9C-8673-0141DEFE48DE}"/>
              </a:ext>
            </a:extLst>
          </p:cNvPr>
          <p:cNvSpPr>
            <a:spLocks noGrp="1"/>
          </p:cNvSpPr>
          <p:nvPr>
            <p:ph type="sldNum" sz="quarter" idx="12"/>
          </p:nvPr>
        </p:nvSpPr>
        <p:spPr/>
        <p:txBody>
          <a:bodyPr/>
          <a:lstStyle/>
          <a:p>
            <a:fld id="{DC7AE4C0-5069-4C16-A3D5-57D3110979EF}" type="slidenum">
              <a:rPr lang="en-GB" smtClean="0"/>
              <a:t>‹#›</a:t>
            </a:fld>
            <a:endParaRPr lang="en-GB"/>
          </a:p>
        </p:txBody>
      </p:sp>
    </p:spTree>
    <p:extLst>
      <p:ext uri="{BB962C8B-B14F-4D97-AF65-F5344CB8AC3E}">
        <p14:creationId xmlns:p14="http://schemas.microsoft.com/office/powerpoint/2010/main" val="80648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807A37-9008-4DA3-BDB0-E0E72792B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D1C54BC2-4A1B-4B25-A1EB-BBE33B5CA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E4DE9644-5E9F-4710-ABDC-95FC348DC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859E633-872C-47B9-A06C-54C01D124601}"/>
              </a:ext>
            </a:extLst>
          </p:cNvPr>
          <p:cNvSpPr>
            <a:spLocks noGrp="1"/>
          </p:cNvSpPr>
          <p:nvPr>
            <p:ph type="dt" sz="half" idx="10"/>
          </p:nvPr>
        </p:nvSpPr>
        <p:spPr/>
        <p:txBody>
          <a:bodyPr/>
          <a:lstStyle/>
          <a:p>
            <a:fld id="{B3445FDE-0091-4784-B86F-F60014DA353E}" type="datetimeFigureOut">
              <a:rPr lang="en-GB" smtClean="0"/>
              <a:t>08/11/2018</a:t>
            </a:fld>
            <a:endParaRPr lang="en-GB"/>
          </a:p>
        </p:txBody>
      </p:sp>
      <p:sp>
        <p:nvSpPr>
          <p:cNvPr id="6" name="Footer Placeholder 5">
            <a:extLst>
              <a:ext uri="{FF2B5EF4-FFF2-40B4-BE49-F238E27FC236}">
                <a16:creationId xmlns="" xmlns:a16="http://schemas.microsoft.com/office/drawing/2014/main" id="{0DB516BD-9541-4DFE-A3FB-BF9C1513EF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7A6E27F-26BA-42F2-9B5B-BD621EB7437A}"/>
              </a:ext>
            </a:extLst>
          </p:cNvPr>
          <p:cNvSpPr>
            <a:spLocks noGrp="1"/>
          </p:cNvSpPr>
          <p:nvPr>
            <p:ph type="sldNum" sz="quarter" idx="12"/>
          </p:nvPr>
        </p:nvSpPr>
        <p:spPr/>
        <p:txBody>
          <a:bodyPr/>
          <a:lstStyle/>
          <a:p>
            <a:fld id="{DC7AE4C0-5069-4C16-A3D5-57D3110979EF}" type="slidenum">
              <a:rPr lang="en-GB" smtClean="0"/>
              <a:t>‹#›</a:t>
            </a:fld>
            <a:endParaRPr lang="en-GB"/>
          </a:p>
        </p:txBody>
      </p:sp>
    </p:spTree>
    <p:extLst>
      <p:ext uri="{BB962C8B-B14F-4D97-AF65-F5344CB8AC3E}">
        <p14:creationId xmlns:p14="http://schemas.microsoft.com/office/powerpoint/2010/main" val="356991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CA10C91-B2E4-4BCA-AD82-4057F1F1D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7C21D79-2C17-4F38-96CC-0D2ED5D574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1755B92-59FB-48BD-BBDF-50D078888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45FDE-0091-4784-B86F-F60014DA353E}" type="datetimeFigureOut">
              <a:rPr lang="en-GB" smtClean="0"/>
              <a:t>08/11/2018</a:t>
            </a:fld>
            <a:endParaRPr lang="en-GB"/>
          </a:p>
        </p:txBody>
      </p:sp>
      <p:sp>
        <p:nvSpPr>
          <p:cNvPr id="5" name="Footer Placeholder 4">
            <a:extLst>
              <a:ext uri="{FF2B5EF4-FFF2-40B4-BE49-F238E27FC236}">
                <a16:creationId xmlns="" xmlns:a16="http://schemas.microsoft.com/office/drawing/2014/main" id="{FFFABB09-164A-45C9-A283-2AF04ED3EB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4844C4F4-ED4C-44FB-AEF7-E366C138F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AE4C0-5069-4C16-A3D5-57D3110979EF}" type="slidenum">
              <a:rPr lang="en-GB" smtClean="0"/>
              <a:t>‹#›</a:t>
            </a:fld>
            <a:endParaRPr lang="en-GB"/>
          </a:p>
        </p:txBody>
      </p:sp>
    </p:spTree>
    <p:extLst>
      <p:ext uri="{BB962C8B-B14F-4D97-AF65-F5344CB8AC3E}">
        <p14:creationId xmlns:p14="http://schemas.microsoft.com/office/powerpoint/2010/main" val="3285709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Efi4Orax10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eT7yXG2aJd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_GI1KsjBQY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_EKa-XFoAx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ZGghmwUcb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F52968-C6E1-4B10-B881-7324293E99B1}"/>
              </a:ext>
            </a:extLst>
          </p:cNvPr>
          <p:cNvSpPr>
            <a:spLocks noGrp="1"/>
          </p:cNvSpPr>
          <p:nvPr>
            <p:ph type="ctrTitle"/>
          </p:nvPr>
        </p:nvSpPr>
        <p:spPr>
          <a:xfrm>
            <a:off x="1524000" y="1122363"/>
            <a:ext cx="9144000" cy="1495578"/>
          </a:xfrm>
          <a:solidFill>
            <a:srgbClr val="FFFF00"/>
          </a:solidFill>
        </p:spPr>
        <p:txBody>
          <a:bodyPr/>
          <a:lstStyle/>
          <a:p>
            <a:r>
              <a:rPr lang="en-GB" dirty="0">
                <a:latin typeface="Arial Rounded MT Bold" panose="020F0704030504030204" pitchFamily="34" charset="0"/>
              </a:rPr>
              <a:t>Meta-ethics</a:t>
            </a:r>
          </a:p>
        </p:txBody>
      </p:sp>
      <p:sp>
        <p:nvSpPr>
          <p:cNvPr id="3" name="Subtitle 2">
            <a:extLst>
              <a:ext uri="{FF2B5EF4-FFF2-40B4-BE49-F238E27FC236}">
                <a16:creationId xmlns="" xmlns:a16="http://schemas.microsoft.com/office/drawing/2014/main" id="{D7276DF3-DA71-4D80-80EB-F39A7EFE9E28}"/>
              </a:ext>
            </a:extLst>
          </p:cNvPr>
          <p:cNvSpPr>
            <a:spLocks noGrp="1"/>
          </p:cNvSpPr>
          <p:nvPr>
            <p:ph type="subTitle" idx="1"/>
          </p:nvPr>
        </p:nvSpPr>
        <p:spPr>
          <a:solidFill>
            <a:srgbClr val="FFFF00"/>
          </a:solidFill>
        </p:spPr>
        <p:txBody>
          <a:bodyPr/>
          <a:lstStyle/>
          <a:p>
            <a:r>
              <a:rPr lang="en-GB" dirty="0">
                <a:latin typeface="Arial Rounded MT Bold" panose="020F0704030504030204" pitchFamily="34" charset="0"/>
              </a:rPr>
              <a:t>Introduction - Naturalism</a:t>
            </a:r>
          </a:p>
        </p:txBody>
      </p:sp>
    </p:spTree>
    <p:extLst>
      <p:ext uri="{BB962C8B-B14F-4D97-AF65-F5344CB8AC3E}">
        <p14:creationId xmlns:p14="http://schemas.microsoft.com/office/powerpoint/2010/main" val="3738304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6758CC-05C6-4AFB-AA07-922764E2A8F4}"/>
              </a:ext>
            </a:extLst>
          </p:cNvPr>
          <p:cNvSpPr>
            <a:spLocks noGrp="1"/>
          </p:cNvSpPr>
          <p:nvPr>
            <p:ph type="title"/>
          </p:nvPr>
        </p:nvSpPr>
        <p:spPr>
          <a:solidFill>
            <a:srgbClr val="FFFF00"/>
          </a:solidFill>
        </p:spPr>
        <p:txBody>
          <a:bodyPr/>
          <a:lstStyle/>
          <a:p>
            <a:pPr algn="ctr"/>
            <a:r>
              <a:rPr lang="en-GB" dirty="0">
                <a:latin typeface="Arial Rounded MT Bold" panose="020F0704030504030204" pitchFamily="34" charset="0"/>
              </a:rPr>
              <a:t>e.g. ‘Stalin was a good person’</a:t>
            </a:r>
          </a:p>
        </p:txBody>
      </p:sp>
      <p:sp>
        <p:nvSpPr>
          <p:cNvPr id="3" name="Content Placeholder 2">
            <a:extLst>
              <a:ext uri="{FF2B5EF4-FFF2-40B4-BE49-F238E27FC236}">
                <a16:creationId xmlns="" xmlns:a16="http://schemas.microsoft.com/office/drawing/2014/main" id="{1342DF21-9423-4D9A-899A-B9CDCC139ACD}"/>
              </a:ext>
            </a:extLst>
          </p:cNvPr>
          <p:cNvSpPr>
            <a:spLocks noGrp="1"/>
          </p:cNvSpPr>
          <p:nvPr>
            <p:ph idx="1"/>
          </p:nvPr>
        </p:nvSpPr>
        <p:spPr>
          <a:solidFill>
            <a:srgbClr val="FFFF00"/>
          </a:solidFill>
        </p:spPr>
        <p:txBody>
          <a:bodyPr/>
          <a:lstStyle/>
          <a:p>
            <a:r>
              <a:rPr lang="en-GB" dirty="0">
                <a:latin typeface="Arial Rounded MT Bold" panose="020F0704030504030204" pitchFamily="34" charset="0"/>
              </a:rPr>
              <a:t>An ethical naturalist would say that this statement can be proved wrong from our experience of the real world.</a:t>
            </a:r>
          </a:p>
          <a:p>
            <a:r>
              <a:rPr lang="en-GB" dirty="0">
                <a:latin typeface="Arial Rounded MT Bold" panose="020F0704030504030204" pitchFamily="34" charset="0"/>
              </a:rPr>
              <a:t>Evidence of Stalin’s role in the deaths of millions of Russians, his political purges and his personal cruelty prove that he was not a good person.</a:t>
            </a:r>
          </a:p>
          <a:p>
            <a:r>
              <a:rPr lang="en-GB" u="sng" dirty="0">
                <a:latin typeface="Arial Rounded MT Bold" panose="020F0704030504030204" pitchFamily="34" charset="0"/>
              </a:rPr>
              <a:t>Ethical naturalism therefore also claims that moral statements can be denied based on our experience of the real world.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348555" cy="207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3445" y="-37382"/>
            <a:ext cx="1348555" cy="207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27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2843E0-B0D4-4DB8-8121-44854462FE9E}"/>
              </a:ext>
            </a:extLst>
          </p:cNvPr>
          <p:cNvSpPr>
            <a:spLocks noGrp="1"/>
          </p:cNvSpPr>
          <p:nvPr>
            <p:ph type="title"/>
          </p:nvPr>
        </p:nvSpPr>
        <p:spPr>
          <a:xfrm>
            <a:off x="3380984" y="0"/>
            <a:ext cx="4372627" cy="1062843"/>
          </a:xfrm>
          <a:solidFill>
            <a:srgbClr val="FFFF00"/>
          </a:solidFill>
        </p:spPr>
        <p:txBody>
          <a:bodyPr/>
          <a:lstStyle/>
          <a:p>
            <a:r>
              <a:rPr lang="en-GB" dirty="0">
                <a:latin typeface="Arial Rounded MT Bold" panose="020F0704030504030204" pitchFamily="34" charset="0"/>
              </a:rPr>
              <a:t>Utilitarianism</a:t>
            </a:r>
          </a:p>
        </p:txBody>
      </p:sp>
      <p:sp>
        <p:nvSpPr>
          <p:cNvPr id="3" name="Content Placeholder 2">
            <a:extLst>
              <a:ext uri="{FF2B5EF4-FFF2-40B4-BE49-F238E27FC236}">
                <a16:creationId xmlns="" xmlns:a16="http://schemas.microsoft.com/office/drawing/2014/main" id="{A27E5043-3882-43DA-9907-BF86F0B17905}"/>
              </a:ext>
            </a:extLst>
          </p:cNvPr>
          <p:cNvSpPr>
            <a:spLocks noGrp="1"/>
          </p:cNvSpPr>
          <p:nvPr>
            <p:ph idx="1"/>
          </p:nvPr>
        </p:nvSpPr>
        <p:spPr>
          <a:xfrm>
            <a:off x="187890" y="1265129"/>
            <a:ext cx="11837096" cy="4911834"/>
          </a:xfrm>
          <a:solidFill>
            <a:srgbClr val="FFFF00"/>
          </a:solidFill>
        </p:spPr>
        <p:txBody>
          <a:bodyPr>
            <a:normAutofit fontScale="92500" lnSpcReduction="20000"/>
          </a:bodyPr>
          <a:lstStyle/>
          <a:p>
            <a:r>
              <a:rPr lang="en-GB" dirty="0">
                <a:latin typeface="Arial Rounded MT Bold" panose="020F0704030504030204" pitchFamily="34" charset="0"/>
              </a:rPr>
              <a:t>Based on the claim that it is good to maximise happiness and minimise suffering.</a:t>
            </a:r>
          </a:p>
          <a:p>
            <a:r>
              <a:rPr lang="en-GB" dirty="0">
                <a:latin typeface="Arial Rounded MT Bold" panose="020F0704030504030204" pitchFamily="34" charset="0"/>
              </a:rPr>
              <a:t>This claim is based on the fact that humans are motivated by the pursuit of pleasure and the avoidance of pain.  This is a fact that we can experience in the real world.  Therefore it can be known (is cognitive) is based on reality (is realist) can be tested or experienced (is empirical) and is objective (linked to a fact about the real world).</a:t>
            </a:r>
          </a:p>
          <a:p>
            <a:r>
              <a:rPr lang="en-GB" dirty="0">
                <a:latin typeface="Arial Rounded MT Bold" panose="020F0704030504030204" pitchFamily="34" charset="0"/>
              </a:rPr>
              <a:t>In Rule Utilitarianism, we can make statements like ‘it is wrong to torture’ because from real-world experience we know that this causes suffering and we know from real-world experience that humans want to avoid pain.  </a:t>
            </a:r>
          </a:p>
          <a:p>
            <a:r>
              <a:rPr lang="en-GB" dirty="0">
                <a:latin typeface="Arial Rounded MT Bold" panose="020F0704030504030204" pitchFamily="34" charset="0"/>
              </a:rPr>
              <a:t>The wrongness of torture is independent of opinion because it is based on hard facts that are provable.</a:t>
            </a:r>
          </a:p>
          <a:p>
            <a:r>
              <a:rPr lang="en-GB" dirty="0">
                <a:latin typeface="Arial Rounded MT Bold" panose="020F0704030504030204" pitchFamily="34" charset="0"/>
              </a:rPr>
              <a:t>‘Torture is wrong’ is therefore an ethical proposition.  It is declaring something meaningful about torture.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1106" y="0"/>
            <a:ext cx="830893" cy="124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123"/>
            <a:ext cx="830893" cy="124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455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9306BA-8E11-4836-AA27-4727B930E9F7}"/>
              </a:ext>
            </a:extLst>
          </p:cNvPr>
          <p:cNvSpPr>
            <a:spLocks noGrp="1"/>
          </p:cNvSpPr>
          <p:nvPr>
            <p:ph type="title"/>
          </p:nvPr>
        </p:nvSpPr>
        <p:spPr>
          <a:xfrm>
            <a:off x="788096" y="189760"/>
            <a:ext cx="10515600" cy="1325563"/>
          </a:xfrm>
          <a:solidFill>
            <a:srgbClr val="FFFF00"/>
          </a:solidFill>
        </p:spPr>
        <p:txBody>
          <a:bodyPr/>
          <a:lstStyle/>
          <a:p>
            <a:r>
              <a:rPr lang="en-GB" dirty="0">
                <a:latin typeface="Arial Rounded MT Bold" panose="020F0704030504030204" pitchFamily="34" charset="0"/>
              </a:rPr>
              <a:t>The link between morality and non-moral concepts</a:t>
            </a:r>
          </a:p>
        </p:txBody>
      </p:sp>
      <p:sp>
        <p:nvSpPr>
          <p:cNvPr id="3" name="Content Placeholder 2">
            <a:extLst>
              <a:ext uri="{FF2B5EF4-FFF2-40B4-BE49-F238E27FC236}">
                <a16:creationId xmlns="" xmlns:a16="http://schemas.microsoft.com/office/drawing/2014/main" id="{82765119-0100-41EF-B45B-F3560DB3DDD5}"/>
              </a:ext>
            </a:extLst>
          </p:cNvPr>
          <p:cNvSpPr>
            <a:spLocks noGrp="1"/>
          </p:cNvSpPr>
          <p:nvPr>
            <p:ph idx="1"/>
          </p:nvPr>
        </p:nvSpPr>
        <p:spPr>
          <a:xfrm>
            <a:off x="175364" y="1825625"/>
            <a:ext cx="11774466" cy="4351338"/>
          </a:xfrm>
          <a:solidFill>
            <a:srgbClr val="FFFF00"/>
          </a:solidFill>
        </p:spPr>
        <p:txBody>
          <a:bodyPr>
            <a:normAutofit lnSpcReduction="10000"/>
          </a:bodyPr>
          <a:lstStyle/>
          <a:p>
            <a:r>
              <a:rPr lang="en-GB" dirty="0">
                <a:latin typeface="Arial Rounded MT Bold" panose="020F0704030504030204" pitchFamily="34" charset="0"/>
              </a:rPr>
              <a:t>Ethical naturalism links a moral element and a non-moral element and claims that the non-moral element proves the moral element.</a:t>
            </a:r>
          </a:p>
          <a:p>
            <a:r>
              <a:rPr lang="en-GB" dirty="0">
                <a:latin typeface="Arial Rounded MT Bold" panose="020F0704030504030204" pitchFamily="34" charset="0"/>
              </a:rPr>
              <a:t>In the case of Utilitarianism, the non-moral element is pleasure or happiness.</a:t>
            </a:r>
          </a:p>
          <a:p>
            <a:r>
              <a:rPr lang="en-GB" dirty="0">
                <a:latin typeface="Arial Rounded MT Bold" panose="020F0704030504030204" pitchFamily="34" charset="0"/>
              </a:rPr>
              <a:t>For an ethical naturalist, goodness </a:t>
            </a:r>
            <a:r>
              <a:rPr lang="en-GB" dirty="0">
                <a:solidFill>
                  <a:srgbClr val="FF0000"/>
                </a:solidFill>
                <a:latin typeface="Arial Rounded MT Bold" panose="020F0704030504030204" pitchFamily="34" charset="0"/>
              </a:rPr>
              <a:t>=</a:t>
            </a:r>
            <a:r>
              <a:rPr lang="en-GB" dirty="0">
                <a:latin typeface="Arial Rounded MT Bold" panose="020F0704030504030204" pitchFamily="34" charset="0"/>
              </a:rPr>
              <a:t> maximising pleasure</a:t>
            </a:r>
          </a:p>
          <a:p>
            <a:r>
              <a:rPr lang="en-GB" dirty="0">
                <a:latin typeface="Arial Rounded MT Bold" panose="020F0704030504030204" pitchFamily="34" charset="0"/>
              </a:rPr>
              <a:t>In NML, the non-moral element is human nature</a:t>
            </a:r>
          </a:p>
          <a:p>
            <a:r>
              <a:rPr lang="en-GB" dirty="0">
                <a:latin typeface="Arial Rounded MT Bold" panose="020F0704030504030204" pitchFamily="34" charset="0"/>
              </a:rPr>
              <a:t>For an ethical naturalist, goodness </a:t>
            </a:r>
            <a:r>
              <a:rPr lang="en-GB" dirty="0">
                <a:solidFill>
                  <a:srgbClr val="FF0000"/>
                </a:solidFill>
                <a:latin typeface="Arial Rounded MT Bold" panose="020F0704030504030204" pitchFamily="34" charset="0"/>
              </a:rPr>
              <a:t>= </a:t>
            </a:r>
            <a:r>
              <a:rPr lang="en-GB" dirty="0">
                <a:latin typeface="Arial Rounded MT Bold" panose="020F0704030504030204" pitchFamily="34" charset="0"/>
              </a:rPr>
              <a:t>acting in accordance with human nature</a:t>
            </a:r>
          </a:p>
          <a:p>
            <a:r>
              <a:rPr lang="en-GB" dirty="0">
                <a:latin typeface="Arial Rounded MT Bold" panose="020F0704030504030204" pitchFamily="34" charset="0"/>
              </a:rPr>
              <a:t>This means goodness </a:t>
            </a:r>
            <a:r>
              <a:rPr lang="en-GB" dirty="0">
                <a:solidFill>
                  <a:srgbClr val="FF0000"/>
                </a:solidFill>
                <a:latin typeface="Arial Rounded MT Bold" panose="020F0704030504030204" pitchFamily="34" charset="0"/>
              </a:rPr>
              <a:t>is the same as </a:t>
            </a:r>
            <a:r>
              <a:rPr lang="en-GB" dirty="0">
                <a:latin typeface="Arial Rounded MT Bold" panose="020F0704030504030204" pitchFamily="34" charset="0"/>
              </a:rPr>
              <a:t>maximising pleasure, or acting in accordance with human nature.</a:t>
            </a:r>
          </a:p>
        </p:txBody>
      </p:sp>
    </p:spTree>
    <p:extLst>
      <p:ext uri="{BB962C8B-B14F-4D97-AF65-F5344CB8AC3E}">
        <p14:creationId xmlns:p14="http://schemas.microsoft.com/office/powerpoint/2010/main" val="48785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5F4FB4-9795-41B8-9C50-9534F77C7F9E}"/>
              </a:ext>
            </a:extLst>
          </p:cNvPr>
          <p:cNvSpPr>
            <a:spLocks noGrp="1"/>
          </p:cNvSpPr>
          <p:nvPr>
            <p:ph type="title"/>
          </p:nvPr>
        </p:nvSpPr>
        <p:spPr>
          <a:xfrm>
            <a:off x="7335723" y="264917"/>
            <a:ext cx="2894556" cy="1325563"/>
          </a:xfrm>
          <a:solidFill>
            <a:srgbClr val="FFFF00"/>
          </a:solidFill>
        </p:spPr>
        <p:txBody>
          <a:bodyPr/>
          <a:lstStyle/>
          <a:p>
            <a:r>
              <a:rPr lang="en-GB" dirty="0">
                <a:latin typeface="Arial Rounded MT Bold" panose="020F0704030504030204" pitchFamily="34" charset="0"/>
              </a:rPr>
              <a:t>F H Bradley</a:t>
            </a:r>
          </a:p>
        </p:txBody>
      </p:sp>
      <p:sp>
        <p:nvSpPr>
          <p:cNvPr id="3" name="Content Placeholder 2">
            <a:extLst>
              <a:ext uri="{FF2B5EF4-FFF2-40B4-BE49-F238E27FC236}">
                <a16:creationId xmlns="" xmlns:a16="http://schemas.microsoft.com/office/drawing/2014/main" id="{B174A288-B943-4BBA-B2F0-E45C350D8DA9}"/>
              </a:ext>
            </a:extLst>
          </p:cNvPr>
          <p:cNvSpPr>
            <a:spLocks noGrp="1"/>
          </p:cNvSpPr>
          <p:nvPr>
            <p:ph sz="half" idx="1"/>
          </p:nvPr>
        </p:nvSpPr>
        <p:spPr>
          <a:xfrm>
            <a:off x="838200" y="388307"/>
            <a:ext cx="5181600" cy="5788656"/>
          </a:xfrm>
          <a:solidFill>
            <a:srgbClr val="FFFF00"/>
          </a:solidFill>
        </p:spPr>
        <p:txBody>
          <a:bodyPr>
            <a:normAutofit fontScale="92500" lnSpcReduction="20000"/>
          </a:bodyPr>
          <a:lstStyle/>
          <a:p>
            <a:r>
              <a:rPr lang="en-GB" dirty="0">
                <a:latin typeface="Arial Rounded MT Bold" panose="020F0704030504030204" pitchFamily="34" charset="0"/>
              </a:rPr>
              <a:t>19</a:t>
            </a:r>
            <a:r>
              <a:rPr lang="en-GB" baseline="30000" dirty="0">
                <a:latin typeface="Arial Rounded MT Bold" panose="020F0704030504030204" pitchFamily="34" charset="0"/>
              </a:rPr>
              <a:t>th</a:t>
            </a:r>
            <a:r>
              <a:rPr lang="en-GB" dirty="0">
                <a:latin typeface="Arial Rounded MT Bold" panose="020F0704030504030204" pitchFamily="34" charset="0"/>
              </a:rPr>
              <a:t> Century philosopher.</a:t>
            </a:r>
          </a:p>
          <a:p>
            <a:r>
              <a:rPr lang="en-GB" dirty="0">
                <a:latin typeface="Arial Rounded MT Bold" panose="020F0704030504030204" pitchFamily="34" charset="0"/>
              </a:rPr>
              <a:t>Concerned with understanding the meaning of human existence.</a:t>
            </a:r>
          </a:p>
          <a:p>
            <a:r>
              <a:rPr lang="en-GB" dirty="0">
                <a:latin typeface="Arial Rounded MT Bold" panose="020F0704030504030204" pitchFamily="34" charset="0"/>
              </a:rPr>
              <a:t>Part of this was a study of what sort of ethics humans should pursue.</a:t>
            </a:r>
          </a:p>
          <a:p>
            <a:r>
              <a:rPr lang="en-GB" dirty="0">
                <a:latin typeface="Arial Rounded MT Bold" panose="020F0704030504030204" pitchFamily="34" charset="0"/>
              </a:rPr>
              <a:t>Presented his ideas in a book called Ethical Studies in 1876.  </a:t>
            </a:r>
          </a:p>
          <a:p>
            <a:r>
              <a:rPr lang="en-GB" dirty="0">
                <a:latin typeface="Arial Rounded MT Bold" panose="020F0704030504030204" pitchFamily="34" charset="0"/>
              </a:rPr>
              <a:t>The book was written in a </a:t>
            </a:r>
            <a:r>
              <a:rPr lang="en-GB" dirty="0">
                <a:solidFill>
                  <a:srgbClr val="FF0000"/>
                </a:solidFill>
                <a:latin typeface="Arial Rounded MT Bold" panose="020F0704030504030204" pitchFamily="34" charset="0"/>
              </a:rPr>
              <a:t>dialectic</a:t>
            </a:r>
            <a:r>
              <a:rPr lang="en-GB" dirty="0">
                <a:latin typeface="Arial Rounded MT Bold" panose="020F0704030504030204" pitchFamily="34" charset="0"/>
              </a:rPr>
              <a:t> style – this means, writing about one view (the thesis), then about an opposite view (the antithesis), then combining the two (synthesis).</a:t>
            </a:r>
          </a:p>
        </p:txBody>
      </p:sp>
      <p:sp>
        <p:nvSpPr>
          <p:cNvPr id="5" name="Content Placeholder 4">
            <a:extLst>
              <a:ext uri="{FF2B5EF4-FFF2-40B4-BE49-F238E27FC236}">
                <a16:creationId xmlns="" xmlns:a16="http://schemas.microsoft.com/office/drawing/2014/main" id="{D6826609-3A19-4488-9621-7DF477D05F4B}"/>
              </a:ext>
            </a:extLst>
          </p:cNvPr>
          <p:cNvSpPr>
            <a:spLocks noGrp="1"/>
          </p:cNvSpPr>
          <p:nvPr>
            <p:ph sz="half" idx="2"/>
          </p:nvPr>
        </p:nvSpPr>
        <p:spPr/>
        <p:txBody>
          <a:bodyPr>
            <a:normAutofit fontScale="92500" lnSpcReduction="20000"/>
          </a:bodyPr>
          <a:lstStyle/>
          <a:p>
            <a:endParaRPr lang="en-GB"/>
          </a:p>
        </p:txBody>
      </p:sp>
      <p:pic>
        <p:nvPicPr>
          <p:cNvPr id="4" name="Picture 3">
            <a:extLst>
              <a:ext uri="{FF2B5EF4-FFF2-40B4-BE49-F238E27FC236}">
                <a16:creationId xmlns="" xmlns:a16="http://schemas.microsoft.com/office/drawing/2014/main" id="{A7C1904B-EDBD-4AD6-8FBE-D37DC507A82E}"/>
              </a:ext>
            </a:extLst>
          </p:cNvPr>
          <p:cNvPicPr>
            <a:picLocks noChangeAspect="1"/>
          </p:cNvPicPr>
          <p:nvPr/>
        </p:nvPicPr>
        <p:blipFill>
          <a:blip r:embed="rId2"/>
          <a:stretch>
            <a:fillRect/>
          </a:stretch>
        </p:blipFill>
        <p:spPr>
          <a:xfrm>
            <a:off x="6172199" y="1825625"/>
            <a:ext cx="5221605" cy="4351338"/>
          </a:xfrm>
          <a:prstGeom prst="rect">
            <a:avLst/>
          </a:prstGeom>
        </p:spPr>
      </p:pic>
    </p:spTree>
    <p:extLst>
      <p:ext uri="{BB962C8B-B14F-4D97-AF65-F5344CB8AC3E}">
        <p14:creationId xmlns:p14="http://schemas.microsoft.com/office/powerpoint/2010/main" val="143035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019C266-3FE4-4DF5-B700-03F7C155380C}"/>
              </a:ext>
            </a:extLst>
          </p:cNvPr>
          <p:cNvSpPr txBox="1"/>
          <p:nvPr/>
        </p:nvSpPr>
        <p:spPr>
          <a:xfrm>
            <a:off x="618978" y="661182"/>
            <a:ext cx="4811151" cy="4893647"/>
          </a:xfrm>
          <a:prstGeom prst="rect">
            <a:avLst/>
          </a:prstGeom>
          <a:solidFill>
            <a:schemeClr val="accent4">
              <a:lumMod val="60000"/>
              <a:lumOff val="40000"/>
            </a:schemeClr>
          </a:solidFill>
        </p:spPr>
        <p:txBody>
          <a:bodyPr wrap="square" rtlCol="0">
            <a:spAutoFit/>
          </a:bodyPr>
          <a:lstStyle/>
          <a:p>
            <a:r>
              <a:rPr lang="en-GB" sz="2400" dirty="0">
                <a:latin typeface="Comic Sans MS" panose="030F0702030302020204" pitchFamily="66" charset="0"/>
              </a:rPr>
              <a:t>First, Bradley considered ethical Hedonism (Utilitarianism).  This is a </a:t>
            </a:r>
            <a:r>
              <a:rPr lang="en-GB" sz="2400" dirty="0">
                <a:solidFill>
                  <a:srgbClr val="FF0000"/>
                </a:solidFill>
                <a:latin typeface="Comic Sans MS" panose="030F0702030302020204" pitchFamily="66" charset="0"/>
              </a:rPr>
              <a:t>Naturalistic </a:t>
            </a:r>
            <a:r>
              <a:rPr lang="en-GB" sz="2400" dirty="0">
                <a:latin typeface="Comic Sans MS" panose="030F0702030302020204" pitchFamily="66" charset="0"/>
              </a:rPr>
              <a:t>theory because it is based on evidence that </a:t>
            </a:r>
            <a:r>
              <a:rPr lang="en-GB" sz="2400" u="sng" dirty="0">
                <a:latin typeface="Comic Sans MS" panose="030F0702030302020204" pitchFamily="66" charset="0"/>
              </a:rPr>
              <a:t>humans pursue pleasure and avoid pain.  </a:t>
            </a:r>
            <a:r>
              <a:rPr lang="en-GB" sz="2400" dirty="0">
                <a:latin typeface="Comic Sans MS" panose="030F0702030302020204" pitchFamily="66" charset="0"/>
              </a:rPr>
              <a:t>Bradley liked the naturalistic basis of the theory but thought that the view that </a:t>
            </a:r>
            <a:r>
              <a:rPr lang="en-GB" sz="2400" u="sng" dirty="0">
                <a:latin typeface="Comic Sans MS" panose="030F0702030302020204" pitchFamily="66" charset="0"/>
              </a:rPr>
              <a:t>we are engaged in the pursuit of pleasure was too individualistic a view of humanity.  </a:t>
            </a:r>
            <a:r>
              <a:rPr lang="en-GB" sz="2400" dirty="0">
                <a:latin typeface="Comic Sans MS" panose="030F0702030302020204" pitchFamily="66" charset="0"/>
              </a:rPr>
              <a:t>He thought it could not fulfil us.</a:t>
            </a:r>
          </a:p>
        </p:txBody>
      </p:sp>
      <p:sp>
        <p:nvSpPr>
          <p:cNvPr id="5" name="TextBox 4">
            <a:extLst>
              <a:ext uri="{FF2B5EF4-FFF2-40B4-BE49-F238E27FC236}">
                <a16:creationId xmlns="" xmlns:a16="http://schemas.microsoft.com/office/drawing/2014/main" id="{A964BD24-160A-48FB-8FA9-072089B09DFD}"/>
              </a:ext>
            </a:extLst>
          </p:cNvPr>
          <p:cNvSpPr txBox="1"/>
          <p:nvPr/>
        </p:nvSpPr>
        <p:spPr>
          <a:xfrm>
            <a:off x="6096001" y="647114"/>
            <a:ext cx="5477022" cy="5262979"/>
          </a:xfrm>
          <a:prstGeom prst="rect">
            <a:avLst/>
          </a:prstGeom>
          <a:solidFill>
            <a:schemeClr val="accent2">
              <a:lumMod val="60000"/>
              <a:lumOff val="40000"/>
            </a:schemeClr>
          </a:solidFill>
        </p:spPr>
        <p:txBody>
          <a:bodyPr wrap="square" rtlCol="0">
            <a:spAutoFit/>
          </a:bodyPr>
          <a:lstStyle/>
          <a:p>
            <a:r>
              <a:rPr lang="en-GB" sz="2400" dirty="0">
                <a:latin typeface="Comic Sans MS" panose="030F0702030302020204" pitchFamily="66" charset="0"/>
              </a:rPr>
              <a:t>He then considered </a:t>
            </a:r>
            <a:r>
              <a:rPr lang="en-GB" sz="2400" u="sng" dirty="0">
                <a:latin typeface="Comic Sans MS" panose="030F0702030302020204" pitchFamily="66" charset="0"/>
              </a:rPr>
              <a:t>Kant’s duty based ethics.  </a:t>
            </a:r>
            <a:r>
              <a:rPr lang="en-GB" sz="2400" dirty="0">
                <a:latin typeface="Comic Sans MS" panose="030F0702030302020204" pitchFamily="66" charset="0"/>
              </a:rPr>
              <a:t>This is the idea that we can logically work out what our duty is by thinking about questions like ‘Would it logically make sense for everyone to behave in the same way?’  Once you know what your duty is, you must follow it without exception.  </a:t>
            </a:r>
            <a:r>
              <a:rPr lang="en-GB" sz="2400" u="sng" dirty="0">
                <a:latin typeface="Comic Sans MS" panose="030F0702030302020204" pitchFamily="66" charset="0"/>
              </a:rPr>
              <a:t>This is an </a:t>
            </a:r>
            <a:r>
              <a:rPr lang="en-GB" sz="2400" u="sng" dirty="0">
                <a:solidFill>
                  <a:srgbClr val="FF0000"/>
                </a:solidFill>
                <a:latin typeface="Comic Sans MS" panose="030F0702030302020204" pitchFamily="66" charset="0"/>
              </a:rPr>
              <a:t>a priori </a:t>
            </a:r>
            <a:r>
              <a:rPr lang="en-GB" sz="2400" u="sng" dirty="0">
                <a:latin typeface="Comic Sans MS" panose="030F0702030302020204" pitchFamily="66" charset="0"/>
              </a:rPr>
              <a:t>and </a:t>
            </a:r>
            <a:r>
              <a:rPr lang="en-GB" sz="2400" u="sng" dirty="0">
                <a:solidFill>
                  <a:srgbClr val="FF0000"/>
                </a:solidFill>
                <a:latin typeface="Comic Sans MS" panose="030F0702030302020204" pitchFamily="66" charset="0"/>
              </a:rPr>
              <a:t>deontological</a:t>
            </a:r>
            <a:r>
              <a:rPr lang="en-GB" sz="2400" u="sng" dirty="0">
                <a:latin typeface="Comic Sans MS" panose="030F0702030302020204" pitchFamily="66" charset="0"/>
              </a:rPr>
              <a:t>  system of ethics.  Bradley liked the idea of duty, but did not like the idea that it was all worked out in the mind with no reference to the outside world.</a:t>
            </a:r>
          </a:p>
        </p:txBody>
      </p:sp>
      <p:sp>
        <p:nvSpPr>
          <p:cNvPr id="6" name="TextBox 5">
            <a:extLst>
              <a:ext uri="{FF2B5EF4-FFF2-40B4-BE49-F238E27FC236}">
                <a16:creationId xmlns="" xmlns:a16="http://schemas.microsoft.com/office/drawing/2014/main" id="{18E1A46A-1378-4EF2-886F-C08E64DC5E05}"/>
              </a:ext>
            </a:extLst>
          </p:cNvPr>
          <p:cNvSpPr txBox="1"/>
          <p:nvPr/>
        </p:nvSpPr>
        <p:spPr>
          <a:xfrm>
            <a:off x="618977" y="5910093"/>
            <a:ext cx="10954046" cy="830997"/>
          </a:xfrm>
          <a:prstGeom prst="rect">
            <a:avLst/>
          </a:prstGeom>
          <a:solidFill>
            <a:schemeClr val="accent6">
              <a:lumMod val="60000"/>
              <a:lumOff val="40000"/>
            </a:schemeClr>
          </a:solidFill>
        </p:spPr>
        <p:txBody>
          <a:bodyPr wrap="square" rtlCol="0">
            <a:spAutoFit/>
          </a:bodyPr>
          <a:lstStyle/>
          <a:p>
            <a:pPr algn="ctr"/>
            <a:r>
              <a:rPr lang="en-GB" sz="2400" dirty="0">
                <a:latin typeface="Comic Sans MS" panose="030F0702030302020204" pitchFamily="66" charset="0"/>
              </a:rPr>
              <a:t>Bradley combined the two by giving the idea of duty a reference point in the real world.  </a:t>
            </a:r>
          </a:p>
        </p:txBody>
      </p:sp>
    </p:spTree>
    <p:extLst>
      <p:ext uri="{BB962C8B-B14F-4D97-AF65-F5344CB8AC3E}">
        <p14:creationId xmlns:p14="http://schemas.microsoft.com/office/powerpoint/2010/main" val="1104024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253A82-7C15-4688-BB0B-BE62CB3C05C3}"/>
              </a:ext>
            </a:extLst>
          </p:cNvPr>
          <p:cNvSpPr>
            <a:spLocks noGrp="1"/>
          </p:cNvSpPr>
          <p:nvPr>
            <p:ph type="title"/>
          </p:nvPr>
        </p:nvSpPr>
        <p:spPr>
          <a:solidFill>
            <a:srgbClr val="FFFF00"/>
          </a:solidFill>
        </p:spPr>
        <p:txBody>
          <a:bodyPr/>
          <a:lstStyle/>
          <a:p>
            <a:r>
              <a:rPr lang="en-GB" b="1" dirty="0" smtClean="0">
                <a:latin typeface="Arial Rounded MT Bold" panose="020F0704030504030204" pitchFamily="34" charset="0"/>
              </a:rPr>
              <a:t>FH Bradley: My </a:t>
            </a:r>
            <a:r>
              <a:rPr lang="en-GB" b="1" dirty="0">
                <a:latin typeface="Arial Rounded MT Bold" panose="020F0704030504030204" pitchFamily="34" charset="0"/>
              </a:rPr>
              <a:t>station and its duties</a:t>
            </a:r>
          </a:p>
        </p:txBody>
      </p:sp>
      <p:sp>
        <p:nvSpPr>
          <p:cNvPr id="3" name="Content Placeholder 2">
            <a:extLst>
              <a:ext uri="{FF2B5EF4-FFF2-40B4-BE49-F238E27FC236}">
                <a16:creationId xmlns="" xmlns:a16="http://schemas.microsoft.com/office/drawing/2014/main" id="{0E2C037A-9576-4C4B-A4D4-98EB07A9C0D4}"/>
              </a:ext>
            </a:extLst>
          </p:cNvPr>
          <p:cNvSpPr>
            <a:spLocks noGrp="1"/>
          </p:cNvSpPr>
          <p:nvPr>
            <p:ph idx="1"/>
          </p:nvPr>
        </p:nvSpPr>
        <p:spPr>
          <a:xfrm>
            <a:off x="813148" y="2464452"/>
            <a:ext cx="10515600" cy="3097104"/>
          </a:xfrm>
          <a:solidFill>
            <a:srgbClr val="FFFF00"/>
          </a:solidFill>
        </p:spPr>
        <p:txBody>
          <a:bodyPr/>
          <a:lstStyle/>
          <a:p>
            <a:r>
              <a:rPr lang="en-GB" dirty="0" smtClean="0">
                <a:latin typeface="Arial Rounded MT Bold" panose="020F0704030504030204" pitchFamily="34" charset="0"/>
              </a:rPr>
              <a:t>Bradley </a:t>
            </a:r>
            <a:r>
              <a:rPr lang="en-GB" dirty="0">
                <a:latin typeface="Arial Rounded MT Bold" panose="020F0704030504030204" pitchFamily="34" charset="0"/>
              </a:rPr>
              <a:t>argued that our place within the community can tell us what our duty is and this will help us towards self-realisation.</a:t>
            </a:r>
          </a:p>
          <a:p>
            <a:r>
              <a:rPr lang="en-GB" dirty="0">
                <a:latin typeface="Arial Rounded MT Bold" panose="020F0704030504030204" pitchFamily="34" charset="0"/>
              </a:rPr>
              <a:t>Fulfilling our duty within society helps us to realise our true self.</a:t>
            </a:r>
          </a:p>
          <a:p>
            <a:r>
              <a:rPr lang="en-GB" dirty="0">
                <a:latin typeface="Arial Rounded MT Bold" panose="020F0704030504030204" pitchFamily="34" charset="0"/>
              </a:rPr>
              <a:t>We put ourselves in the context of our place in society and use that to help us to know our duty.</a:t>
            </a:r>
          </a:p>
        </p:txBody>
      </p:sp>
    </p:spTree>
    <p:extLst>
      <p:ext uri="{BB962C8B-B14F-4D97-AF65-F5344CB8AC3E}">
        <p14:creationId xmlns:p14="http://schemas.microsoft.com/office/powerpoint/2010/main" val="2545135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636D8E-15BA-48D5-A7E5-C88C9EB272A1}"/>
              </a:ext>
            </a:extLst>
          </p:cNvPr>
          <p:cNvSpPr>
            <a:spLocks noGrp="1"/>
          </p:cNvSpPr>
          <p:nvPr>
            <p:ph type="title"/>
          </p:nvPr>
        </p:nvSpPr>
        <p:spPr>
          <a:xfrm>
            <a:off x="2730674" y="360362"/>
            <a:ext cx="5955082" cy="1325563"/>
          </a:xfrm>
          <a:solidFill>
            <a:srgbClr val="FFFF00"/>
          </a:solidFill>
        </p:spPr>
        <p:txBody>
          <a:bodyPr/>
          <a:lstStyle/>
          <a:p>
            <a:r>
              <a:rPr lang="en-GB" b="1" dirty="0">
                <a:latin typeface="Arial Rounded MT Bold" panose="020F0704030504030204" pitchFamily="34" charset="0"/>
              </a:rPr>
              <a:t>Example – the Queen</a:t>
            </a:r>
          </a:p>
        </p:txBody>
      </p:sp>
      <p:sp>
        <p:nvSpPr>
          <p:cNvPr id="3" name="Content Placeholder 2">
            <a:extLst>
              <a:ext uri="{FF2B5EF4-FFF2-40B4-BE49-F238E27FC236}">
                <a16:creationId xmlns="" xmlns:a16="http://schemas.microsoft.com/office/drawing/2014/main" id="{CAA5F8F4-8B14-4DB4-A73F-AAFD7345DF98}"/>
              </a:ext>
            </a:extLst>
          </p:cNvPr>
          <p:cNvSpPr>
            <a:spLocks noGrp="1"/>
          </p:cNvSpPr>
          <p:nvPr>
            <p:ph idx="1"/>
          </p:nvPr>
        </p:nvSpPr>
        <p:spPr>
          <a:xfrm>
            <a:off x="225468" y="1963411"/>
            <a:ext cx="11966532" cy="4351338"/>
          </a:xfrm>
          <a:solidFill>
            <a:srgbClr val="FFFF00"/>
          </a:solidFill>
        </p:spPr>
        <p:txBody>
          <a:bodyPr>
            <a:normAutofit fontScale="92500" lnSpcReduction="20000"/>
          </a:bodyPr>
          <a:lstStyle/>
          <a:p>
            <a:r>
              <a:rPr lang="en-GB" dirty="0">
                <a:latin typeface="Arial Rounded MT Bold" panose="020F0704030504030204" pitchFamily="34" charset="0"/>
              </a:rPr>
              <a:t>Her station in society is to be the constitutional leader of the country.</a:t>
            </a:r>
          </a:p>
          <a:p>
            <a:r>
              <a:rPr lang="en-GB" dirty="0">
                <a:latin typeface="Arial Rounded MT Bold" panose="020F0704030504030204" pitchFamily="34" charset="0"/>
              </a:rPr>
              <a:t>This involves a neutral political position – so she has a duty to keep her personal views out of public view.</a:t>
            </a:r>
          </a:p>
          <a:p>
            <a:r>
              <a:rPr lang="en-GB" dirty="0">
                <a:latin typeface="Arial Rounded MT Bold" panose="020F0704030504030204" pitchFamily="34" charset="0"/>
              </a:rPr>
              <a:t>It involves a responsibility to ensure the country is properly governed in the interests of the people – so she has a duty to be well-informed about what is going on and to question and advise politicians about what they are doing.</a:t>
            </a:r>
          </a:p>
          <a:p>
            <a:r>
              <a:rPr lang="en-GB" dirty="0">
                <a:latin typeface="Arial Rounded MT Bold" panose="020F0704030504030204" pitchFamily="34" charset="0"/>
              </a:rPr>
              <a:t>It involves putting the interests of her people first – so she has a duty to set aside personal concerns and act in the wider interests.</a:t>
            </a:r>
          </a:p>
          <a:p>
            <a:r>
              <a:rPr lang="en-GB" dirty="0">
                <a:latin typeface="Arial Rounded MT Bold" panose="020F0704030504030204" pitchFamily="34" charset="0"/>
              </a:rPr>
              <a:t>It involves representing the country on the international stage – so she has a duty to meet with world leaders, entertain and make them welcome, be polite and interested in everyone she meets, irrespective of personal feelings.</a:t>
            </a:r>
          </a:p>
        </p:txBody>
      </p:sp>
      <p:pic>
        <p:nvPicPr>
          <p:cNvPr id="4" name="Picture 3">
            <a:extLst>
              <a:ext uri="{FF2B5EF4-FFF2-40B4-BE49-F238E27FC236}">
                <a16:creationId xmlns="" xmlns:a16="http://schemas.microsoft.com/office/drawing/2014/main" id="{79C7C325-1904-4845-BAA5-022CD5A9854C}"/>
              </a:ext>
            </a:extLst>
          </p:cNvPr>
          <p:cNvPicPr>
            <a:picLocks noChangeAspect="1"/>
          </p:cNvPicPr>
          <p:nvPr/>
        </p:nvPicPr>
        <p:blipFill>
          <a:blip r:embed="rId2"/>
          <a:stretch>
            <a:fillRect/>
          </a:stretch>
        </p:blipFill>
        <p:spPr>
          <a:xfrm>
            <a:off x="9486900" y="0"/>
            <a:ext cx="2705100" cy="1685925"/>
          </a:xfrm>
          <a:prstGeom prst="rect">
            <a:avLst/>
          </a:prstGeom>
        </p:spPr>
      </p:pic>
    </p:spTree>
    <p:extLst>
      <p:ext uri="{BB962C8B-B14F-4D97-AF65-F5344CB8AC3E}">
        <p14:creationId xmlns:p14="http://schemas.microsoft.com/office/powerpoint/2010/main" val="1655595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BF20ED-E109-4705-AF8B-3CFC72D64598}"/>
              </a:ext>
            </a:extLst>
          </p:cNvPr>
          <p:cNvSpPr>
            <a:spLocks noGrp="1"/>
          </p:cNvSpPr>
          <p:nvPr>
            <p:ph type="title"/>
          </p:nvPr>
        </p:nvSpPr>
        <p:spPr>
          <a:solidFill>
            <a:srgbClr val="FFFF00"/>
          </a:solidFill>
        </p:spPr>
        <p:txBody>
          <a:bodyPr/>
          <a:lstStyle/>
          <a:p>
            <a:pPr algn="ctr"/>
            <a:r>
              <a:rPr lang="en-GB" dirty="0">
                <a:latin typeface="Arial Rounded MT Bold" panose="020F0704030504030204" pitchFamily="34" charset="0"/>
              </a:rPr>
              <a:t>Naturalistic features of Bradley’s ideas</a:t>
            </a:r>
          </a:p>
        </p:txBody>
      </p:sp>
      <p:sp>
        <p:nvSpPr>
          <p:cNvPr id="3" name="Content Placeholder 2">
            <a:extLst>
              <a:ext uri="{FF2B5EF4-FFF2-40B4-BE49-F238E27FC236}">
                <a16:creationId xmlns="" xmlns:a16="http://schemas.microsoft.com/office/drawing/2014/main" id="{961F144B-6235-445B-933C-E4B21C2CCA21}"/>
              </a:ext>
            </a:extLst>
          </p:cNvPr>
          <p:cNvSpPr>
            <a:spLocks noGrp="1"/>
          </p:cNvSpPr>
          <p:nvPr>
            <p:ph idx="1"/>
          </p:nvPr>
        </p:nvSpPr>
        <p:spPr>
          <a:xfrm>
            <a:off x="162838" y="1825625"/>
            <a:ext cx="11924778" cy="4351338"/>
          </a:xfrm>
          <a:solidFill>
            <a:srgbClr val="FFFF00"/>
          </a:solidFill>
        </p:spPr>
        <p:txBody>
          <a:bodyPr>
            <a:normAutofit fontScale="92500" lnSpcReduction="10000"/>
          </a:bodyPr>
          <a:lstStyle/>
          <a:p>
            <a:r>
              <a:rPr lang="en-GB" dirty="0">
                <a:latin typeface="Arial Rounded MT Bold" panose="020F0704030504030204" pitchFamily="34" charset="0"/>
              </a:rPr>
              <a:t>Ethical statements are </a:t>
            </a:r>
            <a:r>
              <a:rPr lang="en-GB" dirty="0">
                <a:solidFill>
                  <a:srgbClr val="FF0000"/>
                </a:solidFill>
                <a:latin typeface="Arial Rounded MT Bold" panose="020F0704030504030204" pitchFamily="34" charset="0"/>
              </a:rPr>
              <a:t>propositions</a:t>
            </a:r>
            <a:r>
              <a:rPr lang="en-GB" dirty="0">
                <a:latin typeface="Arial Rounded MT Bold" panose="020F0704030504030204" pitchFamily="34" charset="0"/>
              </a:rPr>
              <a:t> – they are meaningful (they link to something real)</a:t>
            </a:r>
          </a:p>
          <a:p>
            <a:r>
              <a:rPr lang="en-GB" dirty="0">
                <a:latin typeface="Arial Rounded MT Bold" panose="020F0704030504030204" pitchFamily="34" charset="0"/>
              </a:rPr>
              <a:t>Ethical statements are </a:t>
            </a:r>
            <a:r>
              <a:rPr lang="en-GB" dirty="0">
                <a:solidFill>
                  <a:srgbClr val="FF0000"/>
                </a:solidFill>
                <a:latin typeface="Arial Rounded MT Bold" panose="020F0704030504030204" pitchFamily="34" charset="0"/>
              </a:rPr>
              <a:t>cognitive</a:t>
            </a:r>
            <a:r>
              <a:rPr lang="en-GB" dirty="0">
                <a:latin typeface="Arial Rounded MT Bold" panose="020F0704030504030204" pitchFamily="34" charset="0"/>
              </a:rPr>
              <a:t> – they can be known and proved by reference to facts about the world (our station and its duties)</a:t>
            </a:r>
          </a:p>
          <a:p>
            <a:r>
              <a:rPr lang="en-GB" dirty="0">
                <a:latin typeface="Arial Rounded MT Bold" panose="020F0704030504030204" pitchFamily="34" charset="0"/>
              </a:rPr>
              <a:t>Ethical statements are </a:t>
            </a:r>
            <a:r>
              <a:rPr lang="en-GB" dirty="0">
                <a:solidFill>
                  <a:srgbClr val="FF0000"/>
                </a:solidFill>
                <a:latin typeface="Arial Rounded MT Bold" panose="020F0704030504030204" pitchFamily="34" charset="0"/>
              </a:rPr>
              <a:t>empirical </a:t>
            </a:r>
            <a:r>
              <a:rPr lang="en-GB" dirty="0">
                <a:latin typeface="Arial Rounded MT Bold" panose="020F0704030504030204" pitchFamily="34" charset="0"/>
              </a:rPr>
              <a:t>– they can be tested through experience and experiment (do they fit in with our station and its duties?)</a:t>
            </a:r>
          </a:p>
          <a:p>
            <a:r>
              <a:rPr lang="en-GB" dirty="0">
                <a:latin typeface="Arial Rounded MT Bold" panose="020F0704030504030204" pitchFamily="34" charset="0"/>
              </a:rPr>
              <a:t>Ethical statements are </a:t>
            </a:r>
            <a:r>
              <a:rPr lang="en-GB" dirty="0">
                <a:solidFill>
                  <a:srgbClr val="FF0000"/>
                </a:solidFill>
                <a:latin typeface="Arial Rounded MT Bold" panose="020F0704030504030204" pitchFamily="34" charset="0"/>
              </a:rPr>
              <a:t>objective</a:t>
            </a:r>
            <a:r>
              <a:rPr lang="en-GB" dirty="0">
                <a:latin typeface="Arial Rounded MT Bold" panose="020F0704030504030204" pitchFamily="34" charset="0"/>
              </a:rPr>
              <a:t> – because they are based on external facts, they are not dependent on personal feelings or opinions.</a:t>
            </a:r>
          </a:p>
          <a:p>
            <a:r>
              <a:rPr lang="en-GB" dirty="0">
                <a:latin typeface="Arial Rounded MT Bold" panose="020F0704030504030204" pitchFamily="34" charset="0"/>
              </a:rPr>
              <a:t>Ethical statements are </a:t>
            </a:r>
            <a:r>
              <a:rPr lang="en-GB" dirty="0">
                <a:solidFill>
                  <a:srgbClr val="FF0000"/>
                </a:solidFill>
                <a:latin typeface="Arial Rounded MT Bold" panose="020F0704030504030204" pitchFamily="34" charset="0"/>
              </a:rPr>
              <a:t>propositions</a:t>
            </a:r>
            <a:r>
              <a:rPr lang="en-GB" dirty="0">
                <a:latin typeface="Arial Rounded MT Bold" panose="020F0704030504030204" pitchFamily="34" charset="0"/>
              </a:rPr>
              <a:t> because they are factual claims which can be shown to be true (if they fit with our station and its duties).</a:t>
            </a:r>
          </a:p>
        </p:txBody>
      </p:sp>
    </p:spTree>
    <p:extLst>
      <p:ext uri="{BB962C8B-B14F-4D97-AF65-F5344CB8AC3E}">
        <p14:creationId xmlns:p14="http://schemas.microsoft.com/office/powerpoint/2010/main" val="1307630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4A3F2-EDF1-444C-B1AE-8FCCFA444BDA}"/>
              </a:ext>
            </a:extLst>
          </p:cNvPr>
          <p:cNvSpPr>
            <a:spLocks noGrp="1"/>
          </p:cNvSpPr>
          <p:nvPr>
            <p:ph type="title"/>
          </p:nvPr>
        </p:nvSpPr>
        <p:spPr>
          <a:solidFill>
            <a:srgbClr val="FFFF00"/>
          </a:solidFill>
        </p:spPr>
        <p:txBody>
          <a:bodyPr/>
          <a:lstStyle/>
          <a:p>
            <a:pPr algn="ctr"/>
            <a:r>
              <a:rPr lang="en-GB" dirty="0">
                <a:latin typeface="Arial Rounded MT Bold" panose="020F0704030504030204" pitchFamily="34" charset="0"/>
              </a:rPr>
              <a:t>To sum up Bradley’s ideas</a:t>
            </a:r>
          </a:p>
        </p:txBody>
      </p:sp>
      <p:sp>
        <p:nvSpPr>
          <p:cNvPr id="3" name="Content Placeholder 2">
            <a:extLst>
              <a:ext uri="{FF2B5EF4-FFF2-40B4-BE49-F238E27FC236}">
                <a16:creationId xmlns="" xmlns:a16="http://schemas.microsoft.com/office/drawing/2014/main" id="{60037D0F-DF32-45FA-8EEB-2C11DA701C59}"/>
              </a:ext>
            </a:extLst>
          </p:cNvPr>
          <p:cNvSpPr>
            <a:spLocks noGrp="1"/>
          </p:cNvSpPr>
          <p:nvPr>
            <p:ph idx="1"/>
          </p:nvPr>
        </p:nvSpPr>
        <p:spPr>
          <a:solidFill>
            <a:srgbClr val="FFFF00"/>
          </a:solidFill>
        </p:spPr>
        <p:txBody>
          <a:bodyPr>
            <a:normAutofit fontScale="92500" lnSpcReduction="10000"/>
          </a:bodyPr>
          <a:lstStyle/>
          <a:p>
            <a:r>
              <a:rPr lang="en-GB" dirty="0">
                <a:latin typeface="Arial Rounded MT Bold" panose="020F0704030504030204" pitchFamily="34" charset="0"/>
              </a:rPr>
              <a:t>He considered how we can pursue self-realisation.</a:t>
            </a:r>
          </a:p>
          <a:p>
            <a:r>
              <a:rPr lang="en-GB" dirty="0">
                <a:latin typeface="Arial Rounded MT Bold" panose="020F0704030504030204" pitchFamily="34" charset="0"/>
              </a:rPr>
              <a:t>He thought that an individualistic approach was not the way.</a:t>
            </a:r>
          </a:p>
          <a:p>
            <a:r>
              <a:rPr lang="en-GB" dirty="0">
                <a:latin typeface="Arial Rounded MT Bold" panose="020F0704030504030204" pitchFamily="34" charset="0"/>
              </a:rPr>
              <a:t>He thought that self-realisation involved fulfilling a duty to society.</a:t>
            </a:r>
          </a:p>
          <a:p>
            <a:r>
              <a:rPr lang="en-GB" dirty="0">
                <a:latin typeface="Arial Rounded MT Bold" panose="020F0704030504030204" pitchFamily="34" charset="0"/>
              </a:rPr>
              <a:t>He thought that Kant’s duty-based ideas did not have a connection to the real world as they were discovered ‘a priori.’</a:t>
            </a:r>
          </a:p>
          <a:p>
            <a:r>
              <a:rPr lang="en-GB" dirty="0">
                <a:latin typeface="Arial Rounded MT Bold" panose="020F0704030504030204" pitchFamily="34" charset="0"/>
              </a:rPr>
              <a:t>He thought that we must discover our duty to society by referring to our place within it.</a:t>
            </a:r>
          </a:p>
          <a:p>
            <a:r>
              <a:rPr lang="en-GB" dirty="0">
                <a:latin typeface="Arial Rounded MT Bold" panose="020F0704030504030204" pitchFamily="34" charset="0"/>
              </a:rPr>
              <a:t>Our duty comes from our place or ‘station’ in society.</a:t>
            </a:r>
          </a:p>
          <a:p>
            <a:r>
              <a:rPr lang="en-GB" dirty="0">
                <a:latin typeface="Arial Rounded MT Bold" panose="020F0704030504030204" pitchFamily="34" charset="0"/>
              </a:rPr>
              <a:t>By working hard and being obedient to the duties of our station, we can achieve self-realisation.</a:t>
            </a:r>
          </a:p>
        </p:txBody>
      </p:sp>
    </p:spTree>
    <p:extLst>
      <p:ext uri="{BB962C8B-B14F-4D97-AF65-F5344CB8AC3E}">
        <p14:creationId xmlns:p14="http://schemas.microsoft.com/office/powerpoint/2010/main" val="3062469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B0D29E-0631-40F5-B332-13CFB8C4BA2B}"/>
              </a:ext>
            </a:extLst>
          </p:cNvPr>
          <p:cNvSpPr>
            <a:spLocks noGrp="1"/>
          </p:cNvSpPr>
          <p:nvPr>
            <p:ph type="title"/>
          </p:nvPr>
        </p:nvSpPr>
        <p:spPr/>
        <p:txBody>
          <a:bodyPr/>
          <a:lstStyle/>
          <a:p>
            <a:r>
              <a:rPr lang="en-GB" dirty="0"/>
              <a:t>Bradley said</a:t>
            </a:r>
          </a:p>
        </p:txBody>
      </p:sp>
      <p:pic>
        <p:nvPicPr>
          <p:cNvPr id="4" name="Content Placeholder 3">
            <a:extLst>
              <a:ext uri="{FF2B5EF4-FFF2-40B4-BE49-F238E27FC236}">
                <a16:creationId xmlns="" xmlns:a16="http://schemas.microsoft.com/office/drawing/2014/main" id="{C0D423CE-2223-4E12-A310-72206BF6BD69}"/>
              </a:ext>
            </a:extLst>
          </p:cNvPr>
          <p:cNvPicPr>
            <a:picLocks noGrp="1" noChangeAspect="1"/>
          </p:cNvPicPr>
          <p:nvPr>
            <p:ph idx="1"/>
          </p:nvPr>
        </p:nvPicPr>
        <p:blipFill>
          <a:blip r:embed="rId2"/>
          <a:stretch>
            <a:fillRect/>
          </a:stretch>
        </p:blipFill>
        <p:spPr>
          <a:xfrm>
            <a:off x="1889715" y="1515493"/>
            <a:ext cx="8548513" cy="5452202"/>
          </a:xfrm>
          <a:prstGeom prst="rect">
            <a:avLst/>
          </a:prstGeom>
        </p:spPr>
      </p:pic>
    </p:spTree>
    <p:extLst>
      <p:ext uri="{BB962C8B-B14F-4D97-AF65-F5344CB8AC3E}">
        <p14:creationId xmlns:p14="http://schemas.microsoft.com/office/powerpoint/2010/main" val="748713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731734-1B5D-45EF-B1DA-4E4A8FAFC3D6}"/>
              </a:ext>
            </a:extLst>
          </p:cNvPr>
          <p:cNvSpPr>
            <a:spLocks noGrp="1"/>
          </p:cNvSpPr>
          <p:nvPr>
            <p:ph type="title"/>
          </p:nvPr>
        </p:nvSpPr>
        <p:spPr>
          <a:xfrm>
            <a:off x="4433170" y="202286"/>
            <a:ext cx="4259893" cy="1325563"/>
          </a:xfrm>
          <a:solidFill>
            <a:srgbClr val="FFFF00"/>
          </a:solidFill>
        </p:spPr>
        <p:txBody>
          <a:bodyPr/>
          <a:lstStyle/>
          <a:p>
            <a:pPr algn="ctr"/>
            <a:r>
              <a:rPr lang="en-GB" dirty="0">
                <a:latin typeface="Arial Rounded MT Bold" panose="020F0704030504030204" pitchFamily="34" charset="0"/>
              </a:rPr>
              <a:t>Meta-ethics</a:t>
            </a:r>
          </a:p>
        </p:txBody>
      </p:sp>
      <p:sp>
        <p:nvSpPr>
          <p:cNvPr id="3" name="Content Placeholder 2">
            <a:extLst>
              <a:ext uri="{FF2B5EF4-FFF2-40B4-BE49-F238E27FC236}">
                <a16:creationId xmlns="" xmlns:a16="http://schemas.microsoft.com/office/drawing/2014/main" id="{1C386796-606B-4ABF-A4FC-46F5E9DFFA0A}"/>
              </a:ext>
            </a:extLst>
          </p:cNvPr>
          <p:cNvSpPr>
            <a:spLocks noGrp="1"/>
          </p:cNvSpPr>
          <p:nvPr>
            <p:ph idx="1"/>
          </p:nvPr>
        </p:nvSpPr>
        <p:spPr>
          <a:xfrm>
            <a:off x="838200" y="1825625"/>
            <a:ext cx="10515600" cy="3497937"/>
          </a:xfrm>
          <a:solidFill>
            <a:srgbClr val="FFFF00"/>
          </a:solidFill>
        </p:spPr>
        <p:txBody>
          <a:bodyPr/>
          <a:lstStyle/>
          <a:p>
            <a:r>
              <a:rPr lang="en-GB" dirty="0">
                <a:latin typeface="Arial Rounded MT Bold" panose="020F0704030504030204" pitchFamily="34" charset="0"/>
              </a:rPr>
              <a:t>This is part of the </a:t>
            </a:r>
            <a:r>
              <a:rPr lang="en-GB" u="sng" dirty="0">
                <a:latin typeface="Arial Rounded MT Bold" panose="020F0704030504030204" pitchFamily="34" charset="0"/>
              </a:rPr>
              <a:t>Ethical Thought </a:t>
            </a:r>
            <a:r>
              <a:rPr lang="en-GB" dirty="0">
                <a:latin typeface="Arial Rounded MT Bold" panose="020F0704030504030204" pitchFamily="34" charset="0"/>
              </a:rPr>
              <a:t>theme.</a:t>
            </a:r>
          </a:p>
          <a:p>
            <a:r>
              <a:rPr lang="en-GB" dirty="0">
                <a:latin typeface="Arial Rounded MT Bold" panose="020F0704030504030204" pitchFamily="34" charset="0"/>
              </a:rPr>
              <a:t>We have studied Divine Command Ethics, Virtue Ethics and Egoism.</a:t>
            </a:r>
          </a:p>
          <a:p>
            <a:r>
              <a:rPr lang="en-GB" dirty="0">
                <a:latin typeface="Arial Rounded MT Bold" panose="020F0704030504030204" pitchFamily="34" charset="0"/>
              </a:rPr>
              <a:t>In this half of the theme, we will be thinking about the meaning of the word ‘good’ and whether goodness can be known cognitively or not.</a:t>
            </a:r>
          </a:p>
          <a:p>
            <a:r>
              <a:rPr lang="en-GB" dirty="0">
                <a:latin typeface="Arial Rounded MT Bold" panose="020F0704030504030204" pitchFamily="34" charset="0"/>
              </a:rPr>
              <a:t>We will study naturalism, intuitionism and emotivism.</a:t>
            </a:r>
          </a:p>
        </p:txBody>
      </p:sp>
    </p:spTree>
    <p:extLst>
      <p:ext uri="{BB962C8B-B14F-4D97-AF65-F5344CB8AC3E}">
        <p14:creationId xmlns:p14="http://schemas.microsoft.com/office/powerpoint/2010/main" val="2602524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480" y="0"/>
            <a:ext cx="7069899" cy="900004"/>
          </a:xfrm>
          <a:solidFill>
            <a:srgbClr val="FFFF00"/>
          </a:solidFill>
        </p:spPr>
        <p:txBody>
          <a:bodyPr/>
          <a:lstStyle/>
          <a:p>
            <a:pPr algn="ctr"/>
            <a:r>
              <a:rPr lang="en-GB" dirty="0" smtClean="0">
                <a:latin typeface="Arial Rounded MT Bold" panose="020F0704030504030204" pitchFamily="34" charset="0"/>
              </a:rPr>
              <a:t>G.E Moore </a:t>
            </a:r>
            <a:endParaRPr lang="en-GB" dirty="0">
              <a:latin typeface="Arial Rounded MT Bold" panose="020F0704030504030204" pitchFamily="34" charset="0"/>
            </a:endParaRPr>
          </a:p>
        </p:txBody>
      </p:sp>
      <p:sp>
        <p:nvSpPr>
          <p:cNvPr id="3" name="Content Placeholder 2"/>
          <p:cNvSpPr>
            <a:spLocks noGrp="1"/>
          </p:cNvSpPr>
          <p:nvPr>
            <p:ph idx="1"/>
          </p:nvPr>
        </p:nvSpPr>
        <p:spPr>
          <a:xfrm>
            <a:off x="0" y="1077237"/>
            <a:ext cx="12192000" cy="5630449"/>
          </a:xfrm>
          <a:solidFill>
            <a:srgbClr val="FFFF00"/>
          </a:solidFill>
        </p:spPr>
        <p:txBody>
          <a:bodyPr>
            <a:noAutofit/>
          </a:bodyPr>
          <a:lstStyle/>
          <a:p>
            <a:r>
              <a:rPr lang="en-GB" sz="2000" dirty="0">
                <a:latin typeface="Arial Rounded MT Bold" panose="020F0704030504030204" pitchFamily="34" charset="0"/>
              </a:rPr>
              <a:t>Moore argued against ethical naturalism and called the attempt to identify goodness with a natural quality a mistake. He said that to claim that </a:t>
            </a:r>
            <a:r>
              <a:rPr lang="en-GB" sz="2000" u="sng" dirty="0">
                <a:latin typeface="Arial Rounded MT Bold" panose="020F0704030504030204" pitchFamily="34" charset="0"/>
                <a:hlinkClick r:id="rId2"/>
              </a:rPr>
              <a:t>moral statements can be verified or falsified using evidence is to commit to the naturalistic fallacy</a:t>
            </a:r>
            <a:r>
              <a:rPr lang="en-GB" sz="2000" dirty="0">
                <a:latin typeface="Arial Rounded MT Bold" panose="020F0704030504030204" pitchFamily="34" charset="0"/>
                <a:hlinkClick r:id="rId2"/>
              </a:rPr>
              <a:t>.</a:t>
            </a:r>
            <a:r>
              <a:rPr lang="en-GB" sz="2000" dirty="0">
                <a:latin typeface="Arial Rounded MT Bold" panose="020F0704030504030204" pitchFamily="34" charset="0"/>
              </a:rPr>
              <a:t> </a:t>
            </a:r>
            <a:r>
              <a:rPr lang="en-GB" sz="2000" dirty="0" smtClean="0">
                <a:latin typeface="Arial Rounded MT Bold" panose="020F0704030504030204" pitchFamily="34" charset="0"/>
              </a:rPr>
              <a:t>–SO WHAT IS GOOD?</a:t>
            </a:r>
            <a:endParaRPr lang="en-GB" sz="2000" dirty="0">
              <a:latin typeface="Arial Rounded MT Bold" panose="020F0704030504030204" pitchFamily="34" charset="0"/>
            </a:endParaRPr>
          </a:p>
          <a:p>
            <a:r>
              <a:rPr lang="en-GB" sz="2000" dirty="0">
                <a:latin typeface="Arial Rounded MT Bold" panose="020F0704030504030204" pitchFamily="34" charset="0"/>
              </a:rPr>
              <a:t>Moore stated that whenever a philosopher attempts to prove a claim about ethics by appealing to a definition of the term 'good' by using a natural property such as 'pleasing' or 'desirable' they are committing a naturalistic fallacy</a:t>
            </a:r>
            <a:r>
              <a:rPr lang="en-GB" sz="2000" dirty="0" smtClean="0">
                <a:latin typeface="Arial Rounded MT Bold" panose="020F0704030504030204" pitchFamily="34" charset="0"/>
              </a:rPr>
              <a:t>.</a:t>
            </a:r>
            <a:endParaRPr lang="en-GB" sz="2000" dirty="0">
              <a:latin typeface="Arial Rounded MT Bold" panose="020F0704030504030204" pitchFamily="34" charset="0"/>
            </a:endParaRPr>
          </a:p>
          <a:p>
            <a:r>
              <a:rPr lang="en-GB" sz="2000" dirty="0">
                <a:latin typeface="Arial Rounded MT Bold" panose="020F0704030504030204" pitchFamily="34" charset="0"/>
              </a:rPr>
              <a:t>Naturalistic theories of ethics attempt to define good in terms of something which can be identified in the world or in human nature - </a:t>
            </a:r>
            <a:r>
              <a:rPr lang="en-GB" sz="2000" dirty="0" smtClean="0">
                <a:latin typeface="Arial Rounded MT Bold" panose="020F0704030504030204" pitchFamily="34" charset="0"/>
              </a:rPr>
              <a:t>e.g. </a:t>
            </a:r>
            <a:r>
              <a:rPr lang="en-GB" sz="2000" dirty="0">
                <a:latin typeface="Arial Rounded MT Bold" panose="020F0704030504030204" pitchFamily="34" charset="0"/>
              </a:rPr>
              <a:t>claiming that what is natural is good, or what makes us happy or healthy.</a:t>
            </a:r>
          </a:p>
          <a:p>
            <a:r>
              <a:rPr lang="en-GB" sz="2000" dirty="0">
                <a:latin typeface="Arial Rounded MT Bold" panose="020F0704030504030204" pitchFamily="34" charset="0"/>
              </a:rPr>
              <a:t>&gt; there is nothing intrinsically good about happiness or health! they are only good is we define them as good</a:t>
            </a:r>
            <a:r>
              <a:rPr lang="en-GB" sz="2000" dirty="0" smtClean="0">
                <a:latin typeface="Arial Rounded MT Bold" panose="020F0704030504030204" pitchFamily="34" charset="0"/>
              </a:rPr>
              <a:t>.</a:t>
            </a:r>
            <a:endParaRPr lang="en-GB" sz="2000" dirty="0">
              <a:latin typeface="Arial Rounded MT Bold" panose="020F0704030504030204" pitchFamily="34" charset="0"/>
            </a:endParaRPr>
          </a:p>
          <a:p>
            <a:r>
              <a:rPr lang="en-GB" sz="2000" dirty="0">
                <a:latin typeface="Arial Rounded MT Bold" panose="020F0704030504030204" pitchFamily="34" charset="0"/>
              </a:rPr>
              <a:t>If we adopt this approach, we effectively move from an 'is' to an 'ought' which HUME claimed was logically impossible </a:t>
            </a:r>
          </a:p>
          <a:p>
            <a:r>
              <a:rPr lang="en-GB" sz="2000" dirty="0">
                <a:latin typeface="Arial Rounded MT Bold" panose="020F0704030504030204" pitchFamily="34" charset="0"/>
              </a:rPr>
              <a:t>&gt; an 'is' can be discovered by </a:t>
            </a:r>
            <a:r>
              <a:rPr lang="en-GB" sz="2000" dirty="0" smtClean="0">
                <a:latin typeface="Arial Rounded MT Bold" panose="020F0704030504030204" pitchFamily="34" charset="0"/>
              </a:rPr>
              <a:t>science, philosophy </a:t>
            </a:r>
            <a:r>
              <a:rPr lang="en-GB" sz="2000" dirty="0">
                <a:latin typeface="Arial Rounded MT Bold" panose="020F0704030504030204" pitchFamily="34" charset="0"/>
              </a:rPr>
              <a:t>or reason </a:t>
            </a:r>
          </a:p>
          <a:p>
            <a:r>
              <a:rPr lang="en-GB" sz="2000" dirty="0">
                <a:latin typeface="Arial Rounded MT Bold" panose="020F0704030504030204" pitchFamily="34" charset="0"/>
              </a:rPr>
              <a:t>&gt; an 'ought' is a judgement which can be achieved by consensus</a:t>
            </a:r>
            <a:r>
              <a:rPr lang="en-GB" sz="2400" dirty="0">
                <a:latin typeface="Arial Rounded MT Bold" panose="020F0704030504030204" pitchFamily="34" charset="0"/>
              </a:rPr>
              <a:t>.</a:t>
            </a:r>
          </a:p>
        </p:txBody>
      </p:sp>
    </p:spTree>
    <p:extLst>
      <p:ext uri="{BB962C8B-B14F-4D97-AF65-F5344CB8AC3E}">
        <p14:creationId xmlns:p14="http://schemas.microsoft.com/office/powerpoint/2010/main" val="916856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942" y="1064712"/>
            <a:ext cx="11786992" cy="5112251"/>
          </a:xfrm>
          <a:solidFill>
            <a:srgbClr val="FFFF00"/>
          </a:solidFill>
        </p:spPr>
        <p:txBody>
          <a:bodyPr>
            <a:normAutofit fontScale="92500" lnSpcReduction="10000"/>
          </a:bodyPr>
          <a:lstStyle/>
          <a:p>
            <a:r>
              <a:rPr lang="en-GB" dirty="0">
                <a:latin typeface="Arial Rounded MT Bold" panose="020F0704030504030204" pitchFamily="34" charset="0"/>
              </a:rPr>
              <a:t>Good is a simple, unanalysable property, just as a primary colour is.</a:t>
            </a:r>
          </a:p>
          <a:p>
            <a:r>
              <a:rPr lang="en-GB" dirty="0">
                <a:latin typeface="Arial Rounded MT Bold" panose="020F0704030504030204" pitchFamily="34" charset="0"/>
              </a:rPr>
              <a:t>&gt; Moore's adapted version of utilitarianism says that right acts are those which produce the most good, but he said that good cannot be identified with some natural property such as pleasure; goodness cannot be defined</a:t>
            </a:r>
            <a:r>
              <a:rPr lang="en-GB" dirty="0" smtClean="0">
                <a:latin typeface="Arial Rounded MT Bold" panose="020F0704030504030204" pitchFamily="34" charset="0"/>
              </a:rPr>
              <a:t>.</a:t>
            </a:r>
            <a:endParaRPr lang="en-GB" dirty="0">
              <a:latin typeface="Arial Rounded MT Bold" panose="020F0704030504030204" pitchFamily="34" charset="0"/>
            </a:endParaRPr>
          </a:p>
          <a:p>
            <a:r>
              <a:rPr lang="en-GB" dirty="0">
                <a:latin typeface="Arial Rounded MT Bold" panose="020F0704030504030204" pitchFamily="34" charset="0"/>
              </a:rPr>
              <a:t>- we cannot use our senses to tell whether something is good but we can use our 'moral intuition' and so we can still say whether a moral statement is true or false</a:t>
            </a:r>
          </a:p>
          <a:p>
            <a:r>
              <a:rPr lang="en-GB" dirty="0">
                <a:latin typeface="Arial Rounded MT Bold" panose="020F0704030504030204" pitchFamily="34" charset="0"/>
              </a:rPr>
              <a:t>&gt; we recognise goodness when we see it! we just know if something is good.</a:t>
            </a:r>
          </a:p>
          <a:p>
            <a:r>
              <a:rPr lang="en-GB" dirty="0">
                <a:latin typeface="Arial Rounded MT Bold" panose="020F0704030504030204" pitchFamily="34" charset="0"/>
              </a:rPr>
              <a:t>&gt; he called this a 'simple notion' and explained it by saying it is rather like trying to define the colour yellow - just as we cannot explain what 'yellow' is by means of definition, but only by showing an example, we can only explain what goodness it by example, not definition.</a:t>
            </a:r>
          </a:p>
        </p:txBody>
      </p:sp>
      <p:sp>
        <p:nvSpPr>
          <p:cNvPr id="4" name="Title 1"/>
          <p:cNvSpPr txBox="1">
            <a:spLocks/>
          </p:cNvSpPr>
          <p:nvPr/>
        </p:nvSpPr>
        <p:spPr>
          <a:xfrm>
            <a:off x="1916480" y="0"/>
            <a:ext cx="7069899" cy="900004"/>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latin typeface="Arial Rounded MT Bold" panose="020F0704030504030204" pitchFamily="34" charset="0"/>
              </a:rPr>
              <a:t>G.E Moore </a:t>
            </a:r>
            <a:endParaRPr lang="en-GB" dirty="0">
              <a:latin typeface="Arial Rounded MT Bold" panose="020F0704030504030204" pitchFamily="34" charset="0"/>
            </a:endParaRPr>
          </a:p>
        </p:txBody>
      </p:sp>
    </p:spTree>
    <p:extLst>
      <p:ext uri="{BB962C8B-B14F-4D97-AF65-F5344CB8AC3E}">
        <p14:creationId xmlns:p14="http://schemas.microsoft.com/office/powerpoint/2010/main" val="2553420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b="1" dirty="0">
                <a:latin typeface="Arial Rounded MT Bold" panose="020F0704030504030204" pitchFamily="34" charset="0"/>
                <a:hlinkClick r:id="rId2"/>
              </a:rPr>
              <a:t>David Hume: Hume’s Law (the is-ought problem)</a:t>
            </a:r>
            <a:endParaRPr lang="en-GB" b="1" dirty="0">
              <a:latin typeface="Arial Rounded MT Bold" panose="020F0704030504030204" pitchFamily="34" charset="0"/>
            </a:endParaRPr>
          </a:p>
        </p:txBody>
      </p:sp>
      <p:sp>
        <p:nvSpPr>
          <p:cNvPr id="3" name="Content Placeholder 2"/>
          <p:cNvSpPr>
            <a:spLocks noGrp="1"/>
          </p:cNvSpPr>
          <p:nvPr>
            <p:ph idx="1"/>
          </p:nvPr>
        </p:nvSpPr>
        <p:spPr>
          <a:solidFill>
            <a:srgbClr val="FFFF00"/>
          </a:solidFill>
        </p:spPr>
        <p:txBody>
          <a:bodyPr/>
          <a:lstStyle/>
          <a:p>
            <a:r>
              <a:rPr lang="en-GB" dirty="0">
                <a:latin typeface="Arial Rounded MT Bold" panose="020F0704030504030204" pitchFamily="34" charset="0"/>
              </a:rPr>
              <a:t>Moore argues it would be fallacious to explain that which is good reductively, in terms of natural properties such as pleasant or desirable. Moore's naturalistic fallacy is closely related to the is–ought problem, which comes from David Hume's A Treatise of Human Nature (1738–40). </a:t>
            </a:r>
            <a:endParaRPr lang="en-GB" dirty="0" smtClean="0">
              <a:latin typeface="Arial Rounded MT Bold" panose="020F0704030504030204" pitchFamily="34" charset="0"/>
            </a:endParaRPr>
          </a:p>
          <a:p>
            <a:r>
              <a:rPr lang="en-GB" dirty="0" smtClean="0">
                <a:latin typeface="Arial Rounded MT Bold" panose="020F0704030504030204" pitchFamily="34" charset="0"/>
              </a:rPr>
              <a:t>Is </a:t>
            </a:r>
            <a:r>
              <a:rPr lang="en-GB" dirty="0">
                <a:latin typeface="Arial Rounded MT Bold" panose="020F0704030504030204" pitchFamily="34" charset="0"/>
              </a:rPr>
              <a:t>Ought. The is-ought fallacy occurs when the assumption is made that because things are a certain way, they should be that way. It can also consist of the assumption that because something is not now occurring, this means it should not occur.</a:t>
            </a:r>
          </a:p>
        </p:txBody>
      </p:sp>
    </p:spTree>
    <p:extLst>
      <p:ext uri="{BB962C8B-B14F-4D97-AF65-F5344CB8AC3E}">
        <p14:creationId xmlns:p14="http://schemas.microsoft.com/office/powerpoint/2010/main" val="3581045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27554"/>
          </a:xfrm>
          <a:solidFill>
            <a:srgbClr val="FFFF00"/>
          </a:solidFill>
        </p:spPr>
        <p:txBody>
          <a:bodyPr>
            <a:normAutofit/>
          </a:bodyPr>
          <a:lstStyle/>
          <a:p>
            <a:r>
              <a:rPr lang="en-GB" b="1" dirty="0" smtClean="0">
                <a:latin typeface="Arial Rounded MT Bold" panose="020F0704030504030204" pitchFamily="34" charset="0"/>
                <a:hlinkClick r:id="rId2"/>
              </a:rPr>
              <a:t>GE Moore: The </a:t>
            </a:r>
            <a:r>
              <a:rPr lang="en-GB" b="1" dirty="0">
                <a:latin typeface="Arial Rounded MT Bold" panose="020F0704030504030204" pitchFamily="34" charset="0"/>
                <a:hlinkClick r:id="rId2"/>
              </a:rPr>
              <a:t>Open Question Argument (moral facts cannot be reduced to natural properties</a:t>
            </a:r>
            <a:r>
              <a:rPr lang="en-GB" b="1" dirty="0" smtClean="0">
                <a:latin typeface="Arial Rounded MT Bold" panose="020F0704030504030204" pitchFamily="34" charset="0"/>
                <a:hlinkClick r:id="rId2"/>
              </a:rPr>
              <a:t>)</a:t>
            </a:r>
            <a:endParaRPr lang="en-GB" b="1" dirty="0">
              <a:latin typeface="Arial Rounded MT Bold" panose="020F0704030504030204" pitchFamily="34" charset="0"/>
            </a:endParaRPr>
          </a:p>
        </p:txBody>
      </p:sp>
      <p:sp>
        <p:nvSpPr>
          <p:cNvPr id="3" name="Content Placeholder 2"/>
          <p:cNvSpPr>
            <a:spLocks noGrp="1"/>
          </p:cNvSpPr>
          <p:nvPr>
            <p:ph idx="1"/>
          </p:nvPr>
        </p:nvSpPr>
        <p:spPr>
          <a:xfrm>
            <a:off x="437367" y="2677395"/>
            <a:ext cx="10515600" cy="3673301"/>
          </a:xfrm>
          <a:solidFill>
            <a:srgbClr val="FFFF00"/>
          </a:solidFill>
        </p:spPr>
        <p:txBody>
          <a:bodyPr>
            <a:noAutofit/>
          </a:bodyPr>
          <a:lstStyle/>
          <a:p>
            <a:r>
              <a:rPr lang="en-GB" sz="4000" dirty="0" smtClean="0">
                <a:latin typeface="Arial Rounded MT Bold" panose="020F0704030504030204" pitchFamily="34" charset="0"/>
              </a:rPr>
              <a:t>Moore's </a:t>
            </a:r>
            <a:r>
              <a:rPr lang="en-GB" sz="4000" dirty="0">
                <a:latin typeface="Arial Rounded MT Bold" panose="020F0704030504030204" pitchFamily="34" charset="0"/>
              </a:rPr>
              <a:t>argument attempts to show that no moral property is identical to a natural </a:t>
            </a:r>
            <a:r>
              <a:rPr lang="en-GB" sz="4000" dirty="0" smtClean="0">
                <a:latin typeface="Arial Rounded MT Bold" panose="020F0704030504030204" pitchFamily="34" charset="0"/>
              </a:rPr>
              <a:t>property. </a:t>
            </a:r>
            <a:r>
              <a:rPr lang="en-GB" sz="4000" dirty="0">
                <a:latin typeface="Arial Rounded MT Bold" panose="020F0704030504030204" pitchFamily="34" charset="0"/>
              </a:rPr>
              <a:t>Moore further argued that if this is true, then moral facts cannot be reduced to natural properties and that therefore ethical naturalism is false</a:t>
            </a:r>
          </a:p>
        </p:txBody>
      </p:sp>
    </p:spTree>
    <p:extLst>
      <p:ext uri="{BB962C8B-B14F-4D97-AF65-F5344CB8AC3E}">
        <p14:creationId xmlns:p14="http://schemas.microsoft.com/office/powerpoint/2010/main" val="2338689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6A0DDA3-018F-4B70-8786-72B9963D556A}"/>
              </a:ext>
            </a:extLst>
          </p:cNvPr>
          <p:cNvSpPr>
            <a:spLocks noGrp="1"/>
          </p:cNvSpPr>
          <p:nvPr>
            <p:ph type="title"/>
          </p:nvPr>
        </p:nvSpPr>
        <p:spPr>
          <a:xfrm>
            <a:off x="484163" y="365125"/>
            <a:ext cx="10515600" cy="1325563"/>
          </a:xfrm>
          <a:solidFill>
            <a:srgbClr val="FFFF00"/>
          </a:solidFill>
        </p:spPr>
        <p:txBody>
          <a:bodyPr/>
          <a:lstStyle/>
          <a:p>
            <a:pPr algn="ctr"/>
            <a:r>
              <a:rPr lang="en-GB" dirty="0">
                <a:latin typeface="Arial Rounded MT Bold" panose="020F0704030504030204" pitchFamily="34" charset="0"/>
              </a:rPr>
              <a:t>Independent work</a:t>
            </a:r>
          </a:p>
        </p:txBody>
      </p:sp>
      <p:sp>
        <p:nvSpPr>
          <p:cNvPr id="3" name="Content Placeholder 2">
            <a:extLst>
              <a:ext uri="{FF2B5EF4-FFF2-40B4-BE49-F238E27FC236}">
                <a16:creationId xmlns="" xmlns:a16="http://schemas.microsoft.com/office/drawing/2014/main" id="{9C1C6619-5EA0-47C0-A730-AA9DA73C97EF}"/>
              </a:ext>
            </a:extLst>
          </p:cNvPr>
          <p:cNvSpPr>
            <a:spLocks noGrp="1"/>
          </p:cNvSpPr>
          <p:nvPr>
            <p:ph sz="half" idx="1"/>
          </p:nvPr>
        </p:nvSpPr>
        <p:spPr>
          <a:solidFill>
            <a:srgbClr val="FFFF00"/>
          </a:solidFill>
        </p:spPr>
        <p:txBody>
          <a:bodyPr/>
          <a:lstStyle/>
          <a:p>
            <a:pPr marL="0" indent="0">
              <a:buNone/>
            </a:pPr>
            <a:r>
              <a:rPr lang="en-GB" dirty="0">
                <a:latin typeface="Arial Rounded MT Bold" panose="020F0704030504030204" pitchFamily="34" charset="0"/>
              </a:rPr>
              <a:t>1, Take the statement ‘kindness is good’.  Explain why it is</a:t>
            </a:r>
          </a:p>
          <a:p>
            <a:pPr marL="514350" indent="-514350">
              <a:buFont typeface="+mj-lt"/>
              <a:buAutoNum type="alphaLcParenR"/>
            </a:pPr>
            <a:r>
              <a:rPr lang="en-GB" dirty="0">
                <a:latin typeface="Arial Rounded MT Bold" panose="020F0704030504030204" pitchFamily="34" charset="0"/>
              </a:rPr>
              <a:t>Cognitive</a:t>
            </a:r>
          </a:p>
          <a:p>
            <a:pPr marL="514350" indent="-514350">
              <a:buFont typeface="+mj-lt"/>
              <a:buAutoNum type="alphaLcParenR"/>
            </a:pPr>
            <a:r>
              <a:rPr lang="en-GB" dirty="0">
                <a:latin typeface="Arial Rounded MT Bold" panose="020F0704030504030204" pitchFamily="34" charset="0"/>
              </a:rPr>
              <a:t>Realist</a:t>
            </a:r>
          </a:p>
          <a:p>
            <a:pPr marL="514350" indent="-514350">
              <a:buFont typeface="+mj-lt"/>
              <a:buAutoNum type="alphaLcParenR"/>
            </a:pPr>
            <a:r>
              <a:rPr lang="en-GB" dirty="0">
                <a:latin typeface="Arial Rounded MT Bold" panose="020F0704030504030204" pitchFamily="34" charset="0"/>
              </a:rPr>
              <a:t>Empirical</a:t>
            </a:r>
          </a:p>
          <a:p>
            <a:pPr marL="514350" indent="-514350">
              <a:buFont typeface="+mj-lt"/>
              <a:buAutoNum type="alphaLcParenR"/>
            </a:pPr>
            <a:r>
              <a:rPr lang="en-GB" dirty="0">
                <a:latin typeface="Arial Rounded MT Bold" panose="020F0704030504030204" pitchFamily="34" charset="0"/>
              </a:rPr>
              <a:t>Objective</a:t>
            </a:r>
          </a:p>
          <a:p>
            <a:pPr marL="514350" indent="-514350">
              <a:buFont typeface="+mj-lt"/>
              <a:buAutoNum type="alphaLcParenR"/>
            </a:pPr>
            <a:r>
              <a:rPr lang="en-GB" dirty="0">
                <a:latin typeface="Arial Rounded MT Bold" panose="020F0704030504030204" pitchFamily="34" charset="0"/>
              </a:rPr>
              <a:t>A proposition</a:t>
            </a:r>
          </a:p>
          <a:p>
            <a:pPr marL="0" indent="0">
              <a:buNone/>
            </a:pPr>
            <a:endParaRPr lang="en-GB" dirty="0"/>
          </a:p>
        </p:txBody>
      </p:sp>
      <p:sp>
        <p:nvSpPr>
          <p:cNvPr id="5" name="Content Placeholder 4">
            <a:extLst>
              <a:ext uri="{FF2B5EF4-FFF2-40B4-BE49-F238E27FC236}">
                <a16:creationId xmlns="" xmlns:a16="http://schemas.microsoft.com/office/drawing/2014/main" id="{3549F21C-3B6F-43EB-9565-6F256ABF57D8}"/>
              </a:ext>
            </a:extLst>
          </p:cNvPr>
          <p:cNvSpPr>
            <a:spLocks noGrp="1"/>
          </p:cNvSpPr>
          <p:nvPr>
            <p:ph sz="half" idx="2"/>
          </p:nvPr>
        </p:nvSpPr>
        <p:spPr>
          <a:solidFill>
            <a:srgbClr val="FFFF00"/>
          </a:solidFill>
        </p:spPr>
        <p:txBody>
          <a:bodyPr/>
          <a:lstStyle/>
          <a:p>
            <a:pPr marL="0" indent="0">
              <a:buNone/>
            </a:pPr>
            <a:r>
              <a:rPr lang="en-GB" dirty="0">
                <a:latin typeface="Arial Rounded MT Bold" panose="020F0704030504030204" pitchFamily="34" charset="0"/>
              </a:rPr>
              <a:t>2. Using Bradley’s ideas, what duties might Mark Zuckerberg have, according to his station in society?</a:t>
            </a:r>
          </a:p>
        </p:txBody>
      </p:sp>
      <p:pic>
        <p:nvPicPr>
          <p:cNvPr id="6" name="Picture 5">
            <a:extLst>
              <a:ext uri="{FF2B5EF4-FFF2-40B4-BE49-F238E27FC236}">
                <a16:creationId xmlns="" xmlns:a16="http://schemas.microsoft.com/office/drawing/2014/main" id="{8A903DC9-D793-4004-817A-3399476B5595}"/>
              </a:ext>
            </a:extLst>
          </p:cNvPr>
          <p:cNvPicPr>
            <a:picLocks noChangeAspect="1"/>
          </p:cNvPicPr>
          <p:nvPr/>
        </p:nvPicPr>
        <p:blipFill>
          <a:blip r:embed="rId2"/>
          <a:stretch>
            <a:fillRect/>
          </a:stretch>
        </p:blipFill>
        <p:spPr>
          <a:xfrm>
            <a:off x="6526236" y="3510524"/>
            <a:ext cx="4473527" cy="2982351"/>
          </a:xfrm>
          <a:prstGeom prst="rect">
            <a:avLst/>
          </a:prstGeom>
        </p:spPr>
      </p:pic>
    </p:spTree>
    <p:extLst>
      <p:ext uri="{BB962C8B-B14F-4D97-AF65-F5344CB8AC3E}">
        <p14:creationId xmlns:p14="http://schemas.microsoft.com/office/powerpoint/2010/main" val="378447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FFFF00"/>
          </a:solidFill>
        </p:spPr>
        <p:txBody>
          <a:bodyPr/>
          <a:lstStyle/>
          <a:p>
            <a:pPr algn="ctr"/>
            <a:r>
              <a:rPr lang="en-GB" dirty="0" smtClean="0">
                <a:latin typeface="Arial Rounded MT Bold" panose="020F0704030504030204" pitchFamily="34" charset="0"/>
              </a:rPr>
              <a:t>Naturalism </a:t>
            </a:r>
            <a:endParaRPr lang="en-GB" dirty="0">
              <a:latin typeface="Arial Rounded MT Bold" panose="020F0704030504030204" pitchFamily="34" charset="0"/>
            </a:endParaRPr>
          </a:p>
        </p:txBody>
      </p:sp>
      <p:sp>
        <p:nvSpPr>
          <p:cNvPr id="6" name="Content Placeholder 5"/>
          <p:cNvSpPr>
            <a:spLocks noGrp="1"/>
          </p:cNvSpPr>
          <p:nvPr>
            <p:ph idx="1"/>
          </p:nvPr>
        </p:nvSpPr>
        <p:spPr>
          <a:solidFill>
            <a:srgbClr val="FFFF00"/>
          </a:solidFill>
        </p:spPr>
        <p:txBody>
          <a:bodyPr>
            <a:normAutofit/>
          </a:bodyPr>
          <a:lstStyle/>
          <a:p>
            <a:r>
              <a:rPr lang="en-GB" sz="3600" dirty="0" smtClean="0">
                <a:latin typeface="Arial Rounded MT Bold" panose="020F0704030504030204" pitchFamily="34" charset="0"/>
              </a:rPr>
              <a:t>(a</a:t>
            </a:r>
            <a:r>
              <a:rPr lang="en-GB" sz="3600" dirty="0">
                <a:latin typeface="Arial Rounded MT Bold" panose="020F0704030504030204" pitchFamily="34" charset="0"/>
              </a:rPr>
              <a:t>) Explain the meta-ethical approach of Naturalism. [20]</a:t>
            </a:r>
          </a:p>
          <a:p>
            <a:r>
              <a:rPr lang="en-GB" sz="3600" dirty="0">
                <a:latin typeface="Arial Rounded MT Bold" panose="020F0704030504030204" pitchFamily="34" charset="0"/>
              </a:rPr>
              <a:t> (b) ‘The Naturalistic Fallacy illustrates that ethical language can never </a:t>
            </a:r>
            <a:r>
              <a:rPr lang="en-GB" sz="3600" dirty="0" smtClean="0">
                <a:latin typeface="Arial Rounded MT Bold" panose="020F0704030504030204" pitchFamily="34" charset="0"/>
              </a:rPr>
              <a:t>be objective.’ Evaluate </a:t>
            </a:r>
            <a:r>
              <a:rPr lang="en-GB" sz="3600" dirty="0">
                <a:latin typeface="Arial Rounded MT Bold" panose="020F0704030504030204" pitchFamily="34" charset="0"/>
              </a:rPr>
              <a:t>this view. [30]</a:t>
            </a:r>
          </a:p>
        </p:txBody>
      </p:sp>
    </p:spTree>
    <p:extLst>
      <p:ext uri="{BB962C8B-B14F-4D97-AF65-F5344CB8AC3E}">
        <p14:creationId xmlns:p14="http://schemas.microsoft.com/office/powerpoint/2010/main" val="2354586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B89029-C295-4834-B299-CD912A804880}"/>
              </a:ext>
            </a:extLst>
          </p:cNvPr>
          <p:cNvSpPr>
            <a:spLocks noGrp="1"/>
          </p:cNvSpPr>
          <p:nvPr>
            <p:ph type="title"/>
          </p:nvPr>
        </p:nvSpPr>
        <p:spPr>
          <a:solidFill>
            <a:srgbClr val="FFFF00"/>
          </a:solidFill>
        </p:spPr>
        <p:txBody>
          <a:bodyPr/>
          <a:lstStyle/>
          <a:p>
            <a:pPr algn="ctr"/>
            <a:r>
              <a:rPr lang="en-GB" b="1" dirty="0">
                <a:latin typeface="Arial Rounded MT Bold" panose="020F0704030504030204" pitchFamily="34" charset="0"/>
              </a:rPr>
              <a:t>What is meant by </a:t>
            </a:r>
            <a:r>
              <a:rPr lang="en-GB" b="1" dirty="0">
                <a:solidFill>
                  <a:srgbClr val="FF0000"/>
                </a:solidFill>
                <a:latin typeface="Arial Rounded MT Bold" panose="020F0704030504030204" pitchFamily="34" charset="0"/>
              </a:rPr>
              <a:t>meta-ethics</a:t>
            </a:r>
            <a:r>
              <a:rPr lang="en-GB" b="1" dirty="0">
                <a:latin typeface="Arial Rounded MT Bold" panose="020F0704030504030204" pitchFamily="34" charset="0"/>
              </a:rPr>
              <a:t>?</a:t>
            </a:r>
          </a:p>
        </p:txBody>
      </p:sp>
      <p:sp>
        <p:nvSpPr>
          <p:cNvPr id="3" name="Content Placeholder 2">
            <a:extLst>
              <a:ext uri="{FF2B5EF4-FFF2-40B4-BE49-F238E27FC236}">
                <a16:creationId xmlns="" xmlns:a16="http://schemas.microsoft.com/office/drawing/2014/main" id="{BF415527-EF62-4547-9433-B18C4D8D8DDF}"/>
              </a:ext>
            </a:extLst>
          </p:cNvPr>
          <p:cNvSpPr>
            <a:spLocks noGrp="1"/>
          </p:cNvSpPr>
          <p:nvPr>
            <p:ph idx="1"/>
          </p:nvPr>
        </p:nvSpPr>
        <p:spPr>
          <a:solidFill>
            <a:srgbClr val="FFFF00"/>
          </a:solidFill>
        </p:spPr>
        <p:txBody>
          <a:bodyPr>
            <a:normAutofit fontScale="92500"/>
          </a:bodyPr>
          <a:lstStyle/>
          <a:p>
            <a:r>
              <a:rPr lang="en-GB" dirty="0">
                <a:latin typeface="Arial Rounded MT Bold" panose="020F0704030504030204" pitchFamily="34" charset="0"/>
              </a:rPr>
              <a:t>‘meta’ means beyond.</a:t>
            </a:r>
          </a:p>
          <a:p>
            <a:r>
              <a:rPr lang="en-GB" dirty="0">
                <a:latin typeface="Arial Rounded MT Bold" panose="020F0704030504030204" pitchFamily="34" charset="0"/>
              </a:rPr>
              <a:t>In </a:t>
            </a:r>
            <a:r>
              <a:rPr lang="en-GB" dirty="0">
                <a:solidFill>
                  <a:srgbClr val="FF0000"/>
                </a:solidFill>
                <a:latin typeface="Arial Rounded MT Bold" panose="020F0704030504030204" pitchFamily="34" charset="0"/>
              </a:rPr>
              <a:t>meta ethics</a:t>
            </a:r>
            <a:r>
              <a:rPr lang="en-GB" dirty="0">
                <a:latin typeface="Arial Rounded MT Bold" panose="020F0704030504030204" pitchFamily="34" charset="0"/>
              </a:rPr>
              <a:t>, we go beyond questions of what is good or bad to think about what we mean when we say something is good or bad and how we know something is good or bad.</a:t>
            </a:r>
          </a:p>
          <a:p>
            <a:r>
              <a:rPr lang="en-GB" dirty="0">
                <a:latin typeface="Arial Rounded MT Bold" panose="020F0704030504030204" pitchFamily="34" charset="0"/>
              </a:rPr>
              <a:t>Meta-ethics analyses the language we use when we speak about morality and asks whether it has any meaning.  If it does, where does the meaning come from?  If it does not, why not?</a:t>
            </a:r>
          </a:p>
          <a:p>
            <a:r>
              <a:rPr lang="en-GB" dirty="0">
                <a:latin typeface="Arial Rounded MT Bold" panose="020F0704030504030204" pitchFamily="34" charset="0"/>
              </a:rPr>
              <a:t>Because it is concerned with how we know what is good or bad, it is linked to </a:t>
            </a:r>
            <a:r>
              <a:rPr lang="en-GB" dirty="0">
                <a:solidFill>
                  <a:srgbClr val="FF0000"/>
                </a:solidFill>
                <a:latin typeface="Arial Rounded MT Bold" panose="020F0704030504030204" pitchFamily="34" charset="0"/>
              </a:rPr>
              <a:t>moral epistemology</a:t>
            </a:r>
            <a:r>
              <a:rPr lang="en-GB" dirty="0">
                <a:latin typeface="Arial Rounded MT Bold" panose="020F0704030504030204" pitchFamily="34" charset="0"/>
              </a:rPr>
              <a:t>.  </a:t>
            </a:r>
            <a:r>
              <a:rPr lang="en-GB" dirty="0">
                <a:solidFill>
                  <a:srgbClr val="FF0000"/>
                </a:solidFill>
                <a:latin typeface="Arial Rounded MT Bold" panose="020F0704030504030204" pitchFamily="34" charset="0"/>
              </a:rPr>
              <a:t>Epistemology </a:t>
            </a:r>
            <a:r>
              <a:rPr lang="en-GB" dirty="0">
                <a:latin typeface="Arial Rounded MT Bold" panose="020F0704030504030204" pitchFamily="34" charset="0"/>
              </a:rPr>
              <a:t>is the study of how we know things</a:t>
            </a:r>
            <a:r>
              <a:rPr lang="en-GB" dirty="0" smtClean="0">
                <a:latin typeface="Arial Rounded MT Bold" panose="020F0704030504030204" pitchFamily="34" charset="0"/>
              </a:rPr>
              <a:t>.</a:t>
            </a:r>
            <a:endParaRPr lang="en-GB" dirty="0">
              <a:latin typeface="Arial Rounded MT Bold" panose="020F0704030504030204" pitchFamily="34" charset="0"/>
            </a:endParaRPr>
          </a:p>
        </p:txBody>
      </p:sp>
    </p:spTree>
    <p:extLst>
      <p:ext uri="{BB962C8B-B14F-4D97-AF65-F5344CB8AC3E}">
        <p14:creationId xmlns:p14="http://schemas.microsoft.com/office/powerpoint/2010/main" val="255136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06D0F-FFBC-4EA0-A52B-B27ED52BAA20}"/>
              </a:ext>
            </a:extLst>
          </p:cNvPr>
          <p:cNvSpPr>
            <a:spLocks noGrp="1"/>
          </p:cNvSpPr>
          <p:nvPr>
            <p:ph type="title"/>
          </p:nvPr>
        </p:nvSpPr>
        <p:spPr>
          <a:solidFill>
            <a:srgbClr val="FFFF00"/>
          </a:solidFill>
        </p:spPr>
        <p:txBody>
          <a:bodyPr/>
          <a:lstStyle/>
          <a:p>
            <a:r>
              <a:rPr lang="en-GB" dirty="0">
                <a:latin typeface="Arial Rounded MT Bold" panose="020F0704030504030204" pitchFamily="34" charset="0"/>
              </a:rPr>
              <a:t>You are already familiar with many of the key terms for this topic</a:t>
            </a:r>
          </a:p>
        </p:txBody>
      </p:sp>
      <p:sp>
        <p:nvSpPr>
          <p:cNvPr id="4" name="Content Placeholder 3">
            <a:extLst>
              <a:ext uri="{FF2B5EF4-FFF2-40B4-BE49-F238E27FC236}">
                <a16:creationId xmlns="" xmlns:a16="http://schemas.microsoft.com/office/drawing/2014/main" id="{83C8B6CD-16A2-47CF-9205-9692D1407CAD}"/>
              </a:ext>
            </a:extLst>
          </p:cNvPr>
          <p:cNvSpPr>
            <a:spLocks noGrp="1"/>
          </p:cNvSpPr>
          <p:nvPr>
            <p:ph sz="half" idx="1"/>
          </p:nvPr>
        </p:nvSpPr>
        <p:spPr>
          <a:xfrm>
            <a:off x="838200" y="1825625"/>
            <a:ext cx="2991678" cy="4351338"/>
          </a:xfrm>
          <a:solidFill>
            <a:srgbClr val="FFFF00"/>
          </a:solidFill>
        </p:spPr>
        <p:txBody>
          <a:bodyPr>
            <a:normAutofit fontScale="92500" lnSpcReduction="20000"/>
          </a:bodyPr>
          <a:lstStyle/>
          <a:p>
            <a:r>
              <a:rPr lang="en-GB" dirty="0">
                <a:solidFill>
                  <a:srgbClr val="FF0000"/>
                </a:solidFill>
                <a:latin typeface="Arial Rounded MT Bold" panose="020F0704030504030204" pitchFamily="34" charset="0"/>
              </a:rPr>
              <a:t>Match the word with its meaning</a:t>
            </a:r>
          </a:p>
          <a:p>
            <a:pPr marL="0" indent="0">
              <a:buNone/>
            </a:pPr>
            <a:r>
              <a:rPr lang="en-GB" dirty="0">
                <a:latin typeface="Arial Rounded MT Bold" panose="020F0704030504030204" pitchFamily="34" charset="0"/>
              </a:rPr>
              <a:t>A Cognitive</a:t>
            </a:r>
          </a:p>
          <a:p>
            <a:pPr marL="0" indent="0">
              <a:buNone/>
            </a:pPr>
            <a:r>
              <a:rPr lang="en-GB" dirty="0">
                <a:latin typeface="Arial Rounded MT Bold" panose="020F0704030504030204" pitchFamily="34" charset="0"/>
              </a:rPr>
              <a:t>B Realist</a:t>
            </a:r>
          </a:p>
          <a:p>
            <a:pPr marL="0" indent="0">
              <a:buNone/>
            </a:pPr>
            <a:r>
              <a:rPr lang="en-GB" dirty="0">
                <a:latin typeface="Arial Rounded MT Bold" panose="020F0704030504030204" pitchFamily="34" charset="0"/>
              </a:rPr>
              <a:t>C Empirical</a:t>
            </a:r>
          </a:p>
          <a:p>
            <a:pPr marL="0" indent="0">
              <a:buNone/>
            </a:pPr>
            <a:r>
              <a:rPr lang="en-GB" dirty="0">
                <a:latin typeface="Arial Rounded MT Bold" panose="020F0704030504030204" pitchFamily="34" charset="0"/>
              </a:rPr>
              <a:t>D Objective</a:t>
            </a:r>
          </a:p>
          <a:p>
            <a:pPr marL="0" indent="0">
              <a:buNone/>
            </a:pPr>
            <a:r>
              <a:rPr lang="en-GB" dirty="0">
                <a:latin typeface="Arial Rounded MT Bold" panose="020F0704030504030204" pitchFamily="34" charset="0"/>
              </a:rPr>
              <a:t>E Logical positivism</a:t>
            </a:r>
          </a:p>
          <a:p>
            <a:pPr marL="0" indent="0">
              <a:buNone/>
            </a:pPr>
            <a:r>
              <a:rPr lang="en-GB" dirty="0">
                <a:latin typeface="Arial Rounded MT Bold" panose="020F0704030504030204" pitchFamily="34" charset="0"/>
              </a:rPr>
              <a:t>F Proposition</a:t>
            </a:r>
          </a:p>
          <a:p>
            <a:endParaRPr lang="en-GB" dirty="0"/>
          </a:p>
        </p:txBody>
      </p:sp>
      <p:sp>
        <p:nvSpPr>
          <p:cNvPr id="5" name="Content Placeholder 4">
            <a:extLst>
              <a:ext uri="{FF2B5EF4-FFF2-40B4-BE49-F238E27FC236}">
                <a16:creationId xmlns="" xmlns:a16="http://schemas.microsoft.com/office/drawing/2014/main" id="{F3BB430A-F9A1-4552-B362-D78DEE438CE4}"/>
              </a:ext>
            </a:extLst>
          </p:cNvPr>
          <p:cNvSpPr>
            <a:spLocks noGrp="1"/>
          </p:cNvSpPr>
          <p:nvPr>
            <p:ph sz="half" idx="2"/>
          </p:nvPr>
        </p:nvSpPr>
        <p:spPr>
          <a:xfrm>
            <a:off x="4306957" y="1825625"/>
            <a:ext cx="7046843" cy="4351338"/>
          </a:xfrm>
          <a:solidFill>
            <a:srgbClr val="FFFF00"/>
          </a:solidFill>
        </p:spPr>
        <p:txBody>
          <a:bodyPr>
            <a:normAutofit fontScale="92500" lnSpcReduction="20000"/>
          </a:bodyPr>
          <a:lstStyle/>
          <a:p>
            <a:pPr marL="514350" indent="-514350">
              <a:buFont typeface="+mj-lt"/>
              <a:buAutoNum type="arabicPeriod"/>
            </a:pPr>
            <a:r>
              <a:rPr lang="en-GB" dirty="0">
                <a:latin typeface="Arial Rounded MT Bold" panose="020F0704030504030204" pitchFamily="34" charset="0"/>
              </a:rPr>
              <a:t>has a separate existence and truth independent of personal feeling or situation.</a:t>
            </a:r>
          </a:p>
          <a:p>
            <a:pPr marL="514350" indent="-514350">
              <a:buFont typeface="+mj-lt"/>
              <a:buAutoNum type="arabicPeriod"/>
            </a:pPr>
            <a:r>
              <a:rPr lang="en-GB" dirty="0">
                <a:latin typeface="Arial Rounded MT Bold" panose="020F0704030504030204" pitchFamily="34" charset="0"/>
              </a:rPr>
              <a:t>the view that the world around us actually exists.</a:t>
            </a:r>
          </a:p>
          <a:p>
            <a:pPr marL="514350" indent="-514350">
              <a:buFont typeface="+mj-lt"/>
              <a:buAutoNum type="arabicPeriod"/>
            </a:pPr>
            <a:r>
              <a:rPr lang="en-GB" dirty="0">
                <a:latin typeface="Arial Rounded MT Bold" panose="020F0704030504030204" pitchFamily="34" charset="0"/>
              </a:rPr>
              <a:t>the view that for a statement to have meaning, it must be verifiable either by logic or by experience (aka </a:t>
            </a:r>
            <a:r>
              <a:rPr lang="en-GB" dirty="0">
                <a:solidFill>
                  <a:srgbClr val="FF0000"/>
                </a:solidFill>
                <a:latin typeface="Arial Rounded MT Bold" panose="020F0704030504030204" pitchFamily="34" charset="0"/>
              </a:rPr>
              <a:t>verification principle</a:t>
            </a:r>
            <a:r>
              <a:rPr lang="en-GB" dirty="0">
                <a:latin typeface="Arial Rounded MT Bold" panose="020F0704030504030204" pitchFamily="34" charset="0"/>
              </a:rPr>
              <a:t>)</a:t>
            </a:r>
          </a:p>
          <a:p>
            <a:pPr marL="514350" indent="-514350">
              <a:buFont typeface="+mj-lt"/>
              <a:buAutoNum type="arabicPeriod"/>
            </a:pPr>
            <a:r>
              <a:rPr lang="en-GB" dirty="0">
                <a:latin typeface="Arial Rounded MT Bold" panose="020F0704030504030204" pitchFamily="34" charset="0"/>
              </a:rPr>
              <a:t>A meaningful, declarative statement</a:t>
            </a:r>
          </a:p>
          <a:p>
            <a:pPr marL="514350" indent="-514350">
              <a:buFont typeface="+mj-lt"/>
              <a:buAutoNum type="arabicPeriod"/>
            </a:pPr>
            <a:r>
              <a:rPr lang="en-GB" dirty="0">
                <a:latin typeface="Arial Rounded MT Bold" panose="020F0704030504030204" pitchFamily="34" charset="0"/>
              </a:rPr>
              <a:t>knowable through experience or the senses.</a:t>
            </a:r>
          </a:p>
          <a:p>
            <a:pPr marL="514350" indent="-514350">
              <a:buFont typeface="+mj-lt"/>
              <a:buAutoNum type="arabicPeriod"/>
            </a:pPr>
            <a:r>
              <a:rPr lang="en-GB" dirty="0">
                <a:latin typeface="Arial Rounded MT Bold" panose="020F0704030504030204" pitchFamily="34" charset="0"/>
              </a:rPr>
              <a:t>based on evidence</a:t>
            </a:r>
          </a:p>
          <a:p>
            <a:endParaRPr lang="en-GB" dirty="0"/>
          </a:p>
          <a:p>
            <a:endParaRPr lang="en-GB" dirty="0"/>
          </a:p>
          <a:p>
            <a:endParaRPr lang="en-GB" dirty="0"/>
          </a:p>
        </p:txBody>
      </p:sp>
    </p:spTree>
    <p:extLst>
      <p:ext uri="{BB962C8B-B14F-4D97-AF65-F5344CB8AC3E}">
        <p14:creationId xmlns:p14="http://schemas.microsoft.com/office/powerpoint/2010/main" val="350206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851723-C6BE-4C9C-9871-98BC8F4E2EA1}"/>
              </a:ext>
            </a:extLst>
          </p:cNvPr>
          <p:cNvSpPr>
            <a:spLocks noGrp="1"/>
          </p:cNvSpPr>
          <p:nvPr>
            <p:ph type="title"/>
          </p:nvPr>
        </p:nvSpPr>
        <p:spPr>
          <a:xfrm>
            <a:off x="4245280" y="340073"/>
            <a:ext cx="3332967" cy="1325563"/>
          </a:xfrm>
          <a:solidFill>
            <a:srgbClr val="FFFF00"/>
          </a:solidFill>
        </p:spPr>
        <p:txBody>
          <a:bodyPr/>
          <a:lstStyle/>
          <a:p>
            <a:r>
              <a:rPr lang="en-GB" dirty="0">
                <a:latin typeface="Arial Rounded MT Bold" panose="020F0704030504030204" pitchFamily="34" charset="0"/>
              </a:rPr>
              <a:t>Key terms</a:t>
            </a:r>
          </a:p>
        </p:txBody>
      </p:sp>
      <p:sp>
        <p:nvSpPr>
          <p:cNvPr id="3" name="Content Placeholder 2">
            <a:extLst>
              <a:ext uri="{FF2B5EF4-FFF2-40B4-BE49-F238E27FC236}">
                <a16:creationId xmlns="" xmlns:a16="http://schemas.microsoft.com/office/drawing/2014/main" id="{D311A01D-8676-4F4D-A25A-1785346E85C0}"/>
              </a:ext>
            </a:extLst>
          </p:cNvPr>
          <p:cNvSpPr>
            <a:spLocks noGrp="1"/>
          </p:cNvSpPr>
          <p:nvPr>
            <p:ph idx="1"/>
          </p:nvPr>
        </p:nvSpPr>
        <p:spPr>
          <a:solidFill>
            <a:srgbClr val="FFFF00"/>
          </a:solidFill>
        </p:spPr>
        <p:txBody>
          <a:bodyPr/>
          <a:lstStyle/>
          <a:p>
            <a:r>
              <a:rPr lang="en-GB" dirty="0">
                <a:solidFill>
                  <a:srgbClr val="FF0000"/>
                </a:solidFill>
                <a:latin typeface="Arial Rounded MT Bold" panose="020F0704030504030204" pitchFamily="34" charset="0"/>
              </a:rPr>
              <a:t>Cognitive</a:t>
            </a:r>
            <a:r>
              <a:rPr lang="en-GB" dirty="0">
                <a:latin typeface="Arial Rounded MT Bold" panose="020F0704030504030204" pitchFamily="34" charset="0"/>
              </a:rPr>
              <a:t> – knowable through experience or the senses.  </a:t>
            </a:r>
          </a:p>
          <a:p>
            <a:r>
              <a:rPr lang="en-GB" dirty="0">
                <a:solidFill>
                  <a:srgbClr val="FF0000"/>
                </a:solidFill>
                <a:latin typeface="Arial Rounded MT Bold" panose="020F0704030504030204" pitchFamily="34" charset="0"/>
              </a:rPr>
              <a:t>Realist</a:t>
            </a:r>
            <a:r>
              <a:rPr lang="en-GB" dirty="0">
                <a:latin typeface="Arial Rounded MT Bold" panose="020F0704030504030204" pitchFamily="34" charset="0"/>
              </a:rPr>
              <a:t> – the view that the world around us actually exists.</a:t>
            </a:r>
          </a:p>
          <a:p>
            <a:r>
              <a:rPr lang="en-GB" dirty="0">
                <a:solidFill>
                  <a:srgbClr val="FF0000"/>
                </a:solidFill>
                <a:latin typeface="Arial Rounded MT Bold" panose="020F0704030504030204" pitchFamily="34" charset="0"/>
              </a:rPr>
              <a:t>Empirical</a:t>
            </a:r>
            <a:r>
              <a:rPr lang="en-GB" dirty="0">
                <a:latin typeface="Arial Rounded MT Bold" panose="020F0704030504030204" pitchFamily="34" charset="0"/>
              </a:rPr>
              <a:t> – based on evidence</a:t>
            </a:r>
          </a:p>
          <a:p>
            <a:r>
              <a:rPr lang="en-GB" dirty="0">
                <a:solidFill>
                  <a:srgbClr val="FF0000"/>
                </a:solidFill>
                <a:latin typeface="Arial Rounded MT Bold" panose="020F0704030504030204" pitchFamily="34" charset="0"/>
              </a:rPr>
              <a:t>Objective</a:t>
            </a:r>
            <a:r>
              <a:rPr lang="en-GB" dirty="0">
                <a:latin typeface="Arial Rounded MT Bold" panose="020F0704030504030204" pitchFamily="34" charset="0"/>
              </a:rPr>
              <a:t> – has a separate existence and truth independent of personal feeling or situation.</a:t>
            </a:r>
          </a:p>
          <a:p>
            <a:r>
              <a:rPr lang="en-GB" dirty="0">
                <a:solidFill>
                  <a:srgbClr val="FF0000"/>
                </a:solidFill>
                <a:latin typeface="Arial Rounded MT Bold" panose="020F0704030504030204" pitchFamily="34" charset="0"/>
              </a:rPr>
              <a:t>Logical positivism </a:t>
            </a:r>
            <a:r>
              <a:rPr lang="en-GB" dirty="0">
                <a:latin typeface="Arial Rounded MT Bold" panose="020F0704030504030204" pitchFamily="34" charset="0"/>
              </a:rPr>
              <a:t>– the view that for a statement to have meaning, it must be verifiable either by logic or by experience (aka </a:t>
            </a:r>
            <a:r>
              <a:rPr lang="en-GB" dirty="0">
                <a:solidFill>
                  <a:srgbClr val="FF0000"/>
                </a:solidFill>
                <a:latin typeface="Arial Rounded MT Bold" panose="020F0704030504030204" pitchFamily="34" charset="0"/>
              </a:rPr>
              <a:t>verification principle</a:t>
            </a:r>
            <a:r>
              <a:rPr lang="en-GB" dirty="0">
                <a:latin typeface="Arial Rounded MT Bold" panose="020F0704030504030204" pitchFamily="34" charset="0"/>
              </a:rPr>
              <a:t>) </a:t>
            </a:r>
          </a:p>
          <a:p>
            <a:r>
              <a:rPr lang="en-GB" dirty="0">
                <a:solidFill>
                  <a:srgbClr val="FF0000"/>
                </a:solidFill>
                <a:latin typeface="Arial Rounded MT Bold" panose="020F0704030504030204" pitchFamily="34" charset="0"/>
              </a:rPr>
              <a:t>Proposition</a:t>
            </a:r>
            <a:r>
              <a:rPr lang="en-GB" dirty="0">
                <a:latin typeface="Arial Rounded MT Bold" panose="020F0704030504030204" pitchFamily="34" charset="0"/>
              </a:rPr>
              <a:t> – a meaningful, declarative statement</a:t>
            </a:r>
          </a:p>
        </p:txBody>
      </p:sp>
    </p:spTree>
    <p:extLst>
      <p:ext uri="{BB962C8B-B14F-4D97-AF65-F5344CB8AC3E}">
        <p14:creationId xmlns:p14="http://schemas.microsoft.com/office/powerpoint/2010/main" val="151975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408" y="200416"/>
            <a:ext cx="5636713" cy="1553229"/>
          </a:xfrm>
          <a:solidFill>
            <a:srgbClr val="FFFF00"/>
          </a:solidFill>
        </p:spPr>
        <p:txBody>
          <a:bodyPr>
            <a:normAutofit fontScale="90000"/>
          </a:bodyPr>
          <a:lstStyle/>
          <a:p>
            <a:pPr algn="ctr"/>
            <a:r>
              <a:rPr lang="en-GB" dirty="0" smtClean="0">
                <a:latin typeface="Arial Rounded MT Bold" panose="020F0704030504030204" pitchFamily="34" charset="0"/>
              </a:rPr>
              <a:t/>
            </a:r>
            <a:br>
              <a:rPr lang="en-GB" dirty="0" smtClean="0">
                <a:latin typeface="Arial Rounded MT Bold" panose="020F0704030504030204" pitchFamily="34" charset="0"/>
              </a:rPr>
            </a:br>
            <a:r>
              <a:rPr lang="en-GB" dirty="0" smtClean="0">
                <a:latin typeface="Arial Rounded MT Bold" panose="020F0704030504030204" pitchFamily="34" charset="0"/>
              </a:rPr>
              <a:t>COGNITIVE </a:t>
            </a:r>
            <a:r>
              <a:rPr lang="en-GB" dirty="0">
                <a:latin typeface="Arial Rounded MT Bold" panose="020F0704030504030204" pitchFamily="34" charset="0"/>
              </a:rPr>
              <a:t>AND OBJECTIVE</a:t>
            </a:r>
            <a:br>
              <a:rPr lang="en-GB" dirty="0">
                <a:latin typeface="Arial Rounded MT Bold" panose="020F0704030504030204" pitchFamily="34" charset="0"/>
              </a:rPr>
            </a:br>
            <a:endParaRPr lang="en-GB" dirty="0">
              <a:latin typeface="Arial Rounded MT Bold" panose="020F0704030504030204" pitchFamily="34" charset="0"/>
            </a:endParaRPr>
          </a:p>
        </p:txBody>
      </p:sp>
      <p:sp>
        <p:nvSpPr>
          <p:cNvPr id="3" name="Content Placeholder 2"/>
          <p:cNvSpPr>
            <a:spLocks noGrp="1"/>
          </p:cNvSpPr>
          <p:nvPr>
            <p:ph idx="1"/>
          </p:nvPr>
        </p:nvSpPr>
        <p:spPr>
          <a:solidFill>
            <a:srgbClr val="FFFF00"/>
          </a:solidFill>
        </p:spPr>
        <p:txBody>
          <a:bodyPr>
            <a:normAutofit/>
          </a:bodyPr>
          <a:lstStyle/>
          <a:p>
            <a:r>
              <a:rPr lang="en-GB" dirty="0">
                <a:latin typeface="Arial Rounded MT Bold" panose="020F0704030504030204" pitchFamily="34" charset="0"/>
              </a:rPr>
              <a:t>Believes that all ethical statements are the same as non-ethical statements (natural) - they are all factual and can therefore be verified or </a:t>
            </a:r>
            <a:r>
              <a:rPr lang="en-GB" dirty="0" smtClean="0">
                <a:latin typeface="Arial Rounded MT Bold" panose="020F0704030504030204" pitchFamily="34" charset="0"/>
              </a:rPr>
              <a:t>falsified. </a:t>
            </a:r>
            <a:r>
              <a:rPr lang="en-GB" dirty="0" err="1" smtClean="0">
                <a:latin typeface="Arial Rounded MT Bold" panose="020F0704030504030204" pitchFamily="34" charset="0"/>
              </a:rPr>
              <a:t>E.g</a:t>
            </a:r>
            <a:r>
              <a:rPr lang="en-GB" dirty="0" smtClean="0">
                <a:latin typeface="Arial Rounded MT Bold" panose="020F0704030504030204" pitchFamily="34" charset="0"/>
              </a:rPr>
              <a:t> </a:t>
            </a:r>
            <a:r>
              <a:rPr lang="en-GB" dirty="0">
                <a:latin typeface="Arial Rounded MT Bold" panose="020F0704030504030204" pitchFamily="34" charset="0"/>
              </a:rPr>
              <a:t>if you want to know if euthanasia is wrong, you look at the evidence so that you can test the veracity of the statement </a:t>
            </a:r>
          </a:p>
          <a:p>
            <a:r>
              <a:rPr lang="en-GB" dirty="0">
                <a:latin typeface="Arial Rounded MT Bold" panose="020F0704030504030204" pitchFamily="34" charset="0"/>
              </a:rPr>
              <a:t>+ COGNITIVE AND OBJECTIVE</a:t>
            </a:r>
          </a:p>
          <a:p>
            <a:r>
              <a:rPr lang="en-GB" dirty="0">
                <a:latin typeface="Arial Rounded MT Bold" panose="020F0704030504030204" pitchFamily="34" charset="0"/>
              </a:rPr>
              <a:t>+ ETHICAL AND NONETHICAL STATEMENTS ARE THE SAME </a:t>
            </a:r>
          </a:p>
          <a:p>
            <a:r>
              <a:rPr lang="en-GB" dirty="0">
                <a:latin typeface="Arial Rounded MT Bold" panose="020F0704030504030204" pitchFamily="34" charset="0"/>
              </a:rPr>
              <a:t>+ ETHICAL STATEMENTS CAN BE VERIFIED AND FALSIFIED</a:t>
            </a:r>
          </a:p>
        </p:txBody>
      </p:sp>
    </p:spTree>
    <p:extLst>
      <p:ext uri="{BB962C8B-B14F-4D97-AF65-F5344CB8AC3E}">
        <p14:creationId xmlns:p14="http://schemas.microsoft.com/office/powerpoint/2010/main" val="38724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7976F7-EB3E-4567-A0EC-2877BE071FBE}"/>
              </a:ext>
            </a:extLst>
          </p:cNvPr>
          <p:cNvSpPr>
            <a:spLocks noGrp="1"/>
          </p:cNvSpPr>
          <p:nvPr>
            <p:ph type="title"/>
          </p:nvPr>
        </p:nvSpPr>
        <p:spPr>
          <a:xfrm>
            <a:off x="1315233" y="100208"/>
            <a:ext cx="10709752" cy="2066795"/>
          </a:xfrm>
          <a:solidFill>
            <a:srgbClr val="FFFF00"/>
          </a:solidFill>
        </p:spPr>
        <p:txBody>
          <a:bodyPr>
            <a:normAutofit fontScale="90000"/>
          </a:bodyPr>
          <a:lstStyle/>
          <a:p>
            <a:pPr algn="ctr"/>
            <a:r>
              <a:rPr lang="en-GB" dirty="0">
                <a:latin typeface="Arial Rounded MT Bold" panose="020F0704030504030204" pitchFamily="34" charset="0"/>
              </a:rPr>
              <a:t>Ethical </a:t>
            </a:r>
            <a:r>
              <a:rPr lang="en-GB" dirty="0" smtClean="0">
                <a:latin typeface="Arial Rounded MT Bold" panose="020F0704030504030204" pitchFamily="34" charset="0"/>
              </a:rPr>
              <a:t>naturalism: </a:t>
            </a:r>
            <a:br>
              <a:rPr lang="en-GB" dirty="0" smtClean="0">
                <a:latin typeface="Arial Rounded MT Bold" panose="020F0704030504030204" pitchFamily="34" charset="0"/>
              </a:rPr>
            </a:br>
            <a:r>
              <a:rPr lang="en-GB" dirty="0" smtClean="0">
                <a:latin typeface="Arial Rounded MT Bold" panose="020F0704030504030204" pitchFamily="34" charset="0"/>
                <a:hlinkClick r:id="rId3"/>
              </a:rPr>
              <a:t>Does this support Sherlock Holmes solving a mystery? </a:t>
            </a:r>
            <a:br>
              <a:rPr lang="en-GB" dirty="0" smtClean="0">
                <a:latin typeface="Arial Rounded MT Bold" panose="020F0704030504030204" pitchFamily="34" charset="0"/>
                <a:hlinkClick r:id="rId3"/>
              </a:rPr>
            </a:br>
            <a:r>
              <a:rPr lang="en-GB" dirty="0" smtClean="0">
                <a:latin typeface="Arial Rounded MT Bold" panose="020F0704030504030204" pitchFamily="34" charset="0"/>
                <a:hlinkClick r:id="rId3"/>
              </a:rPr>
              <a:t>Does it apply with morality?</a:t>
            </a:r>
            <a:endParaRPr lang="en-GB" dirty="0">
              <a:latin typeface="Arial Rounded MT Bold" panose="020F0704030504030204" pitchFamily="34" charset="0"/>
            </a:endParaRPr>
          </a:p>
        </p:txBody>
      </p:sp>
      <p:sp>
        <p:nvSpPr>
          <p:cNvPr id="3" name="Content Placeholder 2">
            <a:extLst>
              <a:ext uri="{FF2B5EF4-FFF2-40B4-BE49-F238E27FC236}">
                <a16:creationId xmlns="" xmlns:a16="http://schemas.microsoft.com/office/drawing/2014/main" id="{CD75B870-B5E1-42ED-83C9-222B5E5A8406}"/>
              </a:ext>
            </a:extLst>
          </p:cNvPr>
          <p:cNvSpPr>
            <a:spLocks noGrp="1"/>
          </p:cNvSpPr>
          <p:nvPr>
            <p:ph idx="1"/>
          </p:nvPr>
        </p:nvSpPr>
        <p:spPr>
          <a:xfrm>
            <a:off x="900830" y="2314140"/>
            <a:ext cx="10515600" cy="4351338"/>
          </a:xfrm>
          <a:solidFill>
            <a:srgbClr val="FFFF00"/>
          </a:solidFill>
        </p:spPr>
        <p:txBody>
          <a:bodyPr>
            <a:normAutofit/>
          </a:bodyPr>
          <a:lstStyle/>
          <a:p>
            <a:r>
              <a:rPr lang="en-GB" dirty="0">
                <a:latin typeface="Arial Rounded MT Bold" panose="020F0704030504030204" pitchFamily="34" charset="0"/>
              </a:rPr>
              <a:t>This means the view that ethical or moral claims can be proved true by reference to facts about something in the real world.  </a:t>
            </a:r>
          </a:p>
          <a:p>
            <a:r>
              <a:rPr lang="en-GB" dirty="0">
                <a:latin typeface="Arial Rounded MT Bold" panose="020F0704030504030204" pitchFamily="34" charset="0"/>
              </a:rPr>
              <a:t>It takes a scientific approach to ethical knowledge by saying that moral claims can be tested and proved in the same way that scientific claims can be.</a:t>
            </a:r>
          </a:p>
          <a:p>
            <a:r>
              <a:rPr lang="en-GB" dirty="0">
                <a:latin typeface="Arial Rounded MT Bold" panose="020F0704030504030204" pitchFamily="34" charset="0"/>
              </a:rPr>
              <a:t>According to ethical naturalism, the rightness or wrongness of particular actions is a fact of the universe in the same way that the boiling point of water is a fact.</a:t>
            </a:r>
          </a:p>
          <a:p>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6563" cy="2167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46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2BA9B3-C39E-4208-B390-3C01B80D7EE2}"/>
              </a:ext>
            </a:extLst>
          </p:cNvPr>
          <p:cNvSpPr>
            <a:spLocks noGrp="1"/>
          </p:cNvSpPr>
          <p:nvPr>
            <p:ph type="title"/>
          </p:nvPr>
        </p:nvSpPr>
        <p:spPr>
          <a:solidFill>
            <a:srgbClr val="FFFF00"/>
          </a:solidFill>
        </p:spPr>
        <p:txBody>
          <a:bodyPr/>
          <a:lstStyle/>
          <a:p>
            <a:pPr algn="ctr"/>
            <a:r>
              <a:rPr lang="en-GB" b="1" dirty="0">
                <a:latin typeface="Arial Rounded MT Bold" panose="020F0704030504030204" pitchFamily="34" charset="0"/>
              </a:rPr>
              <a:t>Ethical naturalism</a:t>
            </a:r>
          </a:p>
        </p:txBody>
      </p:sp>
      <p:sp>
        <p:nvSpPr>
          <p:cNvPr id="3" name="Content Placeholder 2">
            <a:extLst>
              <a:ext uri="{FF2B5EF4-FFF2-40B4-BE49-F238E27FC236}">
                <a16:creationId xmlns="" xmlns:a16="http://schemas.microsoft.com/office/drawing/2014/main" id="{CD5142BD-0542-4BF2-9827-C3E80CA78767}"/>
              </a:ext>
            </a:extLst>
          </p:cNvPr>
          <p:cNvSpPr>
            <a:spLocks noGrp="1"/>
          </p:cNvSpPr>
          <p:nvPr>
            <p:ph idx="1"/>
          </p:nvPr>
        </p:nvSpPr>
        <p:spPr>
          <a:solidFill>
            <a:srgbClr val="FFFF00"/>
          </a:solidFill>
        </p:spPr>
        <p:txBody>
          <a:bodyPr>
            <a:normAutofit fontScale="92500" lnSpcReduction="10000"/>
          </a:bodyPr>
          <a:lstStyle/>
          <a:p>
            <a:r>
              <a:rPr lang="en-GB" dirty="0">
                <a:latin typeface="Arial Rounded MT Bold" panose="020F0704030504030204" pitchFamily="34" charset="0"/>
              </a:rPr>
              <a:t>It is </a:t>
            </a:r>
            <a:r>
              <a:rPr lang="en-GB" dirty="0">
                <a:solidFill>
                  <a:srgbClr val="FF0000"/>
                </a:solidFill>
                <a:latin typeface="Arial Rounded MT Bold" panose="020F0704030504030204" pitchFamily="34" charset="0"/>
              </a:rPr>
              <a:t>cognitive</a:t>
            </a:r>
            <a:r>
              <a:rPr lang="en-GB" dirty="0">
                <a:latin typeface="Arial Rounded MT Bold" panose="020F0704030504030204" pitchFamily="34" charset="0"/>
              </a:rPr>
              <a:t> because it claims that ethical or moral claims can be known and proved.</a:t>
            </a:r>
          </a:p>
          <a:p>
            <a:r>
              <a:rPr lang="en-GB" dirty="0">
                <a:latin typeface="Arial Rounded MT Bold" panose="020F0704030504030204" pitchFamily="34" charset="0"/>
              </a:rPr>
              <a:t>It is </a:t>
            </a:r>
            <a:r>
              <a:rPr lang="en-GB" dirty="0">
                <a:solidFill>
                  <a:srgbClr val="FF0000"/>
                </a:solidFill>
                <a:latin typeface="Arial Rounded MT Bold" panose="020F0704030504030204" pitchFamily="34" charset="0"/>
              </a:rPr>
              <a:t>realist</a:t>
            </a:r>
            <a:r>
              <a:rPr lang="en-GB" dirty="0">
                <a:latin typeface="Arial Rounded MT Bold" panose="020F0704030504030204" pitchFamily="34" charset="0"/>
              </a:rPr>
              <a:t> because it depends on a relationship with the real world which exists.</a:t>
            </a:r>
          </a:p>
          <a:p>
            <a:r>
              <a:rPr lang="en-GB" dirty="0">
                <a:latin typeface="Arial Rounded MT Bold" panose="020F0704030504030204" pitchFamily="34" charset="0"/>
              </a:rPr>
              <a:t>It is </a:t>
            </a:r>
            <a:r>
              <a:rPr lang="en-GB" dirty="0">
                <a:solidFill>
                  <a:srgbClr val="FF0000"/>
                </a:solidFill>
                <a:latin typeface="Arial Rounded MT Bold" panose="020F0704030504030204" pitchFamily="34" charset="0"/>
              </a:rPr>
              <a:t>empirical</a:t>
            </a:r>
            <a:r>
              <a:rPr lang="en-GB" dirty="0">
                <a:latin typeface="Arial Rounded MT Bold" panose="020F0704030504030204" pitchFamily="34" charset="0"/>
              </a:rPr>
              <a:t> because it can be tested and proved by experience or experiment.</a:t>
            </a:r>
          </a:p>
          <a:p>
            <a:r>
              <a:rPr lang="en-GB" dirty="0">
                <a:latin typeface="Arial Rounded MT Bold" panose="020F0704030504030204" pitchFamily="34" charset="0"/>
              </a:rPr>
              <a:t>It means that morality is </a:t>
            </a:r>
            <a:r>
              <a:rPr lang="en-GB" dirty="0">
                <a:solidFill>
                  <a:srgbClr val="FF0000"/>
                </a:solidFill>
                <a:latin typeface="Arial Rounded MT Bold" panose="020F0704030504030204" pitchFamily="34" charset="0"/>
              </a:rPr>
              <a:t>objective </a:t>
            </a:r>
            <a:r>
              <a:rPr lang="en-GB" dirty="0">
                <a:latin typeface="Arial Rounded MT Bold" panose="020F0704030504030204" pitchFamily="34" charset="0"/>
              </a:rPr>
              <a:t>because it has a relationship with something real and does not depend on feelings, preferences or situations.</a:t>
            </a:r>
          </a:p>
          <a:p>
            <a:r>
              <a:rPr lang="en-GB" dirty="0">
                <a:latin typeface="Arial Rounded MT Bold" panose="020F0704030504030204" pitchFamily="34" charset="0"/>
              </a:rPr>
              <a:t>It means that ethical statements are </a:t>
            </a:r>
            <a:r>
              <a:rPr lang="en-GB" dirty="0">
                <a:solidFill>
                  <a:srgbClr val="FF0000"/>
                </a:solidFill>
                <a:latin typeface="Arial Rounded MT Bold" panose="020F0704030504030204" pitchFamily="34" charset="0"/>
              </a:rPr>
              <a:t>propositions</a:t>
            </a:r>
            <a:r>
              <a:rPr lang="en-GB" dirty="0">
                <a:latin typeface="Arial Rounded MT Bold" panose="020F0704030504030204" pitchFamily="34" charset="0"/>
              </a:rPr>
              <a:t> because they are a meaningful declaration of a fact about ethics.</a:t>
            </a:r>
          </a:p>
          <a:p>
            <a:endParaRPr lang="en-GB" dirty="0"/>
          </a:p>
          <a:p>
            <a:endParaRPr lang="en-GB" dirty="0"/>
          </a:p>
        </p:txBody>
      </p:sp>
    </p:spTree>
    <p:extLst>
      <p:ext uri="{BB962C8B-B14F-4D97-AF65-F5344CB8AC3E}">
        <p14:creationId xmlns:p14="http://schemas.microsoft.com/office/powerpoint/2010/main" val="298061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F7A5B-D229-43C1-A352-E519C55E8706}"/>
              </a:ext>
            </a:extLst>
          </p:cNvPr>
          <p:cNvSpPr>
            <a:spLocks noGrp="1"/>
          </p:cNvSpPr>
          <p:nvPr>
            <p:ph type="title"/>
          </p:nvPr>
        </p:nvSpPr>
        <p:spPr>
          <a:xfrm>
            <a:off x="838200" y="89552"/>
            <a:ext cx="10515600" cy="1325563"/>
          </a:xfrm>
          <a:solidFill>
            <a:srgbClr val="FFFF00"/>
          </a:solidFill>
        </p:spPr>
        <p:txBody>
          <a:bodyPr/>
          <a:lstStyle/>
          <a:p>
            <a:pPr algn="ctr"/>
            <a:r>
              <a:rPr lang="en-GB" dirty="0">
                <a:latin typeface="Arial Rounded MT Bold" panose="020F0704030504030204" pitchFamily="34" charset="0"/>
              </a:rPr>
              <a:t>e.g. ‘kindness is good</a:t>
            </a:r>
            <a:r>
              <a:rPr lang="en-GB" dirty="0" smtClean="0">
                <a:latin typeface="Arial Rounded MT Bold" panose="020F0704030504030204" pitchFamily="34" charset="0"/>
              </a:rPr>
              <a:t>’- </a:t>
            </a:r>
            <a:r>
              <a:rPr lang="en-GB" dirty="0" smtClean="0">
                <a:latin typeface="Arial Rounded MT Bold" panose="020F0704030504030204" pitchFamily="34" charset="0"/>
                <a:hlinkClick r:id="rId3"/>
              </a:rPr>
              <a:t>Does this apply with this Thai advert?</a:t>
            </a:r>
            <a:endParaRPr lang="en-GB" dirty="0">
              <a:latin typeface="Arial Rounded MT Bold" panose="020F0704030504030204" pitchFamily="34" charset="0"/>
            </a:endParaRPr>
          </a:p>
        </p:txBody>
      </p:sp>
      <p:sp>
        <p:nvSpPr>
          <p:cNvPr id="3" name="Content Placeholder 2">
            <a:extLst>
              <a:ext uri="{FF2B5EF4-FFF2-40B4-BE49-F238E27FC236}">
                <a16:creationId xmlns="" xmlns:a16="http://schemas.microsoft.com/office/drawing/2014/main" id="{0D9820AC-61FD-4403-B775-1049C71BFFC6}"/>
              </a:ext>
            </a:extLst>
          </p:cNvPr>
          <p:cNvSpPr>
            <a:spLocks noGrp="1"/>
          </p:cNvSpPr>
          <p:nvPr>
            <p:ph idx="1"/>
          </p:nvPr>
        </p:nvSpPr>
        <p:spPr>
          <a:xfrm>
            <a:off x="237994" y="1615858"/>
            <a:ext cx="11812044" cy="4774048"/>
          </a:xfrm>
          <a:solidFill>
            <a:srgbClr val="FFFF00"/>
          </a:solidFill>
        </p:spPr>
        <p:txBody>
          <a:bodyPr>
            <a:normAutofit lnSpcReduction="10000"/>
          </a:bodyPr>
          <a:lstStyle/>
          <a:p>
            <a:r>
              <a:rPr lang="en-GB" dirty="0">
                <a:latin typeface="Arial Rounded MT Bold" panose="020F0704030504030204" pitchFamily="34" charset="0"/>
              </a:rPr>
              <a:t>An ethical naturalist would claim to prove  that kindness is good by our experience of kindness and its effects in the real world.</a:t>
            </a:r>
          </a:p>
          <a:p>
            <a:r>
              <a:rPr lang="en-GB" dirty="0">
                <a:latin typeface="Arial Rounded MT Bold" panose="020F0704030504030204" pitchFamily="34" charset="0"/>
              </a:rPr>
              <a:t>We know what kindness is and we know that it happens.  We understand what sort of thoughts and actions are kind.  We understand the effects of kindness.  We know all of this because of our experience of the real world.  Therefore the claim that kindness is good can be proved by reference to our experience of the world.</a:t>
            </a:r>
          </a:p>
          <a:p>
            <a:r>
              <a:rPr lang="en-GB" dirty="0">
                <a:latin typeface="Arial Rounded MT Bold" panose="020F0704030504030204" pitchFamily="34" charset="0"/>
              </a:rPr>
              <a:t>If the claim that kindness is good is proved by reference to objective facts (facts about the real world) then ‘kindness is good’ must be an objective statement, since it is linked to an objective fact about the world.</a:t>
            </a:r>
          </a:p>
          <a:p>
            <a:pPr marL="0" indent="0">
              <a:buNone/>
            </a:pPr>
            <a:endParaRPr lang="en-GB" dirty="0"/>
          </a:p>
        </p:txBody>
      </p:sp>
    </p:spTree>
    <p:extLst>
      <p:ext uri="{BB962C8B-B14F-4D97-AF65-F5344CB8AC3E}">
        <p14:creationId xmlns:p14="http://schemas.microsoft.com/office/powerpoint/2010/main" val="2256879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2652</Words>
  <Application>Microsoft Office PowerPoint</Application>
  <PresentationFormat>Custom</PresentationFormat>
  <Paragraphs>152</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Meta-ethics</vt:lpstr>
      <vt:lpstr>Meta-ethics</vt:lpstr>
      <vt:lpstr>What is meant by meta-ethics?</vt:lpstr>
      <vt:lpstr>You are already familiar with many of the key terms for this topic</vt:lpstr>
      <vt:lpstr>Key terms</vt:lpstr>
      <vt:lpstr> COGNITIVE AND OBJECTIVE </vt:lpstr>
      <vt:lpstr>Ethical naturalism:  Does this support Sherlock Holmes solving a mystery?  Does it apply with morality?</vt:lpstr>
      <vt:lpstr>Ethical naturalism</vt:lpstr>
      <vt:lpstr>e.g. ‘kindness is good’- Does this apply with this Thai advert?</vt:lpstr>
      <vt:lpstr>e.g. ‘Stalin was a good person’</vt:lpstr>
      <vt:lpstr>Utilitarianism</vt:lpstr>
      <vt:lpstr>The link between morality and non-moral concepts</vt:lpstr>
      <vt:lpstr>F H Bradley</vt:lpstr>
      <vt:lpstr>PowerPoint Presentation</vt:lpstr>
      <vt:lpstr>FH Bradley: My station and its duties</vt:lpstr>
      <vt:lpstr>Example – the Queen</vt:lpstr>
      <vt:lpstr>Naturalistic features of Bradley’s ideas</vt:lpstr>
      <vt:lpstr>To sum up Bradley’s ideas</vt:lpstr>
      <vt:lpstr>Bradley said</vt:lpstr>
      <vt:lpstr>G.E Moore </vt:lpstr>
      <vt:lpstr>PowerPoint Presentation</vt:lpstr>
      <vt:lpstr>David Hume: Hume’s Law (the is-ought problem)</vt:lpstr>
      <vt:lpstr>GE Moore: The Open Question Argument (moral facts cannot be reduced to natural properties)</vt:lpstr>
      <vt:lpstr>Independent work</vt:lpstr>
      <vt:lpstr>Naturalism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Meta-ethics</dc:title>
  <dc:creator>Alison Wake</dc:creator>
  <cp:lastModifiedBy>Rahima Choudhury</cp:lastModifiedBy>
  <cp:revision>33</cp:revision>
  <dcterms:created xsi:type="dcterms:W3CDTF">2018-04-07T09:08:27Z</dcterms:created>
  <dcterms:modified xsi:type="dcterms:W3CDTF">2018-11-08T14:57:16Z</dcterms:modified>
</cp:coreProperties>
</file>