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handoutMasterIdLst>
    <p:handoutMasterId r:id="rId41"/>
  </p:handoutMasterIdLst>
  <p:sldIdLst>
    <p:sldId id="256" r:id="rId5"/>
    <p:sldId id="260" r:id="rId6"/>
    <p:sldId id="283" r:id="rId7"/>
    <p:sldId id="263" r:id="rId8"/>
    <p:sldId id="293" r:id="rId9"/>
    <p:sldId id="294" r:id="rId10"/>
    <p:sldId id="305" r:id="rId11"/>
    <p:sldId id="308" r:id="rId12"/>
    <p:sldId id="306" r:id="rId13"/>
    <p:sldId id="307" r:id="rId14"/>
    <p:sldId id="284" r:id="rId15"/>
    <p:sldId id="285" r:id="rId16"/>
    <p:sldId id="286" r:id="rId17"/>
    <p:sldId id="296" r:id="rId18"/>
    <p:sldId id="298" r:id="rId19"/>
    <p:sldId id="299" r:id="rId20"/>
    <p:sldId id="300" r:id="rId21"/>
    <p:sldId id="301" r:id="rId22"/>
    <p:sldId id="302" r:id="rId23"/>
    <p:sldId id="264" r:id="rId24"/>
    <p:sldId id="303" r:id="rId25"/>
    <p:sldId id="304" r:id="rId26"/>
    <p:sldId id="288" r:id="rId27"/>
    <p:sldId id="289" r:id="rId28"/>
    <p:sldId id="290" r:id="rId29"/>
    <p:sldId id="291" r:id="rId30"/>
    <p:sldId id="274" r:id="rId31"/>
    <p:sldId id="275" r:id="rId32"/>
    <p:sldId id="276" r:id="rId33"/>
    <p:sldId id="277" r:id="rId34"/>
    <p:sldId id="278" r:id="rId35"/>
    <p:sldId id="279" r:id="rId36"/>
    <p:sldId id="280" r:id="rId37"/>
    <p:sldId id="281" r:id="rId38"/>
    <p:sldId id="282" r:id="rId39"/>
    <p:sldId id="295"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E6BB2B-AC6E-4597-AC62-3C5487BDBA56}" type="datetimeFigureOut">
              <a:rPr lang="en-GB" smtClean="0"/>
              <a:t>29/11/2019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09088C7-1CF5-4B29-A60E-5343C9298AEA}" type="slidenum">
              <a:rPr lang="en-GB" smtClean="0"/>
              <a:t>‹#›</a:t>
            </a:fld>
            <a:endParaRPr lang="en-GB"/>
          </a:p>
        </p:txBody>
      </p:sp>
    </p:spTree>
    <p:extLst>
      <p:ext uri="{BB962C8B-B14F-4D97-AF65-F5344CB8AC3E}">
        <p14:creationId xmlns:p14="http://schemas.microsoft.com/office/powerpoint/2010/main" val="6266802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November 29,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B5AFD-D735-4504-A039-ADEBB6448D55}" type="datetime4">
              <a:rPr lang="en-US" smtClean="0"/>
              <a:pPr/>
              <a:t>November 29,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November 29,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A93482-8E69-40F7-BCAD-5662A6CADB27}" type="datetime4">
              <a:rPr lang="en-US" smtClean="0"/>
              <a:pPr/>
              <a:t>November 29,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29,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November 29,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29,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127EC2-47FB-48A1-8644-C8A81DDAA119}" type="datetime4">
              <a:rPr lang="en-US" smtClean="0"/>
              <a:pPr/>
              <a:t>November 29,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29,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November 29,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29,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November 29, 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bbc.com/bitesize/clips/zcyr87h"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co.uk/url?sa=i&amp;source=images&amp;cd=&amp;cad=rja&amp;uact=8&amp;ved=2ahUKEwiphvu9joDbAhWDXhQKHcxxA1EQjRx6BAgBEAU&amp;url=https://www.business2community.com/social-buzz/macklemore-ryan-lewiss-love-love-respect-equality-samelove-0757173&amp;psig=AOvVaw10zTbm1347q1oXLHVKgcto&amp;ust=1526212412701810" TargetMode="External"/><Relationship Id="rId2" Type="http://schemas.openxmlformats.org/officeDocument/2006/relationships/hyperlink" Target="https://www.youtube.com/watch?v=mINGKrtG3iw" TargetMode="Externa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youtube.com/watch?v=nNxSlRz3-2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zM7E4a8bGlQ"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K4GAQtGtd_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OvoT_FW0RXc"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CCK3luJOHh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rt 2"/>
          <p:cNvSpPr/>
          <p:nvPr/>
        </p:nvSpPr>
        <p:spPr>
          <a:xfrm rot="1154167">
            <a:off x="-93696" y="500127"/>
            <a:ext cx="2366922" cy="2524900"/>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Flexible and Practical based on Agape</a:t>
            </a:r>
          </a:p>
        </p:txBody>
      </p:sp>
      <p:sp>
        <p:nvSpPr>
          <p:cNvPr id="4" name="Heart 3"/>
          <p:cNvSpPr/>
          <p:nvPr/>
        </p:nvSpPr>
        <p:spPr>
          <a:xfrm rot="20849668">
            <a:off x="2401829" y="469770"/>
            <a:ext cx="2226939" cy="2172090"/>
          </a:xfrm>
          <a:prstGeom prst="hear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 Love is </a:t>
            </a:r>
            <a:r>
              <a:rPr lang="en-GB" b="1" u="sng" dirty="0">
                <a:solidFill>
                  <a:schemeClr val="tx1"/>
                </a:solidFill>
              </a:rPr>
              <a:t>Intrinsically</a:t>
            </a:r>
            <a:r>
              <a:rPr lang="en-GB" b="1" dirty="0">
                <a:solidFill>
                  <a:schemeClr val="tx1"/>
                </a:solidFill>
              </a:rPr>
              <a:t> good </a:t>
            </a:r>
          </a:p>
        </p:txBody>
      </p:sp>
      <p:sp>
        <p:nvSpPr>
          <p:cNvPr id="2" name="Title 1"/>
          <p:cNvSpPr>
            <a:spLocks noGrp="1"/>
          </p:cNvSpPr>
          <p:nvPr>
            <p:ph type="ctrTitle"/>
          </p:nvPr>
        </p:nvSpPr>
        <p:spPr>
          <a:xfrm>
            <a:off x="1387624" y="2707518"/>
            <a:ext cx="6701425" cy="933189"/>
          </a:xfrm>
          <a:solidFill>
            <a:srgbClr val="FFFF00"/>
          </a:solidFill>
        </p:spPr>
        <p:txBody>
          <a:bodyPr>
            <a:normAutofit/>
          </a:bodyPr>
          <a:lstStyle/>
          <a:p>
            <a:pPr algn="ctr"/>
            <a:r>
              <a:rPr lang="en-US" b="1" dirty="0">
                <a:solidFill>
                  <a:schemeClr val="tx1"/>
                </a:solidFill>
              </a:rPr>
              <a:t>Situation Ethics</a:t>
            </a:r>
          </a:p>
        </p:txBody>
      </p:sp>
      <p:sp>
        <p:nvSpPr>
          <p:cNvPr id="5" name="Heart 4"/>
          <p:cNvSpPr/>
          <p:nvPr/>
        </p:nvSpPr>
        <p:spPr>
          <a:xfrm rot="964518">
            <a:off x="4402943" y="503871"/>
            <a:ext cx="2367026" cy="2272764"/>
          </a:xfrm>
          <a:prstGeom prst="hear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a:p>
            <a:pPr algn="ctr"/>
            <a:r>
              <a:rPr lang="en-GB" b="1" dirty="0">
                <a:solidFill>
                  <a:schemeClr val="tx1"/>
                </a:solidFill>
              </a:rPr>
              <a:t>3. Norm </a:t>
            </a:r>
            <a:r>
              <a:rPr lang="en-GB" b="1" u="sng" dirty="0">
                <a:solidFill>
                  <a:schemeClr val="tx1"/>
                </a:solidFill>
              </a:rPr>
              <a:t>Christian decision </a:t>
            </a:r>
            <a:r>
              <a:rPr lang="en-GB" b="1" dirty="0">
                <a:solidFill>
                  <a:schemeClr val="tx1"/>
                </a:solidFill>
              </a:rPr>
              <a:t>is love</a:t>
            </a:r>
          </a:p>
        </p:txBody>
      </p:sp>
      <p:sp>
        <p:nvSpPr>
          <p:cNvPr id="6" name="Heart 5"/>
          <p:cNvSpPr/>
          <p:nvPr/>
        </p:nvSpPr>
        <p:spPr>
          <a:xfrm rot="21150312">
            <a:off x="2562734" y="3942751"/>
            <a:ext cx="2367026" cy="2272764"/>
          </a:xfrm>
          <a:prstGeom prst="hear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a:p>
            <a:pPr algn="ctr"/>
            <a:r>
              <a:rPr lang="en-GB" b="1" dirty="0">
                <a:solidFill>
                  <a:schemeClr val="tx1"/>
                </a:solidFill>
              </a:rPr>
              <a:t>5. </a:t>
            </a:r>
            <a:r>
              <a:rPr lang="en-GB" b="1" u="sng" dirty="0">
                <a:solidFill>
                  <a:schemeClr val="tx1"/>
                </a:solidFill>
              </a:rPr>
              <a:t>End </a:t>
            </a:r>
            <a:r>
              <a:rPr lang="en-GB" b="1" dirty="0">
                <a:solidFill>
                  <a:schemeClr val="tx1"/>
                </a:solidFill>
              </a:rPr>
              <a:t>justifies the means</a:t>
            </a:r>
          </a:p>
        </p:txBody>
      </p:sp>
      <p:sp>
        <p:nvSpPr>
          <p:cNvPr id="7" name="Heart 6"/>
          <p:cNvSpPr/>
          <p:nvPr/>
        </p:nvSpPr>
        <p:spPr>
          <a:xfrm rot="20327202">
            <a:off x="6945201" y="571833"/>
            <a:ext cx="2367026" cy="2272764"/>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a:p>
            <a:pPr algn="ctr"/>
            <a:r>
              <a:rPr lang="en-GB" b="1" dirty="0">
                <a:solidFill>
                  <a:schemeClr val="tx1"/>
                </a:solidFill>
              </a:rPr>
              <a:t>4. </a:t>
            </a:r>
            <a:r>
              <a:rPr lang="en-GB" b="1" u="sng" dirty="0">
                <a:solidFill>
                  <a:schemeClr val="tx1"/>
                </a:solidFill>
              </a:rPr>
              <a:t>Justice </a:t>
            </a:r>
            <a:r>
              <a:rPr lang="en-GB" b="1" dirty="0">
                <a:solidFill>
                  <a:schemeClr val="tx1"/>
                </a:solidFill>
              </a:rPr>
              <a:t>is love distributed</a:t>
            </a:r>
          </a:p>
        </p:txBody>
      </p:sp>
      <p:sp>
        <p:nvSpPr>
          <p:cNvPr id="8" name="Heart 7"/>
          <p:cNvSpPr/>
          <p:nvPr/>
        </p:nvSpPr>
        <p:spPr>
          <a:xfrm rot="334536">
            <a:off x="4942328" y="3942751"/>
            <a:ext cx="2367026" cy="2272764"/>
          </a:xfrm>
          <a:prstGeom prst="hear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a:p>
            <a:pPr algn="ctr"/>
            <a:r>
              <a:rPr lang="en-GB" b="1" dirty="0">
                <a:solidFill>
                  <a:schemeClr val="tx1"/>
                </a:solidFill>
              </a:rPr>
              <a:t>6. Love decisions made situationally </a:t>
            </a:r>
          </a:p>
        </p:txBody>
      </p:sp>
    </p:spTree>
    <p:extLst>
      <p:ext uri="{BB962C8B-B14F-4D97-AF65-F5344CB8AC3E}">
        <p14:creationId xmlns:p14="http://schemas.microsoft.com/office/powerpoint/2010/main" val="2528001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0"/>
            <a:ext cx="3983277" cy="6858000"/>
          </a:xfrm>
          <a:solidFill>
            <a:srgbClr val="FFFF00"/>
          </a:solidFill>
        </p:spPr>
        <p:txBody>
          <a:bodyPr>
            <a:normAutofit fontScale="62500" lnSpcReduction="20000"/>
          </a:bodyPr>
          <a:lstStyle/>
          <a:p>
            <a:r>
              <a:rPr lang="en-GB" dirty="0" smtClean="0">
                <a:latin typeface="Arial Rounded MT Bold" panose="020F0704030504030204" pitchFamily="34" charset="0"/>
              </a:rPr>
              <a:t>Paul’s letter to the Corinthians meaning Agape.</a:t>
            </a:r>
          </a:p>
          <a:p>
            <a:r>
              <a:rPr lang="en-GB" dirty="0" smtClean="0">
                <a:latin typeface="Arial Rounded MT Bold" panose="020F0704030504030204" pitchFamily="34" charset="0"/>
                <a:hlinkClick r:id="rId2"/>
              </a:rPr>
              <a:t>Parable of the Good Samaritan </a:t>
            </a:r>
            <a:endParaRPr lang="en-GB" dirty="0">
              <a:latin typeface="Arial Rounded MT Bold" panose="020F0704030504030204" pitchFamily="34" charset="0"/>
            </a:endParaRPr>
          </a:p>
        </p:txBody>
      </p:sp>
      <p:sp>
        <p:nvSpPr>
          <p:cNvPr id="6" name="Content Placeholder 5"/>
          <p:cNvSpPr>
            <a:spLocks noGrp="1"/>
          </p:cNvSpPr>
          <p:nvPr>
            <p:ph sz="half" idx="2"/>
          </p:nvPr>
        </p:nvSpPr>
        <p:spPr>
          <a:xfrm>
            <a:off x="3983277" y="0"/>
            <a:ext cx="5160723" cy="6858000"/>
          </a:xfrm>
          <a:solidFill>
            <a:srgbClr val="00B0F0"/>
          </a:solidFill>
        </p:spPr>
        <p:txBody>
          <a:bodyPr>
            <a:normAutofit fontScale="62500" lnSpcReduction="20000"/>
          </a:bodyPr>
          <a:lstStyle/>
          <a:p>
            <a:pPr marL="0" indent="0" algn="ctr">
              <a:buNone/>
            </a:pPr>
            <a:endParaRPr lang="en-GB" dirty="0">
              <a:latin typeface="Arial Rounded MT Bold" panose="020F0704030504030204" pitchFamily="34" charset="0"/>
            </a:endParaRPr>
          </a:p>
          <a:p>
            <a:pPr marL="0" indent="0" algn="ctr">
              <a:buNone/>
            </a:pPr>
            <a:r>
              <a:rPr lang="en-GB" dirty="0">
                <a:latin typeface="Arial Rounded MT Bold" panose="020F0704030504030204" pitchFamily="34" charset="0"/>
              </a:rPr>
              <a:t>4 Love is patient, love is kind. It does not envy, it does not boast, it is not proud. 5 It does not </a:t>
            </a:r>
            <a:r>
              <a:rPr lang="en-GB" dirty="0" err="1">
                <a:latin typeface="Arial Rounded MT Bold" panose="020F0704030504030204" pitchFamily="34" charset="0"/>
              </a:rPr>
              <a:t>dishonor</a:t>
            </a:r>
            <a:r>
              <a:rPr lang="en-GB" dirty="0">
                <a:latin typeface="Arial Rounded MT Bold" panose="020F0704030504030204" pitchFamily="34" charset="0"/>
              </a:rPr>
              <a:t> others, it is not self-seeking, it is not easily angered, it keeps no record of wrongs. 6 Love does not delight in evil but rejoices with the truth. 7 It always protects, always trusts, always hopes, always perseveres.</a:t>
            </a:r>
          </a:p>
          <a:p>
            <a:pPr marL="0" indent="0" algn="ctr">
              <a:buNone/>
            </a:pPr>
            <a:endParaRPr lang="en-GB" dirty="0">
              <a:latin typeface="Arial Rounded MT Bold" panose="020F0704030504030204" pitchFamily="34" charset="0"/>
            </a:endParaRPr>
          </a:p>
          <a:p>
            <a:pPr marL="0" indent="0" algn="ctr">
              <a:buNone/>
            </a:pPr>
            <a:r>
              <a:rPr lang="en-GB" dirty="0">
                <a:latin typeface="Arial Rounded MT Bold" panose="020F0704030504030204" pitchFamily="34" charset="0"/>
              </a:rPr>
              <a:t>8 Love never fails. But where there are prophecies, they will cease; where there are tongues, they will be stilled; where there is knowledge, it will pass away. 9 For we know in part and we prophesy in part, 10 but when completeness comes, what is in part disappears. 11 When I was a child, I talked like a child, I thought like a child, I reasoned like a child. When I became a man, I put the ways of childhood behind me. 12 For now we see only a reflection as in a mirror; then we shall see face to face. Now I know in part; then I shall know fully, even as I am fully known.</a:t>
            </a:r>
          </a:p>
          <a:p>
            <a:pPr marL="0" indent="0" algn="ctr">
              <a:buNone/>
            </a:pPr>
            <a:endParaRPr lang="en-GB" dirty="0">
              <a:latin typeface="Arial Rounded MT Bold" panose="020F0704030504030204" pitchFamily="34" charset="0"/>
            </a:endParaRPr>
          </a:p>
          <a:p>
            <a:pPr marL="0" indent="0" algn="ctr">
              <a:buNone/>
            </a:pPr>
            <a:r>
              <a:rPr lang="en-GB" dirty="0">
                <a:latin typeface="Arial Rounded MT Bold" panose="020F0704030504030204" pitchFamily="34" charset="0"/>
              </a:rPr>
              <a:t>13 And now these three remain: faith, hope and love. But the greatest of these is love.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35" y="759391"/>
            <a:ext cx="3676723" cy="2058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0" y="2870751"/>
            <a:ext cx="3983277" cy="3970318"/>
          </a:xfrm>
          <a:prstGeom prst="rect">
            <a:avLst/>
          </a:prstGeom>
          <a:solidFill>
            <a:srgbClr val="00B0F0"/>
          </a:solidFill>
        </p:spPr>
        <p:txBody>
          <a:bodyPr wrap="square" rtlCol="0">
            <a:spAutoFit/>
          </a:bodyPr>
          <a:lstStyle/>
          <a:p>
            <a:pPr algn="ctr"/>
            <a:r>
              <a:rPr lang="en-GB" b="1" u="sng" dirty="0">
                <a:latin typeface="Arial Rounded MT Bold" panose="020F0704030504030204" pitchFamily="34" charset="0"/>
              </a:rPr>
              <a:t>1 Corinthians </a:t>
            </a:r>
            <a:r>
              <a:rPr lang="en-GB" b="1" u="sng" dirty="0" smtClean="0">
                <a:latin typeface="Arial Rounded MT Bold" panose="020F0704030504030204" pitchFamily="34" charset="0"/>
              </a:rPr>
              <a:t>13</a:t>
            </a:r>
            <a:endParaRPr lang="en-GB" b="1" u="sng" dirty="0">
              <a:latin typeface="Arial Rounded MT Bold" panose="020F0704030504030204" pitchFamily="34" charset="0"/>
            </a:endParaRPr>
          </a:p>
          <a:p>
            <a:r>
              <a:rPr lang="en-GB" dirty="0" smtClean="0">
                <a:latin typeface="Arial Rounded MT Bold" panose="020F0704030504030204" pitchFamily="34" charset="0"/>
              </a:rPr>
              <a:t>13 </a:t>
            </a:r>
            <a:r>
              <a:rPr lang="en-GB" dirty="0">
                <a:latin typeface="Arial Rounded MT Bold" panose="020F0704030504030204" pitchFamily="34" charset="0"/>
              </a:rPr>
              <a:t>If I speak in the tongues[a] of men or of angels, but do not have love, I am only a resounding gong or a clanging cymbal. 2 If I have the gift of prophecy and can fathom all mysteries and all knowledge, and if I have a faith that can move mountains, but do not have love, I am nothing. 3 If I give all I possess to the poor and give over my body to hardship that I may boast,[b] but do not have love, I gain nothing</a:t>
            </a:r>
            <a:r>
              <a:rPr lang="en-GB" dirty="0"/>
              <a:t>.</a:t>
            </a:r>
          </a:p>
        </p:txBody>
      </p:sp>
    </p:spTree>
    <p:extLst>
      <p:ext uri="{BB962C8B-B14F-4D97-AF65-F5344CB8AC3E}">
        <p14:creationId xmlns:p14="http://schemas.microsoft.com/office/powerpoint/2010/main" val="318074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89047" y="542936"/>
            <a:ext cx="4680938" cy="618726"/>
          </a:xfrm>
          <a:prstGeom prst="rect">
            <a:avLst/>
          </a:prstGeom>
          <a:solidFill>
            <a:srgbClr val="FFFF00"/>
          </a:solidFill>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rPr>
              <a:t>Agape</a:t>
            </a:r>
          </a:p>
        </p:txBody>
      </p:sp>
      <p:sp>
        <p:nvSpPr>
          <p:cNvPr id="3" name="Rectangle 2"/>
          <p:cNvSpPr/>
          <p:nvPr/>
        </p:nvSpPr>
        <p:spPr>
          <a:xfrm>
            <a:off x="706712" y="1499828"/>
            <a:ext cx="7645608" cy="5570756"/>
          </a:xfrm>
          <a:prstGeom prst="rect">
            <a:avLst/>
          </a:prstGeom>
          <a:solidFill>
            <a:srgbClr val="FFFF00"/>
          </a:solidFill>
        </p:spPr>
        <p:txBody>
          <a:bodyPr wrap="square">
            <a:spAutoFit/>
          </a:bodyPr>
          <a:lstStyle/>
          <a:p>
            <a:r>
              <a:rPr lang="en-US" sz="2800" dirty="0"/>
              <a:t>“</a:t>
            </a:r>
            <a:r>
              <a:rPr lang="en-US" sz="2800" i="1" dirty="0"/>
              <a:t>the first commandment is this: love the Lord your God with all your heart and with all your soul, and with all your strength. The second is this: </a:t>
            </a:r>
            <a:r>
              <a:rPr lang="en-US" sz="2800" b="1" i="1" dirty="0"/>
              <a:t>love your neighbour as yourself. There is no commandment greater than these.</a:t>
            </a:r>
            <a:r>
              <a:rPr lang="en-US" sz="2800" i="1" dirty="0"/>
              <a:t>” </a:t>
            </a:r>
          </a:p>
          <a:p>
            <a:pPr algn="r"/>
            <a:r>
              <a:rPr lang="en-US" sz="2800" b="1" dirty="0"/>
              <a:t>Mark 12:29-31</a:t>
            </a:r>
          </a:p>
          <a:p>
            <a:r>
              <a:rPr lang="en-US" sz="2800" b="1" dirty="0"/>
              <a:t>Agape Love is the that God showed the world when he sent his son to die. </a:t>
            </a:r>
          </a:p>
          <a:p>
            <a:r>
              <a:rPr lang="en-US" sz="2800" b="1" dirty="0"/>
              <a:t>Its an effort to relate to the world of relativity is through love. </a:t>
            </a:r>
            <a:r>
              <a:rPr lang="en-US" sz="2800" b="1" dirty="0" smtClean="0"/>
              <a:t>Fletcher accepts scripture as crucial.</a:t>
            </a:r>
            <a:endParaRPr lang="en-US" sz="2800" b="1" dirty="0"/>
          </a:p>
          <a:p>
            <a:endParaRPr lang="en-US" sz="2800" b="1" dirty="0"/>
          </a:p>
          <a:p>
            <a:endParaRPr lang="en-US" sz="2000"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9867658">
            <a:off x="-49046" y="734495"/>
            <a:ext cx="1511515" cy="854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863291">
            <a:off x="7418555" y="751305"/>
            <a:ext cx="1511515" cy="854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1022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363" y="718301"/>
            <a:ext cx="8105355" cy="618726"/>
          </a:xfrm>
          <a:prstGeom prst="rect">
            <a:avLst/>
          </a:prstGeom>
          <a:solidFill>
            <a:srgbClr val="FFFF00"/>
          </a:solidFill>
        </p:spPr>
        <p:txBody>
          <a:bodyPr>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rPr>
              <a:t>Agape: </a:t>
            </a:r>
            <a:r>
              <a:rPr lang="en-US" b="1" dirty="0">
                <a:solidFill>
                  <a:schemeClr val="tx1"/>
                </a:solidFill>
                <a:hlinkClick r:id="rId2"/>
              </a:rPr>
              <a:t>Is this addressed in Same Love?</a:t>
            </a:r>
            <a:endParaRPr lang="en-US" b="1" dirty="0">
              <a:solidFill>
                <a:schemeClr val="tx1"/>
              </a:solidFill>
            </a:endParaRPr>
          </a:p>
        </p:txBody>
      </p:sp>
      <p:sp>
        <p:nvSpPr>
          <p:cNvPr id="3" name="Rectangle 2"/>
          <p:cNvSpPr/>
          <p:nvPr/>
        </p:nvSpPr>
        <p:spPr>
          <a:xfrm>
            <a:off x="0" y="1499828"/>
            <a:ext cx="9144000" cy="3170099"/>
          </a:xfrm>
          <a:prstGeom prst="rect">
            <a:avLst/>
          </a:prstGeom>
          <a:solidFill>
            <a:srgbClr val="FFFF00"/>
          </a:solidFill>
        </p:spPr>
        <p:txBody>
          <a:bodyPr wrap="square">
            <a:spAutoFit/>
          </a:bodyPr>
          <a:lstStyle/>
          <a:p>
            <a:r>
              <a:rPr lang="en-US" sz="2000" i="1" dirty="0"/>
              <a:t>“I give you a new commandment, that you love one another. Just as I have loved you, you should also love one another. By this everyone will know that you are my disciples, if you have love for one another.” </a:t>
            </a:r>
            <a:r>
              <a:rPr lang="en-US" sz="2000" b="1" dirty="0"/>
              <a:t>John 13:34-35</a:t>
            </a:r>
          </a:p>
          <a:p>
            <a:endParaRPr lang="en-US" sz="2000" b="1" i="1" dirty="0"/>
          </a:p>
          <a:p>
            <a:r>
              <a:rPr lang="en-US" sz="2000" i="1" dirty="0"/>
              <a:t>“Love is patient, love is kind; love is not envious or boastful or arrogant or rude. It does not insist on its own way; it is not irritable or resentful’ it does not rejoice in wrongdoing, but rejoices in the truth. It bears all things, believes all things, hopes all things, endures all things. Love never ends…and now faith, hope and love abide, these three; and the greatest of these is love.” </a:t>
            </a:r>
            <a:r>
              <a:rPr lang="en-US" sz="2000" b="1" dirty="0"/>
              <a:t>1 Corinthians 13: 4-8, 13</a:t>
            </a:r>
            <a:endParaRPr lang="en-US" sz="2000" i="1" dirty="0"/>
          </a:p>
        </p:txBody>
      </p:sp>
      <p:pic>
        <p:nvPicPr>
          <p:cNvPr id="1026" name="Picture 2" descr="Image result for same lov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391" y="4844963"/>
            <a:ext cx="428625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69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362" y="630619"/>
            <a:ext cx="8105355" cy="618726"/>
          </a:xfrm>
          <a:prstGeom prst="rect">
            <a:avLst/>
          </a:prstGeom>
          <a:solidFill>
            <a:srgbClr val="FFFF00"/>
          </a:solidFill>
        </p:spPr>
        <p:txBody>
          <a:bodyPr>
            <a:normAutofit fontScale="8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First Proposition </a:t>
            </a:r>
          </a:p>
        </p:txBody>
      </p:sp>
      <p:sp>
        <p:nvSpPr>
          <p:cNvPr id="3" name="Rectangle 2"/>
          <p:cNvSpPr/>
          <p:nvPr/>
        </p:nvSpPr>
        <p:spPr>
          <a:xfrm>
            <a:off x="313151" y="1499828"/>
            <a:ext cx="8039169" cy="4955203"/>
          </a:xfrm>
          <a:prstGeom prst="rect">
            <a:avLst/>
          </a:prstGeom>
          <a:solidFill>
            <a:srgbClr val="FFFF00"/>
          </a:solidFill>
        </p:spPr>
        <p:txBody>
          <a:bodyPr wrap="square">
            <a:spAutoFit/>
          </a:bodyPr>
          <a:lstStyle/>
          <a:p>
            <a:r>
              <a:rPr lang="en-US" sz="2000" dirty="0"/>
              <a:t>: </a:t>
            </a:r>
          </a:p>
          <a:p>
            <a:endParaRPr lang="en-US" sz="2800" dirty="0">
              <a:latin typeface="Arial Rounded MT Bold" panose="020F0704030504030204" pitchFamily="34" charset="0"/>
            </a:endParaRPr>
          </a:p>
          <a:p>
            <a:pPr marL="457200" indent="-457200">
              <a:buFont typeface="+mj-lt"/>
              <a:buAutoNum type="arabicParenR"/>
            </a:pPr>
            <a:r>
              <a:rPr lang="en-US" sz="2800" b="1" dirty="0">
                <a:latin typeface="Arial Rounded MT Bold" panose="020F0704030504030204" pitchFamily="34" charset="0"/>
              </a:rPr>
              <a:t>Only one thing is intrinsically good; namely love, nothing else at all. </a:t>
            </a:r>
            <a:r>
              <a:rPr lang="en-US" sz="2800" dirty="0">
                <a:latin typeface="Arial Rounded MT Bold" panose="020F0704030504030204" pitchFamily="34" charset="0"/>
              </a:rPr>
              <a:t>Human beings </a:t>
            </a:r>
            <a:r>
              <a:rPr lang="en-US" sz="2800" u="sng" dirty="0">
                <a:latin typeface="Arial Rounded MT Bold" panose="020F0704030504030204" pitchFamily="34" charset="0"/>
              </a:rPr>
              <a:t>might be loving </a:t>
            </a:r>
            <a:r>
              <a:rPr lang="en-US" sz="2800" dirty="0">
                <a:latin typeface="Arial Rounded MT Bold" panose="020F0704030504030204" pitchFamily="34" charset="0"/>
              </a:rPr>
              <a:t>but only with God is love a property as God is love. Acts do not have love in them, they are right or wrong depending on the situation. </a:t>
            </a:r>
          </a:p>
          <a:p>
            <a:pPr marL="457200" indent="-457200">
              <a:buFont typeface="+mj-lt"/>
              <a:buAutoNum type="arabicParenR"/>
            </a:pPr>
            <a:endParaRPr lang="en-US" sz="2000" b="1" dirty="0"/>
          </a:p>
          <a:p>
            <a:pPr marL="457200" indent="-457200">
              <a:buFont typeface="+mj-lt"/>
              <a:buAutoNum type="arabicParenR"/>
            </a:pPr>
            <a:endParaRPr lang="en-US" sz="2000" b="1" dirty="0"/>
          </a:p>
          <a:p>
            <a:pPr marL="457200" indent="-457200">
              <a:buFont typeface="+mj-lt"/>
              <a:buAutoNum type="arabicParenR"/>
            </a:pPr>
            <a:endParaRPr lang="en-US" sz="2000" b="1" dirty="0"/>
          </a:p>
          <a:p>
            <a:pPr marL="457200" indent="-457200">
              <a:buFont typeface="+mj-lt"/>
              <a:buAutoNum type="arabicParenR"/>
            </a:pPr>
            <a:endParaRPr lang="en-US" sz="2000" b="1" dirty="0"/>
          </a:p>
          <a:p>
            <a:endParaRPr lang="en-US" sz="2000" b="1" dirty="0"/>
          </a:p>
        </p:txBody>
      </p:sp>
      <p:sp>
        <p:nvSpPr>
          <p:cNvPr id="4" name="Heart 3"/>
          <p:cNvSpPr/>
          <p:nvPr/>
        </p:nvSpPr>
        <p:spPr>
          <a:xfrm>
            <a:off x="5937337" y="4647156"/>
            <a:ext cx="2874475" cy="2234982"/>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latin typeface="Britannic Bold" panose="020B0903060703020204" pitchFamily="34" charset="0"/>
              </a:rPr>
              <a:t>Good</a:t>
            </a:r>
            <a:endParaRPr lang="en-GB" sz="4000" b="1" dirty="0">
              <a:solidFill>
                <a:schemeClr val="tx1"/>
              </a:solidFill>
              <a:latin typeface="Britannic Bold" panose="020B0903060703020204" pitchFamily="34" charset="0"/>
            </a:endParaRPr>
          </a:p>
        </p:txBody>
      </p:sp>
    </p:spTree>
    <p:extLst>
      <p:ext uri="{BB962C8B-B14F-4D97-AF65-F5344CB8AC3E}">
        <p14:creationId xmlns:p14="http://schemas.microsoft.com/office/powerpoint/2010/main" val="22981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5964"/>
          </a:xfrm>
          <a:solidFill>
            <a:srgbClr val="FFFF00"/>
          </a:solidFill>
        </p:spPr>
        <p:txBody>
          <a:bodyPr>
            <a:normAutofit/>
          </a:bodyPr>
          <a:lstStyle/>
          <a:p>
            <a:r>
              <a:rPr lang="en-GB" sz="4000" b="1" dirty="0">
                <a:latin typeface="Arial Rounded MT Bold" panose="020F0704030504030204" pitchFamily="34" charset="0"/>
              </a:rPr>
              <a:t>The ruling norm of Christian decision is love, nothing else. </a:t>
            </a:r>
            <a:r>
              <a:rPr lang="en-GB" sz="4000" dirty="0">
                <a:latin typeface="Arial Rounded MT Bold" panose="020F0704030504030204" pitchFamily="34" charset="0"/>
              </a:rPr>
              <a:t>Jesus replaced the Torah with Love for example Jesus working on the Sabbath, images are used in Christian worship, killing is immoral.  </a:t>
            </a:r>
          </a:p>
        </p:txBody>
      </p:sp>
      <p:sp>
        <p:nvSpPr>
          <p:cNvPr id="4" name="Title 1"/>
          <p:cNvSpPr txBox="1">
            <a:spLocks/>
          </p:cNvSpPr>
          <p:nvPr/>
        </p:nvSpPr>
        <p:spPr>
          <a:xfrm>
            <a:off x="457200" y="743354"/>
            <a:ext cx="8105355" cy="618726"/>
          </a:xfrm>
          <a:prstGeom prst="rect">
            <a:avLst/>
          </a:prstGeom>
          <a:solidFill>
            <a:srgbClr val="FFFF00"/>
          </a:solidFill>
        </p:spPr>
        <p:txBody>
          <a:bodyPr>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Second Proposition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5748" y="5330606"/>
            <a:ext cx="2768252" cy="1527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039628" y="6206831"/>
            <a:ext cx="1522928" cy="369332"/>
          </a:xfrm>
          <a:prstGeom prst="rect">
            <a:avLst/>
          </a:prstGeom>
          <a:solidFill>
            <a:srgbClr val="FF0000"/>
          </a:solidFill>
        </p:spPr>
        <p:txBody>
          <a:bodyPr wrap="square" rtlCol="0">
            <a:spAutoFit/>
          </a:bodyPr>
          <a:lstStyle/>
          <a:p>
            <a:pPr algn="ctr"/>
            <a:r>
              <a:rPr lang="en-GB" b="1" dirty="0" smtClean="0"/>
              <a:t>LOVE</a:t>
            </a:r>
            <a:endParaRPr lang="en-GB" b="1" dirty="0"/>
          </a:p>
        </p:txBody>
      </p:sp>
    </p:spTree>
    <p:extLst>
      <p:ext uri="{BB962C8B-B14F-4D97-AF65-F5344CB8AC3E}">
        <p14:creationId xmlns:p14="http://schemas.microsoft.com/office/powerpoint/2010/main" val="305191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5964"/>
          </a:xfrm>
          <a:solidFill>
            <a:srgbClr val="FFFF00"/>
          </a:solidFill>
        </p:spPr>
        <p:txBody>
          <a:bodyPr>
            <a:normAutofit/>
          </a:bodyPr>
          <a:lstStyle/>
          <a:p>
            <a:r>
              <a:rPr lang="en-GB" sz="4000" b="1" dirty="0">
                <a:latin typeface="Arial Rounded MT Bold" panose="020F0704030504030204" pitchFamily="34" charset="0"/>
              </a:rPr>
              <a:t>Love and justice are the same, for justice is love distributed, nothing else. </a:t>
            </a:r>
            <a:r>
              <a:rPr lang="en-GB" sz="4000" dirty="0">
                <a:latin typeface="Arial Rounded MT Bold" panose="020F0704030504030204" pitchFamily="34" charset="0"/>
              </a:rPr>
              <a:t>Love takes everything into account, its not partial. Its calculating </a:t>
            </a:r>
            <a:endParaRPr lang="en-GB" sz="4000" dirty="0" smtClean="0">
              <a:latin typeface="Arial Rounded MT Bold" panose="020F0704030504030204" pitchFamily="34" charset="0"/>
            </a:endParaRPr>
          </a:p>
          <a:p>
            <a:r>
              <a:rPr lang="en-GB" sz="4000" dirty="0" smtClean="0">
                <a:latin typeface="Arial Rounded MT Bold" panose="020F0704030504030204" pitchFamily="34" charset="0"/>
              </a:rPr>
              <a:t>and </a:t>
            </a:r>
            <a:r>
              <a:rPr lang="en-GB" sz="4000" dirty="0">
                <a:latin typeface="Arial Rounded MT Bold" panose="020F0704030504030204" pitchFamily="34" charset="0"/>
              </a:rPr>
              <a:t>preferential love. </a:t>
            </a:r>
          </a:p>
          <a:p>
            <a:endParaRPr lang="en-GB" sz="4000" dirty="0">
              <a:latin typeface="Arial Rounded MT Bold" panose="020F0704030504030204" pitchFamily="34" charset="0"/>
            </a:endParaRPr>
          </a:p>
        </p:txBody>
      </p:sp>
      <p:sp>
        <p:nvSpPr>
          <p:cNvPr id="4" name="Title 1"/>
          <p:cNvSpPr txBox="1">
            <a:spLocks/>
          </p:cNvSpPr>
          <p:nvPr/>
        </p:nvSpPr>
        <p:spPr>
          <a:xfrm>
            <a:off x="457200" y="743354"/>
            <a:ext cx="8105355" cy="618726"/>
          </a:xfrm>
          <a:prstGeom prst="rect">
            <a:avLst/>
          </a:prstGeom>
          <a:solidFill>
            <a:srgbClr val="FFFF00"/>
          </a:solidFill>
        </p:spPr>
        <p:txBody>
          <a:bodyPr>
            <a:normAutofit fontScale="8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Third Proposition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220" y="4450328"/>
            <a:ext cx="2600780" cy="240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43220" y="4962448"/>
            <a:ext cx="872009" cy="66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599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5964"/>
          </a:xfrm>
          <a:solidFill>
            <a:srgbClr val="FFFF00"/>
          </a:solidFill>
        </p:spPr>
        <p:txBody>
          <a:bodyPr>
            <a:normAutofit/>
          </a:bodyPr>
          <a:lstStyle/>
          <a:p>
            <a:r>
              <a:rPr lang="en-GB" sz="4400" dirty="0">
                <a:latin typeface="Arial Rounded MT Bold" panose="020F0704030504030204" pitchFamily="34" charset="0"/>
              </a:rPr>
              <a:t>Love wills the neighbour’s good whether we like him or not. </a:t>
            </a:r>
          </a:p>
          <a:p>
            <a:r>
              <a:rPr lang="en-GB" sz="4000" dirty="0">
                <a:latin typeface="Arial Rounded MT Bold" panose="020F0704030504030204" pitchFamily="34" charset="0"/>
              </a:rPr>
              <a:t>This is New Testament Agape Love, goodwill. Agape love is unconditional nothing is required in return. </a:t>
            </a:r>
          </a:p>
          <a:p>
            <a:endParaRPr lang="en-GB" sz="4000" dirty="0">
              <a:latin typeface="Arial Rounded MT Bold" panose="020F0704030504030204" pitchFamily="34" charset="0"/>
            </a:endParaRPr>
          </a:p>
        </p:txBody>
      </p:sp>
      <p:sp>
        <p:nvSpPr>
          <p:cNvPr id="4" name="Title 1"/>
          <p:cNvSpPr txBox="1">
            <a:spLocks/>
          </p:cNvSpPr>
          <p:nvPr/>
        </p:nvSpPr>
        <p:spPr>
          <a:xfrm>
            <a:off x="457200" y="743354"/>
            <a:ext cx="8105355" cy="618726"/>
          </a:xfrm>
          <a:prstGeom prst="rect">
            <a:avLst/>
          </a:prstGeom>
          <a:solidFill>
            <a:srgbClr val="FFFF00"/>
          </a:solidFill>
        </p:spPr>
        <p:txBody>
          <a:bodyPr>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Fourth Proposition </a:t>
            </a:r>
          </a:p>
        </p:txBody>
      </p:sp>
      <p:pic>
        <p:nvPicPr>
          <p:cNvPr id="2050" name="Picture 2" descr="Image result for good samaritan"/>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503090" y="4913523"/>
            <a:ext cx="1528175" cy="1685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90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5964"/>
          </a:xfrm>
          <a:solidFill>
            <a:srgbClr val="FFFF00"/>
          </a:solidFill>
        </p:spPr>
        <p:txBody>
          <a:bodyPr>
            <a:normAutofit/>
          </a:bodyPr>
          <a:lstStyle/>
          <a:p>
            <a:r>
              <a:rPr lang="en-GB" sz="4000" dirty="0">
                <a:latin typeface="Arial Rounded MT Bold" panose="020F0704030504030204" pitchFamily="34" charset="0"/>
              </a:rPr>
              <a:t>Only the end justifies the means, nothing else. The end must be the most loving result. Love is the goal and justifies the </a:t>
            </a:r>
            <a:r>
              <a:rPr lang="en-GB" sz="4000" dirty="0" smtClean="0">
                <a:latin typeface="Arial Rounded MT Bold" panose="020F0704030504030204" pitchFamily="34" charset="0"/>
              </a:rPr>
              <a:t>mean, Teleological. </a:t>
            </a:r>
            <a:endParaRPr lang="en-GB" sz="4000" dirty="0">
              <a:latin typeface="Arial Rounded MT Bold" panose="020F0704030504030204" pitchFamily="34" charset="0"/>
            </a:endParaRPr>
          </a:p>
          <a:p>
            <a:endParaRPr lang="en-GB" sz="4000" dirty="0">
              <a:latin typeface="Arial Rounded MT Bold" panose="020F0704030504030204" pitchFamily="34" charset="0"/>
            </a:endParaRPr>
          </a:p>
        </p:txBody>
      </p:sp>
      <p:sp>
        <p:nvSpPr>
          <p:cNvPr id="4" name="Title 1"/>
          <p:cNvSpPr txBox="1">
            <a:spLocks/>
          </p:cNvSpPr>
          <p:nvPr/>
        </p:nvSpPr>
        <p:spPr>
          <a:xfrm>
            <a:off x="457200" y="743354"/>
            <a:ext cx="8105355" cy="618726"/>
          </a:xfrm>
          <a:prstGeom prst="rect">
            <a:avLst/>
          </a:prstGeom>
          <a:solidFill>
            <a:srgbClr val="FFFF00"/>
          </a:solidFill>
        </p:spPr>
        <p:txBody>
          <a:bodyPr>
            <a:normAutofit fontScale="8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Fifth Proposition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575" y="4240256"/>
            <a:ext cx="1838325"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46170" y="4447959"/>
            <a:ext cx="611133" cy="466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602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5964"/>
          </a:xfrm>
          <a:solidFill>
            <a:srgbClr val="FFFF00"/>
          </a:solidFill>
        </p:spPr>
        <p:txBody>
          <a:bodyPr>
            <a:normAutofit fontScale="85000" lnSpcReduction="10000"/>
          </a:bodyPr>
          <a:lstStyle/>
          <a:p>
            <a:r>
              <a:rPr lang="en-GB" sz="4000" b="1" dirty="0">
                <a:latin typeface="Arial Rounded MT Bold" panose="020F0704030504030204" pitchFamily="34" charset="0"/>
              </a:rPr>
              <a:t>Love’s decisions are made situationally, not prescriptively. </a:t>
            </a:r>
            <a:r>
              <a:rPr lang="en-GB" sz="4000" dirty="0">
                <a:latin typeface="Arial Rounded MT Bold" panose="020F0704030504030204" pitchFamily="34" charset="0"/>
              </a:rPr>
              <a:t>Love decides on each situation without a set of laws, rules with set codes become oppressive. Fletcher argues Christian used legalism on sex such homosexuality and contraception.  </a:t>
            </a:r>
          </a:p>
          <a:p>
            <a:r>
              <a:rPr lang="en-GB" sz="4000" dirty="0">
                <a:latin typeface="Arial Rounded MT Bold" panose="020F0704030504030204" pitchFamily="34" charset="0"/>
                <a:hlinkClick r:id="rId2"/>
              </a:rPr>
              <a:t>Jesus healing on the Sabbath </a:t>
            </a:r>
            <a:r>
              <a:rPr lang="en-GB" sz="4000" dirty="0">
                <a:latin typeface="Arial Rounded MT Bold" panose="020F0704030504030204" pitchFamily="34" charset="0"/>
              </a:rPr>
              <a:t>How does this uphold Fletcher’s argument. </a:t>
            </a:r>
          </a:p>
        </p:txBody>
      </p:sp>
      <p:sp>
        <p:nvSpPr>
          <p:cNvPr id="4" name="Title 1"/>
          <p:cNvSpPr txBox="1">
            <a:spLocks/>
          </p:cNvSpPr>
          <p:nvPr/>
        </p:nvSpPr>
        <p:spPr>
          <a:xfrm>
            <a:off x="457200" y="743354"/>
            <a:ext cx="5969667" cy="618726"/>
          </a:xfrm>
          <a:prstGeom prst="rect">
            <a:avLst/>
          </a:prstGeom>
          <a:solidFill>
            <a:srgbClr val="FFFF00"/>
          </a:solidFill>
        </p:spPr>
        <p:txBody>
          <a:bodyPr>
            <a:normAutofit fontScale="6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Six Propositions:  Sixth Proposition </a:t>
            </a:r>
          </a:p>
        </p:txBody>
      </p:sp>
      <p:pic>
        <p:nvPicPr>
          <p:cNvPr id="819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8664" y="571881"/>
            <a:ext cx="1202498" cy="1546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483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34"/>
            <a:ext cx="8229600" cy="1411266"/>
          </a:xfrm>
          <a:solidFill>
            <a:srgbClr val="FFFF00"/>
          </a:solidFill>
        </p:spPr>
        <p:txBody>
          <a:bodyPr>
            <a:normAutofit fontScale="90000"/>
          </a:bodyPr>
          <a:lstStyle/>
          <a:p>
            <a:r>
              <a:rPr lang="en-GB" b="1" dirty="0">
                <a:solidFill>
                  <a:schemeClr val="tx1"/>
                </a:solidFill>
                <a:latin typeface="Arial Rounded MT Bold" panose="020F0704030504030204" pitchFamily="34" charset="0"/>
              </a:rPr>
              <a:t>The Four Working Principles: Pragmatism </a:t>
            </a:r>
            <a:r>
              <a:rPr lang="en-GB" b="1" dirty="0">
                <a:solidFill>
                  <a:schemeClr val="tx1"/>
                </a:solidFill>
              </a:rPr>
              <a:t/>
            </a:r>
            <a:br>
              <a:rPr lang="en-GB" b="1" dirty="0">
                <a:solidFill>
                  <a:schemeClr val="tx1"/>
                </a:solidFill>
              </a:rPr>
            </a:br>
            <a:endParaRPr lang="en-GB" b="1" dirty="0">
              <a:solidFill>
                <a:schemeClr val="tx1"/>
              </a:solidFill>
            </a:endParaRPr>
          </a:p>
        </p:txBody>
      </p:sp>
      <p:sp>
        <p:nvSpPr>
          <p:cNvPr id="3" name="Content Placeholder 2"/>
          <p:cNvSpPr>
            <a:spLocks noGrp="1"/>
          </p:cNvSpPr>
          <p:nvPr>
            <p:ph idx="1"/>
          </p:nvPr>
        </p:nvSpPr>
        <p:spPr>
          <a:xfrm>
            <a:off x="457200" y="1750512"/>
            <a:ext cx="8229600" cy="4111669"/>
          </a:xfrm>
          <a:solidFill>
            <a:srgbClr val="FFFF00"/>
          </a:solidFill>
        </p:spPr>
        <p:txBody>
          <a:bodyPr>
            <a:normAutofit fontScale="92500"/>
          </a:bodyPr>
          <a:lstStyle/>
          <a:p>
            <a:pPr marL="0" indent="0">
              <a:buNone/>
            </a:pPr>
            <a:r>
              <a:rPr lang="en-GB" b="1" dirty="0">
                <a:latin typeface="Arial Rounded MT Bold" panose="020F0704030504030204" pitchFamily="34" charset="0"/>
              </a:rPr>
              <a:t>Pragmatism: </a:t>
            </a:r>
            <a:r>
              <a:rPr lang="en-GB" dirty="0">
                <a:latin typeface="Arial Rounded MT Bold" panose="020F0704030504030204" pitchFamily="34" charset="0"/>
              </a:rPr>
              <a:t>considers what should be done to make the situation most loving. No moral issue is intrinsically right or wrong, but must be judged against love.</a:t>
            </a:r>
          </a:p>
          <a:p>
            <a:pPr marL="0" indent="0">
              <a:buNone/>
            </a:pPr>
            <a:endParaRPr lang="en-GB" dirty="0">
              <a:latin typeface="Arial Rounded MT Bold" panose="020F0704030504030204" pitchFamily="34" charset="0"/>
            </a:endParaRPr>
          </a:p>
          <a:p>
            <a:pPr marL="0" indent="0">
              <a:buNone/>
            </a:pPr>
            <a:r>
              <a:rPr lang="en-GB" dirty="0">
                <a:latin typeface="Arial Rounded MT Bold" panose="020F0704030504030204" pitchFamily="34" charset="0"/>
              </a:rPr>
              <a:t>For example, in the case of Jodie and Mary, conjoined twins, the Catholic church wanted to let both of the girls die. To kill one, saving the other, would be an evil or bad act, they said. Fletcher would have disagreed. Letting both girls die is not pragmatic. It would be of more use, more practical, to save one girl at the expense of the other.</a:t>
            </a:r>
          </a:p>
        </p:txBody>
      </p:sp>
      <p:pic>
        <p:nvPicPr>
          <p:cNvPr id="9218"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13291"/>
          <a:stretch/>
        </p:blipFill>
        <p:spPr bwMode="auto">
          <a:xfrm>
            <a:off x="6989523" y="119317"/>
            <a:ext cx="1979113" cy="1404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687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362" y="408938"/>
            <a:ext cx="8105355" cy="618726"/>
          </a:xfrm>
          <a:prstGeom prst="rect">
            <a:avLst/>
          </a:prstGeom>
          <a:solidFill>
            <a:srgbClr val="FFFF00"/>
          </a:solidFill>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rPr>
              <a:t>Joseph Fletcher &amp; William Temple</a:t>
            </a:r>
          </a:p>
        </p:txBody>
      </p:sp>
      <p:sp>
        <p:nvSpPr>
          <p:cNvPr id="3" name="Content Placeholder 2"/>
          <p:cNvSpPr txBox="1">
            <a:spLocks/>
          </p:cNvSpPr>
          <p:nvPr/>
        </p:nvSpPr>
        <p:spPr>
          <a:xfrm>
            <a:off x="325676" y="1203029"/>
            <a:ext cx="8642959" cy="4384342"/>
          </a:xfrm>
          <a:prstGeom prst="rect">
            <a:avLst/>
          </a:prstGeom>
          <a:solidFill>
            <a:srgbClr val="FFFF00"/>
          </a:solidFill>
        </p:spPr>
        <p:txBody>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sz="2000" b="1" dirty="0">
                <a:solidFill>
                  <a:schemeClr val="tx1"/>
                </a:solidFill>
              </a:rPr>
              <a:t>The general principle is that relative terms are absolute in the appropriate relations. </a:t>
            </a:r>
            <a:r>
              <a:rPr lang="en-US" sz="2000" i="1" dirty="0">
                <a:solidFill>
                  <a:schemeClr val="tx1"/>
                </a:solidFill>
              </a:rPr>
              <a:t>To kill is right, if at all, relatively and not absolutely; that is, it can only be right in special circumstances. But in those circumstances it is absolutely right. </a:t>
            </a:r>
          </a:p>
          <a:p>
            <a:pPr marL="68580" indent="0">
              <a:buNone/>
            </a:pPr>
            <a:endParaRPr lang="en-US" sz="2000" i="1" dirty="0">
              <a:solidFill>
                <a:schemeClr val="tx1"/>
              </a:solidFill>
            </a:endParaRPr>
          </a:p>
          <a:p>
            <a:pPr marL="68580" indent="0">
              <a:buNone/>
            </a:pPr>
            <a:r>
              <a:rPr lang="en-US" sz="2000" i="1" dirty="0">
                <a:solidFill>
                  <a:schemeClr val="tx1"/>
                </a:solidFill>
              </a:rPr>
              <a:t>‘It is doubtful if any acts is right ‘in itself.’ Every act is a link in a chain of causes and effects. It cannot be said it is wrong to take away a man’s possessions against his will, for that would condemn all taxation, or the removal of a revolver from a homicidal lunatic; neither of these is stealing- which is always wrong; though high authority has held that a starving man should steal a loaf rather than die of hunger, because is of more value than property and should be chosen first for perseveration if both cannot be preserved together….’</a:t>
            </a:r>
          </a:p>
        </p:txBody>
      </p:sp>
      <p:sp>
        <p:nvSpPr>
          <p:cNvPr id="4" name="Rounded Rectangle 3"/>
          <p:cNvSpPr/>
          <p:nvPr/>
        </p:nvSpPr>
        <p:spPr>
          <a:xfrm>
            <a:off x="325676" y="5874707"/>
            <a:ext cx="8505173" cy="7766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hlinkClick r:id="rId2"/>
              </a:rPr>
              <a:t>Does Tony Stark have the right to kill</a:t>
            </a:r>
            <a:r>
              <a:rPr lang="en-GB" b="1" dirty="0">
                <a:solidFill>
                  <a:schemeClr val="tx1"/>
                </a:solidFill>
                <a:hlinkClick r:id="rId2"/>
              </a:rPr>
              <a:t>?</a:t>
            </a:r>
            <a:endParaRPr lang="en-GB" b="1" dirty="0">
              <a:solidFill>
                <a:schemeClr val="tx1"/>
              </a:solidFill>
            </a:endParaRPr>
          </a:p>
        </p:txBody>
      </p:sp>
      <p:sp>
        <p:nvSpPr>
          <p:cNvPr id="5" name="AutoShape 2" descr="Image result for iron m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71114" y="5274221"/>
            <a:ext cx="956245" cy="1473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124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54477" y="718301"/>
            <a:ext cx="6468241" cy="618726"/>
          </a:xfrm>
          <a:prstGeom prst="rect">
            <a:avLst/>
          </a:prstGeom>
          <a:solidFill>
            <a:srgbClr val="FFFF00"/>
          </a:solidFill>
        </p:spPr>
        <p:txBody>
          <a:bodyPr>
            <a:normAutofit fontScale="6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Four Working Principles: Relativism</a:t>
            </a:r>
            <a:r>
              <a:rPr lang="en-US" b="1" dirty="0">
                <a:latin typeface="Arial Rounded MT Bold" panose="020F0704030504030204" pitchFamily="34" charset="0"/>
              </a:rPr>
              <a:t> </a:t>
            </a:r>
            <a:endParaRPr lang="en-US" b="1" dirty="0">
              <a:solidFill>
                <a:schemeClr val="tx1"/>
              </a:solidFill>
              <a:latin typeface="Arial Rounded MT Bold" panose="020F0704030504030204" pitchFamily="34" charset="0"/>
            </a:endParaRPr>
          </a:p>
        </p:txBody>
      </p:sp>
      <p:sp>
        <p:nvSpPr>
          <p:cNvPr id="4" name="Rectangle 3"/>
          <p:cNvSpPr/>
          <p:nvPr/>
        </p:nvSpPr>
        <p:spPr>
          <a:xfrm>
            <a:off x="706712" y="1499828"/>
            <a:ext cx="7645608" cy="4893647"/>
          </a:xfrm>
          <a:prstGeom prst="rect">
            <a:avLst/>
          </a:prstGeom>
          <a:solidFill>
            <a:srgbClr val="FFFF00"/>
          </a:solidFill>
        </p:spPr>
        <p:txBody>
          <a:bodyPr wrap="square">
            <a:spAutoFit/>
          </a:bodyPr>
          <a:lstStyle/>
          <a:p>
            <a:endParaRPr lang="en-US" sz="2400" dirty="0">
              <a:latin typeface="Arial Rounded MT Bold" panose="020F0704030504030204" pitchFamily="34" charset="0"/>
            </a:endParaRPr>
          </a:p>
          <a:p>
            <a:pPr marL="457200" indent="-457200">
              <a:buFont typeface="+mj-lt"/>
              <a:buAutoNum type="arabicParenR"/>
            </a:pPr>
            <a:r>
              <a:rPr lang="en-US" sz="2400" b="1" dirty="0">
                <a:latin typeface="Arial Rounded MT Bold" panose="020F0704030504030204" pitchFamily="34" charset="0"/>
              </a:rPr>
              <a:t>Relativism: </a:t>
            </a:r>
            <a:r>
              <a:rPr lang="en-US" sz="2400" dirty="0">
                <a:latin typeface="Arial Rounded MT Bold" panose="020F0704030504030204" pitchFamily="34" charset="0"/>
              </a:rPr>
              <a:t>ensures that there are no absolute duties which makes people less important than rules. </a:t>
            </a:r>
            <a:r>
              <a:rPr lang="en-GB" sz="2400" dirty="0">
                <a:latin typeface="Arial Rounded MT Bold" panose="020F0704030504030204" pitchFamily="34" charset="0"/>
              </a:rPr>
              <a:t>‘Mrs </a:t>
            </a:r>
            <a:r>
              <a:rPr lang="en-GB" sz="2400" dirty="0" err="1">
                <a:latin typeface="Arial Rounded MT Bold" panose="020F0704030504030204" pitchFamily="34" charset="0"/>
              </a:rPr>
              <a:t>Bergemeir</a:t>
            </a:r>
            <a:r>
              <a:rPr lang="en-GB" sz="2400" dirty="0">
                <a:latin typeface="Arial Rounded MT Bold" panose="020F0704030504030204" pitchFamily="34" charset="0"/>
              </a:rPr>
              <a:t> was imprisoned by the Russians at the end of the Second World War and therefore separated from her husband and three children. The only reason the Russians would release prisoners was if they were too ill for the camp’s doctor to deal with or if they were pregnant. Mrs B persuaded a guard to sleep with her; she conceived a child and was packed off home to Germany. A child was born, called Dietrich, who was loved dearly.’</a:t>
            </a:r>
            <a:endParaRPr lang="en-US" sz="2400" dirty="0">
              <a:latin typeface="Arial Rounded MT Bold" panose="020F0704030504030204" pitchFamily="34" charset="0"/>
            </a:endParaRPr>
          </a:p>
        </p:txBody>
      </p:sp>
      <p:pic>
        <p:nvPicPr>
          <p:cNvPr id="1024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61689"/>
            <a:ext cx="2032391" cy="1138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86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heckerboard(across)">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53144" y="718301"/>
            <a:ext cx="6650363" cy="618726"/>
          </a:xfrm>
          <a:prstGeom prst="rect">
            <a:avLst/>
          </a:prstGeom>
          <a:solidFill>
            <a:srgbClr val="FFFF00"/>
          </a:solidFill>
        </p:spPr>
        <p:txBody>
          <a:bodyPr>
            <a:normAutofit fontScale="6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Four Working Principles: Positivism</a:t>
            </a:r>
          </a:p>
        </p:txBody>
      </p:sp>
      <p:sp>
        <p:nvSpPr>
          <p:cNvPr id="4" name="Rectangle 3"/>
          <p:cNvSpPr/>
          <p:nvPr/>
        </p:nvSpPr>
        <p:spPr>
          <a:xfrm>
            <a:off x="706712" y="1499828"/>
            <a:ext cx="7645608" cy="4524315"/>
          </a:xfrm>
          <a:prstGeom prst="rect">
            <a:avLst/>
          </a:prstGeom>
          <a:solidFill>
            <a:srgbClr val="FFFF00"/>
          </a:solidFill>
        </p:spPr>
        <p:txBody>
          <a:bodyPr wrap="square">
            <a:spAutoFit/>
          </a:bodyPr>
          <a:lstStyle/>
          <a:p>
            <a:pPr marL="457200" indent="-457200">
              <a:buFont typeface="+mj-lt"/>
              <a:buAutoNum type="arabicParenR"/>
            </a:pPr>
            <a:r>
              <a:rPr lang="en-US" sz="2400" b="1" dirty="0">
                <a:latin typeface="Arial Rounded MT Bold" panose="020F0704030504030204" pitchFamily="34" charset="0"/>
              </a:rPr>
              <a:t>Positivism: </a:t>
            </a:r>
            <a:r>
              <a:rPr lang="en-US" sz="2400" dirty="0">
                <a:latin typeface="Arial Rounded MT Bold" panose="020F0704030504030204" pitchFamily="34" charset="0"/>
              </a:rPr>
              <a:t>is the view that religious laws are not God given or natural, but human. Thinking begins with faith in love, not obedience in rules or trust in human reasoning.</a:t>
            </a:r>
            <a:r>
              <a:rPr lang="en-GB" sz="2400" dirty="0">
                <a:latin typeface="Arial Rounded MT Bold" panose="020F0704030504030204" pitchFamily="34" charset="0"/>
              </a:rPr>
              <a:t> It is 1923 and the sheriff in a Central Florida town is protecting a </a:t>
            </a:r>
            <a:r>
              <a:rPr lang="en-GB" sz="2400" dirty="0" smtClean="0">
                <a:latin typeface="Arial Rounded MT Bold" panose="020F0704030504030204" pitchFamily="34" charset="0"/>
              </a:rPr>
              <a:t>suspect </a:t>
            </a:r>
            <a:r>
              <a:rPr lang="en-GB" sz="2400" dirty="0">
                <a:latin typeface="Arial Rounded MT Bold" panose="020F0704030504030204" pitchFamily="34" charset="0"/>
              </a:rPr>
              <a:t>of a violent crime against an angry mob who wish to capture him. If the mob is frustrated, many buildings may be destroyed and people may be killed in the ensuing riot. Should the sheriff deliver the individual to the mob? (Please note, this is based on actual events in Rosewood Florida, January 1st, 1923)</a:t>
            </a:r>
            <a:endParaRPr lang="en-US" sz="2400" dirty="0">
              <a:latin typeface="Arial Rounded MT Bold" panose="020F0704030504030204" pitchFamily="34" charset="0"/>
            </a:endParaRPr>
          </a:p>
        </p:txBody>
      </p:sp>
      <p:pic>
        <p:nvPicPr>
          <p:cNvPr id="1126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418" y="428266"/>
            <a:ext cx="1071562" cy="1071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163251" y="356278"/>
            <a:ext cx="980749" cy="98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060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1874" y="718301"/>
            <a:ext cx="7177414" cy="618726"/>
          </a:xfrm>
          <a:prstGeom prst="rect">
            <a:avLst/>
          </a:prstGeom>
          <a:solidFill>
            <a:srgbClr val="FFFF00"/>
          </a:solidFill>
        </p:spPr>
        <p:txBody>
          <a:bodyPr>
            <a:normAutofit fontScale="67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The Four Working Principles:</a:t>
            </a:r>
            <a:r>
              <a:rPr lang="en-US" b="1" dirty="0">
                <a:latin typeface="Arial Rounded MT Bold" panose="020F0704030504030204" pitchFamily="34" charset="0"/>
              </a:rPr>
              <a:t> </a:t>
            </a:r>
            <a:r>
              <a:rPr lang="en-US" b="1" dirty="0">
                <a:solidFill>
                  <a:schemeClr val="tx1"/>
                </a:solidFill>
                <a:latin typeface="Arial Rounded MT Bold" panose="020F0704030504030204" pitchFamily="34" charset="0"/>
              </a:rPr>
              <a:t>Personalism</a:t>
            </a:r>
          </a:p>
        </p:txBody>
      </p:sp>
      <p:sp>
        <p:nvSpPr>
          <p:cNvPr id="4" name="Rectangle 3"/>
          <p:cNvSpPr/>
          <p:nvPr/>
        </p:nvSpPr>
        <p:spPr>
          <a:xfrm>
            <a:off x="706712" y="1499828"/>
            <a:ext cx="7645608" cy="3970318"/>
          </a:xfrm>
          <a:prstGeom prst="rect">
            <a:avLst/>
          </a:prstGeom>
          <a:solidFill>
            <a:srgbClr val="FFFF00"/>
          </a:solidFill>
        </p:spPr>
        <p:txBody>
          <a:bodyPr wrap="square">
            <a:spAutoFit/>
          </a:bodyPr>
          <a:lstStyle/>
          <a:p>
            <a:pPr marL="457200" indent="-457200">
              <a:buFont typeface="+mj-lt"/>
              <a:buAutoNum type="arabicParenR"/>
            </a:pPr>
            <a:r>
              <a:rPr lang="en-US" sz="2800" b="1" dirty="0">
                <a:latin typeface="Arial Rounded MT Bold" panose="020F0704030504030204" pitchFamily="34" charset="0"/>
              </a:rPr>
              <a:t>Personalism: </a:t>
            </a:r>
            <a:r>
              <a:rPr lang="en-US" sz="2800" dirty="0">
                <a:latin typeface="Arial Rounded MT Bold" panose="020F0704030504030204" pitchFamily="34" charset="0"/>
              </a:rPr>
              <a:t>considers that all humans should be treated as persons because God is personal and humans are made in his image. People are never a means to an end. This is people centered. The love of buying cheap clothes are made in sweatshops in developing countries uses the poor treated workers, people are not loved there are objectified. </a:t>
            </a:r>
            <a:endParaRPr lang="en-US" sz="2800" b="1" dirty="0">
              <a:latin typeface="Arial Rounded MT Bold" panose="020F0704030504030204" pitchFamily="34" charset="0"/>
            </a:endParaRPr>
          </a:p>
        </p:txBody>
      </p:sp>
      <p:pic>
        <p:nvPicPr>
          <p:cNvPr id="1229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121016" y="468808"/>
            <a:ext cx="1022984" cy="1022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 y="319440"/>
            <a:ext cx="1023937"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77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ctr"/>
            <a:r>
              <a:rPr lang="en-GB" b="1" dirty="0">
                <a:solidFill>
                  <a:schemeClr val="tx1"/>
                </a:solidFill>
                <a:latin typeface="Arial Rounded MT Bold" panose="020F0704030504030204" pitchFamily="34" charset="0"/>
              </a:rPr>
              <a:t>Do situation ethics provide a helpful method of moral decision making?</a:t>
            </a:r>
          </a:p>
        </p:txBody>
      </p:sp>
      <p:sp>
        <p:nvSpPr>
          <p:cNvPr id="3" name="Content Placeholder 2"/>
          <p:cNvSpPr>
            <a:spLocks noGrp="1"/>
          </p:cNvSpPr>
          <p:nvPr>
            <p:ph idx="1"/>
          </p:nvPr>
        </p:nvSpPr>
        <p:spPr>
          <a:xfrm>
            <a:off x="187890" y="1600199"/>
            <a:ext cx="8818324" cy="5138803"/>
          </a:xfrm>
          <a:solidFill>
            <a:srgbClr val="FFFF00"/>
          </a:solidFill>
        </p:spPr>
        <p:txBody>
          <a:bodyPr>
            <a:normAutofit fontScale="92500" lnSpcReduction="10000"/>
          </a:bodyPr>
          <a:lstStyle/>
          <a:p>
            <a:r>
              <a:rPr lang="en-GB" dirty="0">
                <a:latin typeface="Arial Rounded MT Bold" panose="020F0704030504030204" pitchFamily="34" charset="0"/>
              </a:rPr>
              <a:t>Rules provides simple answers </a:t>
            </a:r>
          </a:p>
          <a:p>
            <a:r>
              <a:rPr lang="en-GB" dirty="0">
                <a:latin typeface="Arial Rounded MT Bold" panose="020F0704030504030204" pitchFamily="34" charset="0"/>
              </a:rPr>
              <a:t>Human beings need guidance rules don’t fit </a:t>
            </a:r>
          </a:p>
          <a:p>
            <a:r>
              <a:rPr lang="en-GB" b="1" dirty="0">
                <a:latin typeface="Arial Rounded MT Bold" panose="020F0704030504030204" pitchFamily="34" charset="0"/>
              </a:rPr>
              <a:t>Fletcher’s</a:t>
            </a:r>
            <a:r>
              <a:rPr lang="en-GB" dirty="0">
                <a:latin typeface="Arial Rounded MT Bold" panose="020F0704030504030204" pitchFamily="34" charset="0"/>
              </a:rPr>
              <a:t> examples are unrealistic for every day decision making, </a:t>
            </a:r>
            <a:r>
              <a:rPr lang="en-GB" b="1" dirty="0">
                <a:latin typeface="Arial Rounded MT Bold" panose="020F0704030504030204" pitchFamily="34" charset="0"/>
              </a:rPr>
              <a:t>Fletcher</a:t>
            </a:r>
            <a:r>
              <a:rPr lang="en-GB" dirty="0">
                <a:latin typeface="Arial Rounded MT Bold" panose="020F0704030504030204" pitchFamily="34" charset="0"/>
              </a:rPr>
              <a:t> wants you to face their own situation with some confidence. </a:t>
            </a:r>
          </a:p>
          <a:p>
            <a:r>
              <a:rPr lang="en-GB" dirty="0">
                <a:latin typeface="Arial Rounded MT Bold" panose="020F0704030504030204" pitchFamily="34" charset="0"/>
              </a:rPr>
              <a:t>No easy answers , you have to take responsibility what you have to do </a:t>
            </a:r>
          </a:p>
          <a:p>
            <a:r>
              <a:rPr lang="en-GB" dirty="0">
                <a:latin typeface="Arial Rounded MT Bold" panose="020F0704030504030204" pitchFamily="34" charset="0"/>
              </a:rPr>
              <a:t>Others are affected , it could consider how all parties are affected.</a:t>
            </a:r>
          </a:p>
          <a:p>
            <a:r>
              <a:rPr lang="en-GB" dirty="0">
                <a:latin typeface="Arial Rounded MT Bold" panose="020F0704030504030204" pitchFamily="34" charset="0"/>
              </a:rPr>
              <a:t>Concentrates on the immediate situation, what if the situation goes on for years?</a:t>
            </a:r>
          </a:p>
          <a:p>
            <a:r>
              <a:rPr lang="en-GB" dirty="0">
                <a:latin typeface="Arial Rounded MT Bold" panose="020F0704030504030204" pitchFamily="34" charset="0"/>
              </a:rPr>
              <a:t>Is it a Christian ethic? </a:t>
            </a:r>
            <a:r>
              <a:rPr lang="en-GB" b="1" dirty="0">
                <a:latin typeface="Arial Rounded MT Bold" panose="020F0704030504030204" pitchFamily="34" charset="0"/>
              </a:rPr>
              <a:t>Fletcher </a:t>
            </a:r>
            <a:r>
              <a:rPr lang="en-GB" dirty="0">
                <a:latin typeface="Arial Rounded MT Bold" panose="020F0704030504030204" pitchFamily="34" charset="0"/>
              </a:rPr>
              <a:t>inflate Jesus rejection moral Hebrew law? Does not want law to form rules, if rules are broken, how can principle </a:t>
            </a:r>
            <a:r>
              <a:rPr lang="en-GB" b="1" dirty="0">
                <a:latin typeface="Arial Rounded MT Bold" panose="020F0704030504030204" pitchFamily="34" charset="0"/>
              </a:rPr>
              <a:t>(Fletcher) </a:t>
            </a:r>
            <a:r>
              <a:rPr lang="en-GB" dirty="0">
                <a:latin typeface="Arial Rounded MT Bold" panose="020F0704030504030204" pitchFamily="34" charset="0"/>
              </a:rPr>
              <a:t>be promoted?</a:t>
            </a:r>
          </a:p>
          <a:p>
            <a:endParaRPr lang="en-GB" dirty="0"/>
          </a:p>
        </p:txBody>
      </p:sp>
    </p:spTree>
    <p:extLst>
      <p:ext uri="{BB962C8B-B14F-4D97-AF65-F5344CB8AC3E}">
        <p14:creationId xmlns:p14="http://schemas.microsoft.com/office/powerpoint/2010/main" val="1023196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b="1" dirty="0" smtClean="0">
                <a:solidFill>
                  <a:schemeClr val="tx1"/>
                </a:solidFill>
              </a:rPr>
              <a:t>A02 Ethical </a:t>
            </a:r>
            <a:r>
              <a:rPr lang="en-GB" b="1" dirty="0">
                <a:solidFill>
                  <a:schemeClr val="tx1"/>
                </a:solidFill>
              </a:rPr>
              <a:t>judgement and agape</a:t>
            </a:r>
          </a:p>
        </p:txBody>
      </p:sp>
      <p:sp>
        <p:nvSpPr>
          <p:cNvPr id="3" name="Content Placeholder 2"/>
          <p:cNvSpPr>
            <a:spLocks noGrp="1"/>
          </p:cNvSpPr>
          <p:nvPr>
            <p:ph idx="1"/>
          </p:nvPr>
        </p:nvSpPr>
        <p:spPr>
          <a:solidFill>
            <a:srgbClr val="FFFF00"/>
          </a:solidFill>
        </p:spPr>
        <p:txBody>
          <a:bodyPr>
            <a:normAutofit fontScale="92500" lnSpcReduction="10000"/>
          </a:bodyPr>
          <a:lstStyle/>
          <a:p>
            <a:pPr marL="0" indent="0">
              <a:buNone/>
            </a:pPr>
            <a:r>
              <a:rPr lang="en-GB" b="1" dirty="0"/>
              <a:t>Selfless Love: </a:t>
            </a:r>
            <a:r>
              <a:rPr lang="en-GB" dirty="0"/>
              <a:t>How is love best served</a:t>
            </a:r>
            <a:r>
              <a:rPr lang="en-GB" dirty="0" smtClean="0"/>
              <a:t>? Agape love is love that is unconditional and without expectation of any return, it is selfless love. </a:t>
            </a:r>
          </a:p>
          <a:p>
            <a:pPr marL="0" indent="0">
              <a:buNone/>
            </a:pPr>
            <a:r>
              <a:rPr lang="en-GB" b="1" dirty="0" smtClean="0"/>
              <a:t>Agape</a:t>
            </a:r>
            <a:r>
              <a:rPr lang="en-GB" dirty="0" smtClean="0"/>
              <a:t> is serving Jesus Christ ‘If you love me keep my commandments’ (John 14:15) </a:t>
            </a:r>
          </a:p>
          <a:p>
            <a:pPr marL="0" indent="0">
              <a:buNone/>
            </a:pPr>
            <a:r>
              <a:rPr lang="en-GB" b="1" dirty="0" smtClean="0"/>
              <a:t>A02: Fletcher’s </a:t>
            </a:r>
            <a:r>
              <a:rPr lang="en-GB" dirty="0" smtClean="0"/>
              <a:t>ethics its synonymous with utility , we bring the greatest happiness with greatest number, we have different ideals on love. </a:t>
            </a:r>
          </a:p>
          <a:p>
            <a:pPr marL="0" indent="0">
              <a:buNone/>
            </a:pPr>
            <a:r>
              <a:rPr lang="en-GB" b="1" dirty="0" smtClean="0"/>
              <a:t>What limits are for those affected? </a:t>
            </a:r>
            <a:r>
              <a:rPr lang="en-GB" dirty="0" smtClean="0"/>
              <a:t>The way a hospital treats a patient might be different to the next patient, If love in two different situations might have different meanings, it might undermine the second situation. Utilitarian would not worry about the consequence of others, Natural law focussed natural law where there are no rules but there are universal rights.</a:t>
            </a:r>
            <a:endParaRPr lang="en-GB" dirty="0"/>
          </a:p>
        </p:txBody>
      </p:sp>
    </p:spTree>
    <p:extLst>
      <p:ext uri="{BB962C8B-B14F-4D97-AF65-F5344CB8AC3E}">
        <p14:creationId xmlns:p14="http://schemas.microsoft.com/office/powerpoint/2010/main" val="97033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995" y="463463"/>
            <a:ext cx="8448805" cy="1555837"/>
          </a:xfrm>
          <a:solidFill>
            <a:srgbClr val="FFFF00"/>
          </a:solidFill>
        </p:spPr>
        <p:txBody>
          <a:bodyPr>
            <a:normAutofit fontScale="90000"/>
          </a:bodyPr>
          <a:lstStyle/>
          <a:p>
            <a:pPr algn="ctr"/>
            <a:r>
              <a:rPr lang="en-GB" b="1" dirty="0" smtClean="0">
                <a:solidFill>
                  <a:schemeClr val="tx1"/>
                </a:solidFill>
              </a:rPr>
              <a:t>A02 Does </a:t>
            </a:r>
            <a:r>
              <a:rPr lang="en-GB" b="1" dirty="0">
                <a:solidFill>
                  <a:schemeClr val="tx1"/>
                </a:solidFill>
              </a:rPr>
              <a:t>Fletcher’s agape mean nothing more than wanting the best for the person involved?</a:t>
            </a:r>
          </a:p>
        </p:txBody>
      </p:sp>
      <p:sp>
        <p:nvSpPr>
          <p:cNvPr id="3" name="Content Placeholder 2"/>
          <p:cNvSpPr>
            <a:spLocks noGrp="1"/>
          </p:cNvSpPr>
          <p:nvPr>
            <p:ph idx="1"/>
          </p:nvPr>
        </p:nvSpPr>
        <p:spPr>
          <a:xfrm>
            <a:off x="457200" y="2442574"/>
            <a:ext cx="8229600" cy="4034425"/>
          </a:xfrm>
          <a:solidFill>
            <a:srgbClr val="FFFF00"/>
          </a:solidFill>
        </p:spPr>
        <p:txBody>
          <a:bodyPr/>
          <a:lstStyle/>
          <a:p>
            <a:r>
              <a:rPr lang="en-GB" b="1" dirty="0" smtClean="0"/>
              <a:t>Agape</a:t>
            </a:r>
            <a:r>
              <a:rPr lang="en-GB" dirty="0" smtClean="0"/>
              <a:t> roots </a:t>
            </a:r>
            <a:r>
              <a:rPr lang="en-GB" b="1" dirty="0" smtClean="0"/>
              <a:t>New Testament </a:t>
            </a:r>
            <a:r>
              <a:rPr lang="en-GB" dirty="0" smtClean="0"/>
              <a:t>is better than a rules based society.  The emphasis on love is based on virtue </a:t>
            </a:r>
            <a:r>
              <a:rPr lang="en-GB" b="1" u="sng" dirty="0" smtClean="0"/>
              <a:t>but</a:t>
            </a:r>
            <a:r>
              <a:rPr lang="en-GB" dirty="0" smtClean="0"/>
              <a:t> the virtue of love is defined by whether or not the person in the moral problem gets a good result for want. </a:t>
            </a:r>
          </a:p>
          <a:p>
            <a:r>
              <a:rPr lang="en-GB" u="sng" dirty="0" smtClean="0"/>
              <a:t>What Is the problem for this?</a:t>
            </a:r>
          </a:p>
          <a:p>
            <a:r>
              <a:rPr lang="en-GB" b="1" dirty="0" smtClean="0"/>
              <a:t>Fetcher</a:t>
            </a:r>
            <a:r>
              <a:rPr lang="en-GB" dirty="0" smtClean="0"/>
              <a:t> wanted to distance himself from Biblical ideas such as sexual purity, stealing etc. and favours </a:t>
            </a:r>
            <a:r>
              <a:rPr lang="en-GB" b="1" dirty="0" smtClean="0"/>
              <a:t>Agape</a:t>
            </a:r>
            <a:r>
              <a:rPr lang="en-GB" dirty="0" smtClean="0"/>
              <a:t>. </a:t>
            </a:r>
            <a:r>
              <a:rPr lang="en-GB" b="1" dirty="0" smtClean="0"/>
              <a:t>A02</a:t>
            </a:r>
            <a:r>
              <a:rPr lang="en-GB" dirty="0" smtClean="0"/>
              <a:t> ‘To love they neighbour’ you must also love God. </a:t>
            </a:r>
          </a:p>
          <a:p>
            <a:r>
              <a:rPr lang="en-GB" b="1" dirty="0" smtClean="0"/>
              <a:t>Fletcher’s </a:t>
            </a:r>
            <a:r>
              <a:rPr lang="en-GB" dirty="0" smtClean="0"/>
              <a:t>religious foundation </a:t>
            </a:r>
            <a:r>
              <a:rPr lang="en-GB" u="sng" dirty="0" smtClean="0"/>
              <a:t>is selective </a:t>
            </a:r>
            <a:r>
              <a:rPr lang="en-GB" dirty="0" smtClean="0"/>
              <a:t>but it does centralise Love. </a:t>
            </a:r>
            <a:endParaRPr lang="en-GB" dirty="0"/>
          </a:p>
        </p:txBody>
      </p:sp>
    </p:spTree>
    <p:extLst>
      <p:ext uri="{BB962C8B-B14F-4D97-AF65-F5344CB8AC3E}">
        <p14:creationId xmlns:p14="http://schemas.microsoft.com/office/powerpoint/2010/main" val="25043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86" y="112734"/>
            <a:ext cx="8549014" cy="2229633"/>
          </a:xfrm>
          <a:solidFill>
            <a:srgbClr val="FFFF00"/>
          </a:solidFill>
        </p:spPr>
        <p:txBody>
          <a:bodyPr>
            <a:normAutofit fontScale="90000"/>
          </a:bodyPr>
          <a:lstStyle/>
          <a:p>
            <a:r>
              <a:rPr lang="en-GB" b="1" dirty="0">
                <a:solidFill>
                  <a:schemeClr val="tx1"/>
                </a:solidFill>
              </a:rPr>
              <a:t>Does the rejection of absolute rules by situation ethics make moral decision-making entirely individualistic and </a:t>
            </a:r>
            <a:r>
              <a:rPr lang="en-GB" b="1" dirty="0" smtClean="0">
                <a:solidFill>
                  <a:schemeClr val="tx1"/>
                </a:solidFill>
              </a:rPr>
              <a:t>subjective- A02 </a:t>
            </a:r>
            <a:endParaRPr lang="en-GB" b="1" dirty="0">
              <a:solidFill>
                <a:schemeClr val="tx1"/>
              </a:solidFill>
            </a:endParaRPr>
          </a:p>
        </p:txBody>
      </p:sp>
      <p:sp>
        <p:nvSpPr>
          <p:cNvPr id="3" name="Content Placeholder 2"/>
          <p:cNvSpPr>
            <a:spLocks noGrp="1"/>
          </p:cNvSpPr>
          <p:nvPr>
            <p:ph idx="1"/>
          </p:nvPr>
        </p:nvSpPr>
        <p:spPr>
          <a:xfrm>
            <a:off x="137786" y="2467627"/>
            <a:ext cx="8830850" cy="4277638"/>
          </a:xfrm>
          <a:solidFill>
            <a:srgbClr val="FFFF00"/>
          </a:solidFill>
        </p:spPr>
        <p:txBody>
          <a:bodyPr>
            <a:normAutofit fontScale="92500"/>
          </a:bodyPr>
          <a:lstStyle/>
          <a:p>
            <a:r>
              <a:rPr lang="en-GB" b="1" dirty="0" err="1" smtClean="0"/>
              <a:t>Macquarrie</a:t>
            </a:r>
            <a:r>
              <a:rPr lang="en-GB" dirty="0" smtClean="0"/>
              <a:t> situation ethics is individualistic, it needs to offer solutions for communities but is focussed on individuals. Why?</a:t>
            </a:r>
          </a:p>
          <a:p>
            <a:r>
              <a:rPr lang="en-GB" dirty="0" smtClean="0"/>
              <a:t>It is subjective? Individuals assume expected moral sensitivity and perceptiveness. Humans are fallible, they are concerned with their own interest, they follow the weakness of their conscience.</a:t>
            </a:r>
          </a:p>
          <a:p>
            <a:r>
              <a:rPr lang="en-GB" b="1" dirty="0" smtClean="0"/>
              <a:t>Removal of laws</a:t>
            </a:r>
            <a:r>
              <a:rPr lang="en-GB" dirty="0" smtClean="0"/>
              <a:t>; what is the impact on justice? Universal human rights  are there to protect, removal of moral laws will leave people vulnerable.</a:t>
            </a:r>
          </a:p>
          <a:p>
            <a:r>
              <a:rPr lang="en-GB" b="1" dirty="0" smtClean="0"/>
              <a:t>Christian moralists </a:t>
            </a:r>
            <a:r>
              <a:rPr lang="en-GB" dirty="0" smtClean="0"/>
              <a:t>argue that situation ethics abandon all absolutes. But Fletcher would argue, it holds on to love and everything relative to love. It’s a more pastoral response to love. </a:t>
            </a:r>
            <a:endParaRPr lang="en-GB" dirty="0"/>
          </a:p>
        </p:txBody>
      </p:sp>
    </p:spTree>
    <p:extLst>
      <p:ext uri="{BB962C8B-B14F-4D97-AF65-F5344CB8AC3E}">
        <p14:creationId xmlns:p14="http://schemas.microsoft.com/office/powerpoint/2010/main" val="1141193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45783"/>
            <a:ext cx="7024744" cy="700968"/>
          </a:xfrm>
          <a:solidFill>
            <a:srgbClr val="FFFF00"/>
          </a:solidFill>
        </p:spPr>
        <p:txBody>
          <a:bodyPr>
            <a:normAutofit fontScale="90000"/>
          </a:bodyPr>
          <a:lstStyle/>
          <a:p>
            <a:pPr algn="ctr"/>
            <a:r>
              <a:rPr lang="en-US" b="1" dirty="0" smtClean="0">
                <a:solidFill>
                  <a:schemeClr val="tx1"/>
                </a:solidFill>
              </a:rPr>
              <a:t>A02 </a:t>
            </a:r>
            <a:endParaRPr lang="en-US" b="1" dirty="0">
              <a:solidFill>
                <a:schemeClr val="tx1"/>
              </a:solidFill>
            </a:endParaRPr>
          </a:p>
        </p:txBody>
      </p:sp>
      <p:sp>
        <p:nvSpPr>
          <p:cNvPr id="3" name="Content Placeholder 2"/>
          <p:cNvSpPr>
            <a:spLocks noGrp="1"/>
          </p:cNvSpPr>
          <p:nvPr>
            <p:ph idx="1"/>
          </p:nvPr>
        </p:nvSpPr>
        <p:spPr>
          <a:xfrm>
            <a:off x="754100" y="1680652"/>
            <a:ext cx="7606129" cy="3508977"/>
          </a:xfrm>
          <a:solidFill>
            <a:srgbClr val="FFFF00"/>
          </a:solidFill>
        </p:spPr>
        <p:txBody>
          <a:bodyPr>
            <a:normAutofit/>
          </a:bodyPr>
          <a:lstStyle/>
          <a:p>
            <a:r>
              <a:rPr lang="en-US" sz="2000" b="1" dirty="0"/>
              <a:t>Situation ethics </a:t>
            </a:r>
            <a:r>
              <a:rPr lang="en-US" sz="2000" dirty="0"/>
              <a:t>seems to have all the problems of act </a:t>
            </a:r>
            <a:r>
              <a:rPr lang="en-US" sz="2000" b="1" dirty="0"/>
              <a:t>utilitarianism</a:t>
            </a:r>
            <a:r>
              <a:rPr lang="en-US" sz="2000" dirty="0"/>
              <a:t>. Philosophers have paid particular attention to proposition 5 (only the end justifies the means). Because </a:t>
            </a:r>
            <a:r>
              <a:rPr lang="en-US" sz="2000" b="1" dirty="0"/>
              <a:t>situation ethics is entirely teleological</a:t>
            </a:r>
            <a:r>
              <a:rPr lang="en-US" sz="2000" dirty="0"/>
              <a:t>, all these problems apply: </a:t>
            </a:r>
          </a:p>
          <a:p>
            <a:pPr lvl="1"/>
            <a:r>
              <a:rPr lang="en-US" sz="1800" dirty="0"/>
              <a:t>Do people have enough time to weigh up all the outcomes to make the right decision?</a:t>
            </a:r>
          </a:p>
          <a:p>
            <a:pPr lvl="1"/>
            <a:r>
              <a:rPr lang="en-US" sz="1800" dirty="0"/>
              <a:t>Do people have all the right skills to make these judgements?</a:t>
            </a:r>
          </a:p>
          <a:p>
            <a:pPr lvl="1"/>
            <a:r>
              <a:rPr lang="en-US" sz="1800" dirty="0"/>
              <a:t>Is it possible to determine </a:t>
            </a:r>
            <a:r>
              <a:rPr lang="en-US" sz="1800" b="1" dirty="0"/>
              <a:t>all</a:t>
            </a:r>
            <a:r>
              <a:rPr lang="en-US" sz="1800" dirty="0"/>
              <a:t> the potential outcomes? </a:t>
            </a:r>
          </a:p>
        </p:txBody>
      </p:sp>
    </p:spTree>
    <p:extLst>
      <p:ext uri="{BB962C8B-B14F-4D97-AF65-F5344CB8AC3E}">
        <p14:creationId xmlns:p14="http://schemas.microsoft.com/office/powerpoint/2010/main" val="268926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745783"/>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a:t>
            </a:r>
            <a:endParaRPr lang="en-US" b="1" dirty="0">
              <a:solidFill>
                <a:schemeClr val="tx1"/>
              </a:solidFill>
            </a:endParaRPr>
          </a:p>
        </p:txBody>
      </p:sp>
      <p:sp>
        <p:nvSpPr>
          <p:cNvPr id="3" name="Content Placeholder 2"/>
          <p:cNvSpPr txBox="1">
            <a:spLocks/>
          </p:cNvSpPr>
          <p:nvPr/>
        </p:nvSpPr>
        <p:spPr>
          <a:xfrm>
            <a:off x="125260" y="1680652"/>
            <a:ext cx="8931058" cy="5008247"/>
          </a:xfrm>
          <a:prstGeom prst="rect">
            <a:avLst/>
          </a:prstGeom>
          <a:solidFill>
            <a:srgbClr val="FFFF00"/>
          </a:solidFill>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600" dirty="0">
                <a:solidFill>
                  <a:schemeClr val="tx1"/>
                </a:solidFill>
                <a:latin typeface="Arial Rounded MT Bold" panose="020F0704030504030204" pitchFamily="34" charset="0"/>
              </a:rPr>
              <a:t>It doesn’t define what a situation is. Does it only apply to the particular situation you are in or does it stretch into the future? If so, how far into the future? </a:t>
            </a:r>
          </a:p>
          <a:p>
            <a:r>
              <a:rPr lang="en-US" sz="1600" dirty="0">
                <a:solidFill>
                  <a:schemeClr val="tx1"/>
                </a:solidFill>
                <a:latin typeface="Arial Rounded MT Bold" panose="020F0704030504030204" pitchFamily="34" charset="0"/>
              </a:rPr>
              <a:t>E.g. I see a man drowning and jump in the river to save him because that is the most loving thing to do. A year later the man I saved, gunned down fifty people. Would it have been more loving to society to let him die? </a:t>
            </a:r>
          </a:p>
          <a:p>
            <a:r>
              <a:rPr lang="en-US" sz="1600" dirty="0">
                <a:solidFill>
                  <a:schemeClr val="tx1"/>
                </a:solidFill>
                <a:latin typeface="Arial Rounded MT Bold" panose="020F0704030504030204" pitchFamily="34" charset="0"/>
              </a:rPr>
              <a:t>Furthermore, </a:t>
            </a:r>
            <a:r>
              <a:rPr lang="en-US" sz="1600" b="1" dirty="0">
                <a:solidFill>
                  <a:schemeClr val="tx1"/>
                </a:solidFill>
                <a:latin typeface="Arial Rounded MT Bold" panose="020F0704030504030204" pitchFamily="34" charset="0"/>
              </a:rPr>
              <a:t>Fletcher</a:t>
            </a:r>
            <a:r>
              <a:rPr lang="en-US" sz="1600" dirty="0">
                <a:solidFill>
                  <a:schemeClr val="tx1"/>
                </a:solidFill>
                <a:latin typeface="Arial Rounded MT Bold" panose="020F0704030504030204" pitchFamily="34" charset="0"/>
              </a:rPr>
              <a:t> is quite vague in defining what the good for people actually is. He talks vaguely about welfare but doesn't</a:t>
            </a:r>
            <a:r>
              <a:rPr lang="fr-FR" sz="1600" dirty="0">
                <a:solidFill>
                  <a:schemeClr val="tx1"/>
                </a:solidFill>
                <a:latin typeface="Arial Rounded MT Bold" panose="020F0704030504030204" pitchFamily="34" charset="0"/>
              </a:rPr>
              <a:t>’</a:t>
            </a:r>
            <a:r>
              <a:rPr lang="en-US" sz="1600" dirty="0">
                <a:solidFill>
                  <a:schemeClr val="tx1"/>
                </a:solidFill>
                <a:latin typeface="Arial Rounded MT Bold" panose="020F0704030504030204" pitchFamily="34" charset="0"/>
              </a:rPr>
              <a:t>t provide much clarity beyond that</a:t>
            </a:r>
            <a:r>
              <a:rPr lang="en-US" sz="1600" dirty="0">
                <a:latin typeface="Arial Rounded MT Bold" panose="020F0704030504030204" pitchFamily="34" charset="0"/>
              </a:rPr>
              <a:t>. </a:t>
            </a:r>
            <a:r>
              <a:rPr lang="en-US" sz="1600" dirty="0" smtClean="0">
                <a:solidFill>
                  <a:schemeClr val="tx1"/>
                </a:solidFill>
                <a:latin typeface="Arial Rounded MT Bold" panose="020F0704030504030204" pitchFamily="34" charset="0"/>
              </a:rPr>
              <a:t>Good has no intrinsic value so its application might be inconsistent. </a:t>
            </a:r>
            <a:endParaRPr lang="en-US" sz="2000" dirty="0"/>
          </a:p>
        </p:txBody>
      </p:sp>
    </p:spTree>
    <p:extLst>
      <p:ext uri="{BB962C8B-B14F-4D97-AF65-F5344CB8AC3E}">
        <p14:creationId xmlns:p14="http://schemas.microsoft.com/office/powerpoint/2010/main" val="146020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745783"/>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a:t>
            </a:r>
            <a:endParaRPr lang="en-US" b="1" dirty="0">
              <a:solidFill>
                <a:schemeClr val="tx1"/>
              </a:solidFill>
            </a:endParaRPr>
          </a:p>
        </p:txBody>
      </p:sp>
      <p:sp>
        <p:nvSpPr>
          <p:cNvPr id="3" name="Content Placeholder 2"/>
          <p:cNvSpPr txBox="1">
            <a:spLocks/>
          </p:cNvSpPr>
          <p:nvPr/>
        </p:nvSpPr>
        <p:spPr>
          <a:xfrm>
            <a:off x="754100" y="1680652"/>
            <a:ext cx="7606129" cy="4995721"/>
          </a:xfrm>
          <a:prstGeom prst="rect">
            <a:avLst/>
          </a:prstGeom>
          <a:solidFill>
            <a:srgbClr val="FFFF00"/>
          </a:solidFill>
        </p:spPr>
        <p:txBody>
          <a:bodyPr>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800" dirty="0">
                <a:solidFill>
                  <a:schemeClr val="tx1"/>
                </a:solidFill>
              </a:rPr>
              <a:t>Is  it true that no action is intrinsically wrong, regardless of circumstance? </a:t>
            </a:r>
          </a:p>
          <a:p>
            <a:r>
              <a:rPr lang="en-US" sz="1800" b="1" dirty="0">
                <a:solidFill>
                  <a:schemeClr val="tx1"/>
                </a:solidFill>
              </a:rPr>
              <a:t>Anthony </a:t>
            </a:r>
            <a:r>
              <a:rPr lang="en-US" sz="1800" b="1" dirty="0" err="1">
                <a:solidFill>
                  <a:schemeClr val="tx1"/>
                </a:solidFill>
              </a:rPr>
              <a:t>O’Hear</a:t>
            </a:r>
            <a:r>
              <a:rPr lang="en-US" sz="1800" b="1" dirty="0">
                <a:solidFill>
                  <a:schemeClr val="tx1"/>
                </a:solidFill>
              </a:rPr>
              <a:t> </a:t>
            </a:r>
            <a:r>
              <a:rPr lang="en-US" sz="1800" dirty="0">
                <a:solidFill>
                  <a:schemeClr val="tx1"/>
                </a:solidFill>
              </a:rPr>
              <a:t>suggested: could it ever be right to throw babies onto a bonfire? </a:t>
            </a:r>
          </a:p>
          <a:p>
            <a:r>
              <a:rPr lang="en-US" sz="1800" dirty="0">
                <a:solidFill>
                  <a:schemeClr val="tx1"/>
                </a:solidFill>
              </a:rPr>
              <a:t>It doesn't</a:t>
            </a:r>
            <a:r>
              <a:rPr lang="fr-FR" sz="1800" dirty="0">
                <a:solidFill>
                  <a:schemeClr val="tx1"/>
                </a:solidFill>
              </a:rPr>
              <a:t>’</a:t>
            </a:r>
            <a:r>
              <a:rPr lang="en-US" sz="1800" dirty="0">
                <a:solidFill>
                  <a:schemeClr val="tx1"/>
                </a:solidFill>
              </a:rPr>
              <a:t>t follow that because lots of actions are situational in their right, that </a:t>
            </a:r>
            <a:r>
              <a:rPr lang="en-US" sz="1800" b="1" u="sng" dirty="0">
                <a:solidFill>
                  <a:schemeClr val="tx1"/>
                </a:solidFill>
              </a:rPr>
              <a:t>all</a:t>
            </a:r>
            <a:r>
              <a:rPr lang="en-US" sz="1800" dirty="0">
                <a:solidFill>
                  <a:schemeClr val="tx1"/>
                </a:solidFill>
              </a:rPr>
              <a:t> actions are. </a:t>
            </a:r>
            <a:endParaRPr lang="en-US" sz="1800" dirty="0" smtClean="0">
              <a:solidFill>
                <a:schemeClr val="tx1"/>
              </a:solidFill>
            </a:endParaRPr>
          </a:p>
          <a:p>
            <a:r>
              <a:rPr lang="en-US" sz="1800" dirty="0" smtClean="0">
                <a:solidFill>
                  <a:schemeClr val="tx1"/>
                </a:solidFill>
              </a:rPr>
              <a:t>William Barclay : there are some actions that are not morally right, encourage a person to try drugs which might lead to an addiction. </a:t>
            </a:r>
            <a:endParaRPr lang="en-US" sz="1800" dirty="0">
              <a:solidFill>
                <a:schemeClr val="tx1"/>
              </a:solidFill>
            </a:endParaRPr>
          </a:p>
          <a:p>
            <a:r>
              <a:rPr lang="en-US" sz="1800" dirty="0">
                <a:solidFill>
                  <a:schemeClr val="tx1"/>
                </a:solidFill>
              </a:rPr>
              <a:t>If Fletcher is right, then surely actions like cruelty, using children for sexual pleasure, date, genital mutilation, incest or torture could all be as right or loving acts in the right situation. </a:t>
            </a:r>
            <a:endParaRPr lang="en-US" sz="1800" dirty="0" smtClean="0">
              <a:solidFill>
                <a:schemeClr val="tx1"/>
              </a:solidFill>
            </a:endParaRPr>
          </a:p>
          <a:p>
            <a:r>
              <a:rPr lang="en-US" sz="1800" dirty="0" smtClean="0">
                <a:solidFill>
                  <a:schemeClr val="tx1"/>
                </a:solidFill>
              </a:rPr>
              <a:t>Fletcher we </a:t>
            </a:r>
            <a:r>
              <a:rPr lang="en-US" sz="1800" dirty="0">
                <a:solidFill>
                  <a:schemeClr val="tx1"/>
                </a:solidFill>
              </a:rPr>
              <a:t>n</a:t>
            </a:r>
            <a:r>
              <a:rPr lang="en-US" sz="1800" dirty="0" smtClean="0">
                <a:solidFill>
                  <a:schemeClr val="tx1"/>
                </a:solidFill>
              </a:rPr>
              <a:t>eed to be careful what we say is love, Love is a property of God , a noun but with humans it’s a predicate. Relativism gives too much freedom to the individual such as murder and adultery. Barclay , Situation ethics is a mature set of ethics, you need to understand others; could follow Go’s divine law not the selfish actions of man, God is the source of authority not man. </a:t>
            </a:r>
          </a:p>
          <a:p>
            <a:endParaRPr lang="en-US" sz="1800" dirty="0">
              <a:solidFill>
                <a:schemeClr val="tx1"/>
              </a:solidFill>
            </a:endParaRPr>
          </a:p>
          <a:p>
            <a:endParaRPr lang="en-US" sz="1800" dirty="0"/>
          </a:p>
        </p:txBody>
      </p:sp>
    </p:spTree>
    <p:extLst>
      <p:ext uri="{BB962C8B-B14F-4D97-AF65-F5344CB8AC3E}">
        <p14:creationId xmlns:p14="http://schemas.microsoft.com/office/powerpoint/2010/main" val="285552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904" y="533400"/>
            <a:ext cx="6807895" cy="990600"/>
          </a:xfrm>
          <a:solidFill>
            <a:srgbClr val="FFFF00"/>
          </a:solidFill>
        </p:spPr>
        <p:txBody>
          <a:bodyPr>
            <a:normAutofit fontScale="90000"/>
          </a:bodyPr>
          <a:lstStyle/>
          <a:p>
            <a:pPr algn="ctr"/>
            <a:r>
              <a:rPr lang="en-GB" b="1" dirty="0">
                <a:solidFill>
                  <a:schemeClr val="tx1"/>
                </a:solidFill>
                <a:latin typeface="Arial Rounded MT Bold" panose="020F0704030504030204" pitchFamily="34" charset="0"/>
              </a:rPr>
              <a:t>A Teleological Christian ethic</a:t>
            </a:r>
          </a:p>
        </p:txBody>
      </p:sp>
      <p:sp>
        <p:nvSpPr>
          <p:cNvPr id="3" name="Content Placeholder 2"/>
          <p:cNvSpPr>
            <a:spLocks noGrp="1"/>
          </p:cNvSpPr>
          <p:nvPr>
            <p:ph idx="1"/>
          </p:nvPr>
        </p:nvSpPr>
        <p:spPr>
          <a:xfrm>
            <a:off x="1152394" y="1600200"/>
            <a:ext cx="7991606" cy="4876800"/>
          </a:xfrm>
          <a:solidFill>
            <a:srgbClr val="00B0F0"/>
          </a:solidFill>
        </p:spPr>
        <p:txBody>
          <a:bodyPr>
            <a:normAutofit fontScale="92500" lnSpcReduction="20000"/>
          </a:bodyPr>
          <a:lstStyle/>
          <a:p>
            <a:pPr marL="0" indent="0" algn="ctr">
              <a:buNone/>
            </a:pPr>
            <a:r>
              <a:rPr lang="en-GB" sz="4400" dirty="0">
                <a:latin typeface="Arial Rounded MT Bold" panose="020F0704030504030204" pitchFamily="34" charset="0"/>
              </a:rPr>
              <a:t>Situation ethics is rooted New Testament, The rightness/wrongness is </a:t>
            </a:r>
            <a:r>
              <a:rPr lang="en-GB" sz="4400" u="sng" dirty="0">
                <a:latin typeface="Arial Rounded MT Bold" panose="020F0704030504030204" pitchFamily="34" charset="0"/>
              </a:rPr>
              <a:t>determined by the ends</a:t>
            </a:r>
            <a:r>
              <a:rPr lang="en-GB" sz="4400" dirty="0">
                <a:latin typeface="Arial Rounded MT Bold" panose="020F0704030504030204" pitchFamily="34" charset="0"/>
              </a:rPr>
              <a:t>, its intrinsic to the action; </a:t>
            </a:r>
            <a:r>
              <a:rPr lang="en-GB" sz="4400" b="1" u="sng" dirty="0">
                <a:latin typeface="Arial Rounded MT Bold" panose="020F0704030504030204" pitchFamily="34" charset="0"/>
              </a:rPr>
              <a:t>This means is Teleological.  </a:t>
            </a:r>
            <a:endParaRPr lang="en-GB" sz="4400" b="1" u="sng" dirty="0" smtClean="0">
              <a:latin typeface="Arial Rounded MT Bold" panose="020F0704030504030204" pitchFamily="34" charset="0"/>
            </a:endParaRPr>
          </a:p>
          <a:p>
            <a:pPr marL="0" indent="0" algn="ctr">
              <a:buNone/>
            </a:pPr>
            <a:r>
              <a:rPr lang="en-GB" sz="4400" b="1" u="sng" dirty="0" smtClean="0">
                <a:latin typeface="Arial Rounded MT Bold" panose="020F0704030504030204" pitchFamily="34" charset="0"/>
              </a:rPr>
              <a:t>Is this a teleological situation? </a:t>
            </a:r>
            <a:r>
              <a:rPr lang="en-GB" sz="4400" b="1" u="sng" dirty="0" smtClean="0">
                <a:latin typeface="Arial Rounded MT Bold" panose="020F0704030504030204" pitchFamily="34" charset="0"/>
                <a:hlinkClick r:id="rId2"/>
              </a:rPr>
              <a:t>Watch the Social experiment with the Joker.</a:t>
            </a:r>
            <a:endParaRPr lang="en-GB" sz="4400" b="1" u="sng" dirty="0">
              <a:latin typeface="Arial Rounded MT Bold" panose="020F0704030504030204" pitchFamily="34" charset="0"/>
            </a:endParaRPr>
          </a:p>
        </p:txBody>
      </p:sp>
      <p:sp>
        <p:nvSpPr>
          <p:cNvPr id="4" name="AutoShape 2" descr="Image result for jok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20283212">
            <a:off x="82571" y="755516"/>
            <a:ext cx="1680574" cy="945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4592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43490" y="745783"/>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 </a:t>
            </a:r>
            <a:endParaRPr lang="en-US" b="1" dirty="0">
              <a:solidFill>
                <a:schemeClr val="tx1"/>
              </a:solidFill>
            </a:endParaRPr>
          </a:p>
        </p:txBody>
      </p:sp>
      <p:sp>
        <p:nvSpPr>
          <p:cNvPr id="4" name="Content Placeholder 2"/>
          <p:cNvSpPr txBox="1">
            <a:spLocks/>
          </p:cNvSpPr>
          <p:nvPr/>
        </p:nvSpPr>
        <p:spPr>
          <a:xfrm>
            <a:off x="754100" y="1680652"/>
            <a:ext cx="7606129" cy="4007312"/>
          </a:xfrm>
          <a:prstGeom prst="rect">
            <a:avLst/>
          </a:prstGeom>
          <a:solidFill>
            <a:srgbClr val="FFFF00"/>
          </a:solidFill>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800" b="1" dirty="0">
                <a:solidFill>
                  <a:schemeClr val="tx1"/>
                </a:solidFill>
              </a:rPr>
              <a:t>Fletcher </a:t>
            </a:r>
            <a:r>
              <a:rPr lang="en-US" sz="1800" dirty="0">
                <a:solidFill>
                  <a:schemeClr val="tx1"/>
                </a:solidFill>
              </a:rPr>
              <a:t>takes the viewpoint that law based ethics is absolutist and never allow for exceptions. </a:t>
            </a:r>
          </a:p>
          <a:p>
            <a:r>
              <a:rPr lang="en-US" sz="1800" dirty="0">
                <a:solidFill>
                  <a:schemeClr val="tx1"/>
                </a:solidFill>
              </a:rPr>
              <a:t>Actually most ethicists make allowances for when exceptions need to be made. </a:t>
            </a:r>
          </a:p>
          <a:p>
            <a:r>
              <a:rPr lang="en-US" sz="1800" dirty="0">
                <a:solidFill>
                  <a:schemeClr val="tx1"/>
                </a:solidFill>
              </a:rPr>
              <a:t>Actually, when we look at law, there are overwhelmingly good reasons for having laws and rules that we follow, like, do not steal. </a:t>
            </a:r>
          </a:p>
          <a:p>
            <a:r>
              <a:rPr lang="en-US" sz="1800" b="1" dirty="0">
                <a:solidFill>
                  <a:schemeClr val="tx1"/>
                </a:solidFill>
              </a:rPr>
              <a:t>W.D Ross </a:t>
            </a:r>
            <a:r>
              <a:rPr lang="en-US" sz="1800" dirty="0">
                <a:solidFill>
                  <a:schemeClr val="tx1"/>
                </a:solidFill>
              </a:rPr>
              <a:t>argued that we have </a:t>
            </a:r>
            <a:r>
              <a:rPr lang="en-US" sz="1800" b="1" i="1" dirty="0">
                <a:solidFill>
                  <a:schemeClr val="tx1"/>
                </a:solidFill>
              </a:rPr>
              <a:t>prima facie </a:t>
            </a:r>
            <a:r>
              <a:rPr lang="en-US" sz="1800" dirty="0">
                <a:solidFill>
                  <a:schemeClr val="tx1"/>
                </a:solidFill>
              </a:rPr>
              <a:t>(at first appearance) duties such as justice and beneficence that should always be followed, unless there are overwhelming moral reasons for not doing so. </a:t>
            </a:r>
          </a:p>
          <a:p>
            <a:r>
              <a:rPr lang="en-US" sz="1800" dirty="0">
                <a:solidFill>
                  <a:schemeClr val="tx1"/>
                </a:solidFill>
              </a:rPr>
              <a:t>This approach is arguably more credible than </a:t>
            </a:r>
            <a:r>
              <a:rPr lang="en-US" sz="1800" b="1" dirty="0">
                <a:solidFill>
                  <a:schemeClr val="tx1"/>
                </a:solidFill>
              </a:rPr>
              <a:t>Fletcher’s</a:t>
            </a:r>
            <a:r>
              <a:rPr lang="en-US" sz="1800" dirty="0">
                <a:solidFill>
                  <a:schemeClr val="tx1"/>
                </a:solidFill>
              </a:rPr>
              <a:t> rejection of rules, as it actually offers some moral guidance. </a:t>
            </a:r>
          </a:p>
        </p:txBody>
      </p:sp>
    </p:spTree>
    <p:extLst>
      <p:ext uri="{BB962C8B-B14F-4D97-AF65-F5344CB8AC3E}">
        <p14:creationId xmlns:p14="http://schemas.microsoft.com/office/powerpoint/2010/main" val="40381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745783"/>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a:t>
            </a:r>
            <a:endParaRPr lang="en-US" b="1" dirty="0">
              <a:solidFill>
                <a:schemeClr val="tx1"/>
              </a:solidFill>
            </a:endParaRPr>
          </a:p>
        </p:txBody>
      </p:sp>
      <p:sp>
        <p:nvSpPr>
          <p:cNvPr id="3" name="Content Placeholder 2"/>
          <p:cNvSpPr txBox="1">
            <a:spLocks/>
          </p:cNvSpPr>
          <p:nvPr/>
        </p:nvSpPr>
        <p:spPr>
          <a:xfrm>
            <a:off x="754100" y="1680652"/>
            <a:ext cx="7606129" cy="4007312"/>
          </a:xfrm>
          <a:prstGeom prst="rect">
            <a:avLst/>
          </a:prstGeom>
          <a:solidFill>
            <a:srgbClr val="FFFF00"/>
          </a:solidFill>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800" dirty="0" smtClean="0">
                <a:solidFill>
                  <a:schemeClr val="tx1"/>
                </a:solidFill>
              </a:rPr>
              <a:t>It’s a consequentialist theory, we consider </a:t>
            </a:r>
            <a:r>
              <a:rPr lang="en-US" sz="1800" smtClean="0">
                <a:solidFill>
                  <a:schemeClr val="tx1"/>
                </a:solidFill>
              </a:rPr>
              <a:t>our actions. </a:t>
            </a:r>
            <a:endParaRPr lang="en-US" sz="1800" dirty="0" smtClean="0">
              <a:solidFill>
                <a:schemeClr val="tx1"/>
              </a:solidFill>
            </a:endParaRPr>
          </a:p>
          <a:p>
            <a:endParaRPr lang="en-US" sz="1800" dirty="0">
              <a:solidFill>
                <a:schemeClr val="tx1"/>
              </a:solidFill>
            </a:endParaRPr>
          </a:p>
          <a:p>
            <a:endParaRPr lang="en-US" sz="1800" dirty="0" smtClean="0">
              <a:solidFill>
                <a:schemeClr val="tx1"/>
              </a:solidFill>
            </a:endParaRPr>
          </a:p>
          <a:p>
            <a:endParaRPr lang="en-US" sz="1800" dirty="0">
              <a:solidFill>
                <a:schemeClr val="tx1"/>
              </a:solidFill>
            </a:endParaRPr>
          </a:p>
          <a:p>
            <a:r>
              <a:rPr lang="en-US" sz="1800" dirty="0" smtClean="0">
                <a:solidFill>
                  <a:schemeClr val="tx1"/>
                </a:solidFill>
              </a:rPr>
              <a:t>A </a:t>
            </a:r>
            <a:r>
              <a:rPr lang="en-US" sz="1800" dirty="0">
                <a:solidFill>
                  <a:schemeClr val="tx1"/>
                </a:solidFill>
              </a:rPr>
              <a:t>virtue ethicist may argue that Fletcher gives little weight to character, because the entire theory is based on end outcome. </a:t>
            </a:r>
          </a:p>
          <a:p>
            <a:r>
              <a:rPr lang="en-US" sz="1800" dirty="0">
                <a:solidFill>
                  <a:schemeClr val="tx1"/>
                </a:solidFill>
              </a:rPr>
              <a:t>In concerning yourself with outcomes, you can easily ignore the wider aspects of being a moral person, acting in the right way or for the right motivation. </a:t>
            </a:r>
          </a:p>
          <a:p>
            <a:endParaRPr lang="en-US" sz="1800" dirty="0"/>
          </a:p>
          <a:p>
            <a:endParaRPr lang="en-US" sz="1800" dirty="0"/>
          </a:p>
        </p:txBody>
      </p:sp>
    </p:spTree>
    <p:extLst>
      <p:ext uri="{BB962C8B-B14F-4D97-AF65-F5344CB8AC3E}">
        <p14:creationId xmlns:p14="http://schemas.microsoft.com/office/powerpoint/2010/main" val="183968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745783"/>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a:t>
            </a:r>
            <a:endParaRPr lang="en-US" b="1" dirty="0">
              <a:solidFill>
                <a:schemeClr val="tx1"/>
              </a:solidFill>
            </a:endParaRPr>
          </a:p>
        </p:txBody>
      </p:sp>
      <p:sp>
        <p:nvSpPr>
          <p:cNvPr id="3" name="Content Placeholder 2"/>
          <p:cNvSpPr txBox="1">
            <a:spLocks/>
          </p:cNvSpPr>
          <p:nvPr/>
        </p:nvSpPr>
        <p:spPr>
          <a:xfrm>
            <a:off x="754100" y="1680652"/>
            <a:ext cx="7606129" cy="4007312"/>
          </a:xfrm>
          <a:prstGeom prst="rect">
            <a:avLst/>
          </a:prstGeom>
          <a:solidFill>
            <a:srgbClr val="FFFF00"/>
          </a:solidFill>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1800" b="1" dirty="0">
                <a:solidFill>
                  <a:schemeClr val="tx1"/>
                </a:solidFill>
              </a:rPr>
              <a:t>Aquinas</a:t>
            </a:r>
            <a:r>
              <a:rPr lang="en-US" sz="1800" dirty="0">
                <a:solidFill>
                  <a:schemeClr val="tx1"/>
                </a:solidFill>
              </a:rPr>
              <a:t> would treat conscience in a very different way from </a:t>
            </a:r>
            <a:r>
              <a:rPr lang="en-US" sz="1800" b="1" dirty="0">
                <a:solidFill>
                  <a:schemeClr val="tx1"/>
                </a:solidFill>
              </a:rPr>
              <a:t>Fletcher’s</a:t>
            </a:r>
            <a:r>
              <a:rPr lang="en-US" sz="1800" dirty="0">
                <a:solidFill>
                  <a:schemeClr val="tx1"/>
                </a:solidFill>
              </a:rPr>
              <a:t> account. </a:t>
            </a:r>
            <a:r>
              <a:rPr lang="en-US" sz="1800" b="1" dirty="0">
                <a:solidFill>
                  <a:schemeClr val="tx1"/>
                </a:solidFill>
              </a:rPr>
              <a:t>Fletcher’s</a:t>
            </a:r>
            <a:r>
              <a:rPr lang="en-US" sz="1800" dirty="0">
                <a:solidFill>
                  <a:schemeClr val="tx1"/>
                </a:solidFill>
              </a:rPr>
              <a:t> interest in the decisions we will only make in the future seems to miss a crucial part of human experience. </a:t>
            </a:r>
          </a:p>
          <a:p>
            <a:r>
              <a:rPr lang="en-US" sz="1800" dirty="0">
                <a:solidFill>
                  <a:schemeClr val="tx1"/>
                </a:solidFill>
              </a:rPr>
              <a:t>As a simple matter of fact, most people do review their lives and their actions. </a:t>
            </a:r>
          </a:p>
          <a:p>
            <a:r>
              <a:rPr lang="en-US" sz="1800" dirty="0">
                <a:solidFill>
                  <a:schemeClr val="tx1"/>
                </a:solidFill>
              </a:rPr>
              <a:t>It can be argued that </a:t>
            </a:r>
            <a:r>
              <a:rPr lang="en-US" sz="1800" b="1" dirty="0">
                <a:solidFill>
                  <a:schemeClr val="tx1"/>
                </a:solidFill>
              </a:rPr>
              <a:t>Fletcher’s reductionism </a:t>
            </a:r>
            <a:r>
              <a:rPr lang="en-US" sz="1800" dirty="0">
                <a:solidFill>
                  <a:schemeClr val="tx1"/>
                </a:solidFill>
              </a:rPr>
              <a:t>towards conscience seems to impoverish a valuable part of human experience. </a:t>
            </a:r>
          </a:p>
          <a:p>
            <a:endParaRPr lang="en-US" sz="1800" dirty="0"/>
          </a:p>
          <a:p>
            <a:endParaRPr lang="en-US" sz="1800" dirty="0"/>
          </a:p>
        </p:txBody>
      </p:sp>
    </p:spTree>
    <p:extLst>
      <p:ext uri="{BB962C8B-B14F-4D97-AF65-F5344CB8AC3E}">
        <p14:creationId xmlns:p14="http://schemas.microsoft.com/office/powerpoint/2010/main" val="362079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408589"/>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 </a:t>
            </a:r>
            <a:endParaRPr lang="en-US" b="1" dirty="0">
              <a:solidFill>
                <a:schemeClr val="tx1"/>
              </a:solidFill>
            </a:endParaRPr>
          </a:p>
        </p:txBody>
      </p:sp>
      <p:sp>
        <p:nvSpPr>
          <p:cNvPr id="3" name="Content Placeholder 2"/>
          <p:cNvSpPr txBox="1">
            <a:spLocks/>
          </p:cNvSpPr>
          <p:nvPr/>
        </p:nvSpPr>
        <p:spPr>
          <a:xfrm>
            <a:off x="588442" y="1333453"/>
            <a:ext cx="7984382" cy="5265689"/>
          </a:xfrm>
          <a:prstGeom prst="rect">
            <a:avLst/>
          </a:prstGeom>
          <a:solidFill>
            <a:srgbClr val="FFFF00"/>
          </a:solidFill>
        </p:spPr>
        <p:txBody>
          <a:bodyPr>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sz="1800" dirty="0">
                <a:solidFill>
                  <a:schemeClr val="tx1"/>
                </a:solidFill>
              </a:rPr>
              <a:t>“</a:t>
            </a:r>
            <a:r>
              <a:rPr lang="en-US" sz="1800" i="1" dirty="0">
                <a:solidFill>
                  <a:schemeClr val="tx1"/>
                </a:solidFill>
              </a:rPr>
              <a:t>when one find oneself in situations, where, whatever one does, one is going to hurt someone, talk or arranging goods in an order of priority often seems out of place… on the contrary … even after a person has decided what he must do in these situations, he mat still feel remorse for having committed the evil which his decision inevitably involved. When one lies to save a friend from suffering despite the fact that one’s whole relationship with him has been characterized by absolute straightforwardness and honesty; when one ha to go against the wishes of parents who have sacrificed a great deal for one in deciding to marry a certain girl or to take up a certain job; when a man is forced to kill another person to save a child’s life; talk about establishing an order of goods would be a vulgar falsification for many people. They did what they had to do, they did not glory in it. In the cases I have mentioned, a trust in truthfulness has been betrayed, a great sacrifice has been considered an insufficient reason, a life has been taken: all these are considered to be terrible, and the decisions which brought them about are considered to be terrible, and the decisions which bought them about and had to be taken were terrible nevertheless. It is essential to </a:t>
            </a:r>
            <a:r>
              <a:rPr lang="en-US" sz="1800" i="1" dirty="0" err="1">
                <a:solidFill>
                  <a:schemeClr val="tx1"/>
                </a:solidFill>
              </a:rPr>
              <a:t>recognise</a:t>
            </a:r>
            <a:r>
              <a:rPr lang="en-US" sz="1800" i="1" dirty="0">
                <a:solidFill>
                  <a:schemeClr val="tx1"/>
                </a:solidFill>
              </a:rPr>
              <a:t> that in moral dilemmas, the discovery of what must be done often involves one in evil, pain and suffering. </a:t>
            </a:r>
            <a:endParaRPr lang="en-US" sz="1800" dirty="0">
              <a:solidFill>
                <a:schemeClr val="tx1"/>
              </a:solidFill>
            </a:endParaRPr>
          </a:p>
          <a:p>
            <a:pPr marL="68580" indent="0" algn="r">
              <a:buNone/>
            </a:pPr>
            <a:r>
              <a:rPr lang="en-US" sz="1800" b="1" dirty="0">
                <a:solidFill>
                  <a:schemeClr val="tx1"/>
                </a:solidFill>
              </a:rPr>
              <a:t>D.Z. Phillips: ‘Some Limits to Moral Endeavour’: </a:t>
            </a:r>
            <a:r>
              <a:rPr lang="en-US" sz="1800" b="1" i="1" dirty="0">
                <a:solidFill>
                  <a:schemeClr val="tx1"/>
                </a:solidFill>
              </a:rPr>
              <a:t>through a darkening glass </a:t>
            </a:r>
            <a:r>
              <a:rPr lang="en-US" sz="1800" b="1" dirty="0">
                <a:solidFill>
                  <a:schemeClr val="tx1"/>
                </a:solidFill>
              </a:rPr>
              <a:t>(1982), p. 38</a:t>
            </a:r>
          </a:p>
        </p:txBody>
      </p:sp>
    </p:spTree>
    <p:extLst>
      <p:ext uri="{BB962C8B-B14F-4D97-AF65-F5344CB8AC3E}">
        <p14:creationId xmlns:p14="http://schemas.microsoft.com/office/powerpoint/2010/main" val="86200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621531"/>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 </a:t>
            </a:r>
            <a:endParaRPr lang="en-US" b="1" dirty="0">
              <a:solidFill>
                <a:schemeClr val="tx1"/>
              </a:solidFill>
            </a:endParaRPr>
          </a:p>
        </p:txBody>
      </p:sp>
      <p:sp>
        <p:nvSpPr>
          <p:cNvPr id="3" name="Content Placeholder 2"/>
          <p:cNvSpPr txBox="1">
            <a:spLocks/>
          </p:cNvSpPr>
          <p:nvPr/>
        </p:nvSpPr>
        <p:spPr>
          <a:xfrm>
            <a:off x="588442" y="1711911"/>
            <a:ext cx="7984382" cy="4693952"/>
          </a:xfrm>
          <a:prstGeom prst="rect">
            <a:avLst/>
          </a:prstGeom>
          <a:solidFill>
            <a:srgbClr val="FFFF00"/>
          </a:solidFill>
        </p:spPr>
        <p:txBody>
          <a:bodyPr>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a:solidFill>
                  <a:schemeClr val="tx1"/>
                </a:solidFill>
              </a:rPr>
              <a:t>A further issue is the assumption in </a:t>
            </a:r>
            <a:r>
              <a:rPr lang="en-US" b="1" dirty="0">
                <a:solidFill>
                  <a:schemeClr val="tx1"/>
                </a:solidFill>
              </a:rPr>
              <a:t>situation ethics </a:t>
            </a:r>
            <a:r>
              <a:rPr lang="en-US" dirty="0">
                <a:solidFill>
                  <a:schemeClr val="tx1"/>
                </a:solidFill>
              </a:rPr>
              <a:t>that right = good. In the examples Phillips gives, we might be doing the </a:t>
            </a:r>
            <a:r>
              <a:rPr lang="en-US" i="1" dirty="0">
                <a:solidFill>
                  <a:schemeClr val="tx1"/>
                </a:solidFill>
              </a:rPr>
              <a:t>right</a:t>
            </a:r>
            <a:r>
              <a:rPr lang="en-US" dirty="0">
                <a:solidFill>
                  <a:schemeClr val="tx1"/>
                </a:solidFill>
              </a:rPr>
              <a:t> thing, but does it follow that is a </a:t>
            </a:r>
            <a:r>
              <a:rPr lang="en-US" i="1" dirty="0">
                <a:solidFill>
                  <a:schemeClr val="tx1"/>
                </a:solidFill>
              </a:rPr>
              <a:t>good</a:t>
            </a:r>
            <a:r>
              <a:rPr lang="en-US" dirty="0">
                <a:solidFill>
                  <a:schemeClr val="tx1"/>
                </a:solidFill>
              </a:rPr>
              <a:t> one? </a:t>
            </a:r>
          </a:p>
          <a:p>
            <a:r>
              <a:rPr lang="en-US" dirty="0">
                <a:solidFill>
                  <a:schemeClr val="tx1"/>
                </a:solidFill>
              </a:rPr>
              <a:t>Temple does not separate the two, arguing that the good is what is right in the circumstances and the right is what is good in the circumstances. </a:t>
            </a:r>
          </a:p>
          <a:p>
            <a:r>
              <a:rPr lang="en-US" dirty="0">
                <a:solidFill>
                  <a:schemeClr val="tx1"/>
                </a:solidFill>
              </a:rPr>
              <a:t>But is this straightforward and invariably true? </a:t>
            </a:r>
          </a:p>
          <a:p>
            <a:r>
              <a:rPr lang="en-US" dirty="0">
                <a:solidFill>
                  <a:schemeClr val="tx1"/>
                </a:solidFill>
              </a:rPr>
              <a:t>For example, giving to the poor is surely the </a:t>
            </a:r>
            <a:r>
              <a:rPr lang="en-US" i="1" dirty="0">
                <a:solidFill>
                  <a:schemeClr val="tx1"/>
                </a:solidFill>
              </a:rPr>
              <a:t>right</a:t>
            </a:r>
            <a:r>
              <a:rPr lang="en-US" dirty="0">
                <a:solidFill>
                  <a:schemeClr val="tx1"/>
                </a:solidFill>
              </a:rPr>
              <a:t> act, as an action, but is it </a:t>
            </a:r>
            <a:r>
              <a:rPr lang="en-US" i="1" dirty="0">
                <a:solidFill>
                  <a:schemeClr val="tx1"/>
                </a:solidFill>
              </a:rPr>
              <a:t>good</a:t>
            </a:r>
            <a:r>
              <a:rPr lang="en-US" dirty="0">
                <a:solidFill>
                  <a:schemeClr val="tx1"/>
                </a:solidFill>
              </a:rPr>
              <a:t> even if I do so for unworthy motivation. </a:t>
            </a:r>
          </a:p>
          <a:p>
            <a:r>
              <a:rPr lang="en-US" dirty="0">
                <a:solidFill>
                  <a:schemeClr val="tx1"/>
                </a:solidFill>
              </a:rPr>
              <a:t>My actions might be right at times when they seem good, but merely necessary. </a:t>
            </a:r>
          </a:p>
          <a:p>
            <a:endParaRPr lang="en-US" sz="1800" dirty="0"/>
          </a:p>
        </p:txBody>
      </p:sp>
    </p:spTree>
    <p:extLst>
      <p:ext uri="{BB962C8B-B14F-4D97-AF65-F5344CB8AC3E}">
        <p14:creationId xmlns:p14="http://schemas.microsoft.com/office/powerpoint/2010/main" val="106502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43490" y="446167"/>
            <a:ext cx="7024744" cy="700968"/>
          </a:xfrm>
          <a:prstGeom prst="rect">
            <a:avLst/>
          </a:prstGeom>
          <a:solidFill>
            <a:srgbClr val="FFFF00"/>
          </a:solidFill>
        </p:spPr>
        <p:txBody>
          <a:bodyP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A02 </a:t>
            </a:r>
            <a:endParaRPr lang="en-US" b="1" dirty="0">
              <a:solidFill>
                <a:schemeClr val="tx1"/>
              </a:solidFill>
            </a:endParaRPr>
          </a:p>
        </p:txBody>
      </p:sp>
      <p:sp>
        <p:nvSpPr>
          <p:cNvPr id="3" name="Content Placeholder 2"/>
          <p:cNvSpPr txBox="1">
            <a:spLocks/>
          </p:cNvSpPr>
          <p:nvPr/>
        </p:nvSpPr>
        <p:spPr>
          <a:xfrm>
            <a:off x="175364" y="1327759"/>
            <a:ext cx="8743168" cy="4915265"/>
          </a:xfrm>
          <a:prstGeom prst="rect">
            <a:avLst/>
          </a:prstGeom>
          <a:solidFill>
            <a:srgbClr val="FFFF00"/>
          </a:solidFill>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a:solidFill>
                  <a:schemeClr val="tx1"/>
                </a:solidFill>
              </a:rPr>
              <a:t>Some </a:t>
            </a:r>
            <a:r>
              <a:rPr lang="en-US" b="1" dirty="0">
                <a:solidFill>
                  <a:schemeClr val="tx1"/>
                </a:solidFill>
              </a:rPr>
              <a:t>evangelicals</a:t>
            </a:r>
            <a:r>
              <a:rPr lang="en-US" dirty="0">
                <a:solidFill>
                  <a:schemeClr val="tx1"/>
                </a:solidFill>
              </a:rPr>
              <a:t> have argued that the Bible does give firm rules and instructions which must always be followed. Those who accept the Bible as fundamental to their faith, as a complete guide to the Christian life, would argue that the commandment does not say, “thou shall not commit adultery (except when…)” </a:t>
            </a:r>
          </a:p>
          <a:p>
            <a:r>
              <a:rPr lang="en-US" dirty="0">
                <a:solidFill>
                  <a:schemeClr val="tx1"/>
                </a:solidFill>
              </a:rPr>
              <a:t>Others would point out that the </a:t>
            </a:r>
            <a:r>
              <a:rPr lang="en-US" b="1" dirty="0">
                <a:solidFill>
                  <a:schemeClr val="tx1"/>
                </a:solidFill>
              </a:rPr>
              <a:t>Christian ethic </a:t>
            </a:r>
            <a:r>
              <a:rPr lang="en-US" dirty="0">
                <a:solidFill>
                  <a:schemeClr val="tx1"/>
                </a:solidFill>
              </a:rPr>
              <a:t>can be difficult, and something people have died to preserve, but that God means what he says and want heroic virtue. To some there is something very </a:t>
            </a:r>
            <a:r>
              <a:rPr lang="en-US" b="1" dirty="0">
                <a:solidFill>
                  <a:schemeClr val="tx1"/>
                </a:solidFill>
              </a:rPr>
              <a:t>un-</a:t>
            </a:r>
            <a:r>
              <a:rPr lang="en-US" b="1" dirty="0" err="1">
                <a:solidFill>
                  <a:schemeClr val="tx1"/>
                </a:solidFill>
              </a:rPr>
              <a:t>christian</a:t>
            </a:r>
            <a:r>
              <a:rPr lang="en-US" b="1" dirty="0">
                <a:solidFill>
                  <a:schemeClr val="tx1"/>
                </a:solidFill>
              </a:rPr>
              <a:t> </a:t>
            </a:r>
            <a:r>
              <a:rPr lang="en-US" dirty="0">
                <a:solidFill>
                  <a:schemeClr val="tx1"/>
                </a:solidFill>
              </a:rPr>
              <a:t>in picking out the virtue of agape and treating everything else as non-negotiable. </a:t>
            </a:r>
          </a:p>
        </p:txBody>
      </p:sp>
    </p:spTree>
    <p:extLst>
      <p:ext uri="{BB962C8B-B14F-4D97-AF65-F5344CB8AC3E}">
        <p14:creationId xmlns:p14="http://schemas.microsoft.com/office/powerpoint/2010/main" val="3083236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363" y="718301"/>
            <a:ext cx="8105355" cy="618726"/>
          </a:xfrm>
          <a:prstGeom prst="rect">
            <a:avLst/>
          </a:prstGeom>
          <a:solidFill>
            <a:srgbClr val="FFFF00"/>
          </a:solidFill>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rPr>
              <a:t>Joseph Fletcher &amp; William Temple</a:t>
            </a:r>
          </a:p>
        </p:txBody>
      </p:sp>
      <p:sp>
        <p:nvSpPr>
          <p:cNvPr id="3" name="Content Placeholder 2"/>
          <p:cNvSpPr txBox="1">
            <a:spLocks/>
          </p:cNvSpPr>
          <p:nvPr/>
        </p:nvSpPr>
        <p:spPr>
          <a:xfrm>
            <a:off x="745617" y="1562891"/>
            <a:ext cx="7783035" cy="4818832"/>
          </a:xfrm>
          <a:prstGeom prst="rect">
            <a:avLst/>
          </a:prstGeom>
          <a:solidFill>
            <a:srgbClr val="FFFF00"/>
          </a:solidFill>
        </p:spPr>
        <p:txBody>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2800" dirty="0">
                <a:solidFill>
                  <a:schemeClr val="tx1"/>
                </a:solidFill>
              </a:rPr>
              <a:t>The </a:t>
            </a:r>
            <a:r>
              <a:rPr lang="en-US" sz="2800" b="1" u="sng" dirty="0">
                <a:solidFill>
                  <a:schemeClr val="tx1"/>
                </a:solidFill>
              </a:rPr>
              <a:t>second idea </a:t>
            </a:r>
            <a:r>
              <a:rPr lang="en-US" sz="2800" dirty="0">
                <a:solidFill>
                  <a:schemeClr val="tx1"/>
                </a:solidFill>
              </a:rPr>
              <a:t>shared with Temple is the notion that </a:t>
            </a:r>
            <a:r>
              <a:rPr lang="en-US" sz="2800" u="sng" dirty="0">
                <a:solidFill>
                  <a:schemeClr val="tx1"/>
                </a:solidFill>
              </a:rPr>
              <a:t>justice is love in action. </a:t>
            </a:r>
          </a:p>
          <a:p>
            <a:endParaRPr lang="en-US" sz="2800" dirty="0">
              <a:solidFill>
                <a:schemeClr val="tx1"/>
              </a:solidFill>
            </a:endParaRPr>
          </a:p>
          <a:p>
            <a:r>
              <a:rPr lang="en-US" sz="2800" dirty="0">
                <a:solidFill>
                  <a:schemeClr val="tx1"/>
                </a:solidFill>
              </a:rPr>
              <a:t>The </a:t>
            </a:r>
            <a:r>
              <a:rPr lang="en-US" sz="2800" b="1" u="sng" dirty="0">
                <a:solidFill>
                  <a:schemeClr val="tx1"/>
                </a:solidFill>
              </a:rPr>
              <a:t>third common feature </a:t>
            </a:r>
            <a:r>
              <a:rPr lang="en-US" sz="2800" dirty="0">
                <a:solidFill>
                  <a:schemeClr val="tx1"/>
                </a:solidFill>
              </a:rPr>
              <a:t>is the insistence of both men in </a:t>
            </a:r>
            <a:r>
              <a:rPr lang="en-US" sz="2800" dirty="0" err="1">
                <a:solidFill>
                  <a:schemeClr val="tx1"/>
                </a:solidFill>
              </a:rPr>
              <a:t>personalism</a:t>
            </a:r>
            <a:r>
              <a:rPr lang="en-US" sz="2800" dirty="0">
                <a:solidFill>
                  <a:schemeClr val="tx1"/>
                </a:solidFill>
              </a:rPr>
              <a:t>. </a:t>
            </a:r>
            <a:r>
              <a:rPr lang="en-US" sz="2800" u="sng" dirty="0">
                <a:solidFill>
                  <a:schemeClr val="tx1"/>
                </a:solidFill>
              </a:rPr>
              <a:t>Good has to be experienced to be good, and thus is applicable only to or for a person. </a:t>
            </a:r>
          </a:p>
          <a:p>
            <a:endParaRPr lang="en-US" sz="2000" dirty="0"/>
          </a:p>
        </p:txBody>
      </p:sp>
    </p:spTree>
    <p:extLst>
      <p:ext uri="{BB962C8B-B14F-4D97-AF65-F5344CB8AC3E}">
        <p14:creationId xmlns:p14="http://schemas.microsoft.com/office/powerpoint/2010/main" val="242496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0902" y="573227"/>
            <a:ext cx="6994334" cy="1052186"/>
          </a:xfrm>
          <a:prstGeom prst="rect">
            <a:avLst/>
          </a:prstGeom>
          <a:solidFill>
            <a:srgbClr val="FFFF00"/>
          </a:solidFill>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solidFill>
                  <a:schemeClr val="tx1"/>
                </a:solidFill>
                <a:latin typeface="Arial Rounded MT Bold" panose="020F0704030504030204" pitchFamily="34" charset="0"/>
              </a:rPr>
              <a:t>Joseph Fletcher’s three approaches to moral thinking ……</a:t>
            </a:r>
          </a:p>
        </p:txBody>
      </p:sp>
      <p:sp>
        <p:nvSpPr>
          <p:cNvPr id="3" name="Content Placeholder 2"/>
          <p:cNvSpPr txBox="1">
            <a:spLocks/>
          </p:cNvSpPr>
          <p:nvPr/>
        </p:nvSpPr>
        <p:spPr>
          <a:xfrm>
            <a:off x="237995" y="1625413"/>
            <a:ext cx="8818323" cy="5138641"/>
          </a:xfrm>
          <a:prstGeom prst="rect">
            <a:avLst/>
          </a:prstGeom>
          <a:solidFill>
            <a:srgbClr val="FFC000"/>
          </a:solidFill>
        </p:spPr>
        <p:txBody>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b="1" dirty="0">
                <a:solidFill>
                  <a:schemeClr val="tx1"/>
                </a:solidFill>
                <a:latin typeface="Arial Rounded MT Bold" panose="020F0704030504030204" pitchFamily="34" charset="0"/>
              </a:rPr>
              <a:t>Fletcher </a:t>
            </a:r>
            <a:r>
              <a:rPr lang="en-US" dirty="0">
                <a:solidFill>
                  <a:schemeClr val="tx1"/>
                </a:solidFill>
                <a:latin typeface="Arial Rounded MT Bold" panose="020F0704030504030204" pitchFamily="34" charset="0"/>
              </a:rPr>
              <a:t>argues that there are three possible approaches to the moral life:</a:t>
            </a:r>
          </a:p>
          <a:p>
            <a:pPr marL="525780" indent="-457200">
              <a:buAutoNum type="arabicPeriod"/>
            </a:pPr>
            <a:r>
              <a:rPr lang="en-US" b="1" dirty="0" smtClean="0">
                <a:solidFill>
                  <a:schemeClr val="tx1"/>
                </a:solidFill>
                <a:latin typeface="Arial Rounded MT Bold" panose="020F0704030504030204" pitchFamily="34" charset="0"/>
              </a:rPr>
              <a:t>Legalism</a:t>
            </a:r>
            <a:r>
              <a:rPr lang="en-US" b="1" dirty="0">
                <a:solidFill>
                  <a:schemeClr val="tx1"/>
                </a:solidFill>
                <a:latin typeface="Arial Rounded MT Bold" panose="020F0704030504030204" pitchFamily="34" charset="0"/>
              </a:rPr>
              <a:t>:  Legalistic ethics have predefined rules, might prohibit murder e.g. ‘thou shall not kill’ , Situation ethics </a:t>
            </a:r>
            <a:r>
              <a:rPr lang="en-US" dirty="0">
                <a:solidFill>
                  <a:schemeClr val="tx1"/>
                </a:solidFill>
                <a:latin typeface="Arial Rounded MT Bold" panose="020F0704030504030204" pitchFamily="34" charset="0"/>
              </a:rPr>
              <a:t>believes that there are fixed moral rules which are universal and fixed. </a:t>
            </a:r>
            <a:r>
              <a:rPr lang="en-US" u="sng" dirty="0">
                <a:solidFill>
                  <a:schemeClr val="tx1"/>
                </a:solidFill>
                <a:latin typeface="Arial Rounded MT Bold" panose="020F0704030504030204" pitchFamily="34" charset="0"/>
              </a:rPr>
              <a:t>He believed that this approach was a major fault of the Catholicism, Protestantism and Judaism. </a:t>
            </a:r>
            <a:r>
              <a:rPr lang="en-US" dirty="0">
                <a:solidFill>
                  <a:schemeClr val="tx1"/>
                </a:solidFill>
                <a:latin typeface="Arial Rounded MT Bold" panose="020F0704030504030204" pitchFamily="34" charset="0"/>
              </a:rPr>
              <a:t>This led to the </a:t>
            </a:r>
            <a:r>
              <a:rPr lang="en-US" u="sng" dirty="0">
                <a:solidFill>
                  <a:schemeClr val="tx1"/>
                </a:solidFill>
                <a:latin typeface="Arial Rounded MT Bold" panose="020F0704030504030204" pitchFamily="34" charset="0"/>
              </a:rPr>
              <a:t>rule being more important than the person</a:t>
            </a:r>
            <a:r>
              <a:rPr lang="en-US" u="sng" dirty="0" smtClean="0">
                <a:solidFill>
                  <a:schemeClr val="tx1"/>
                </a:solidFill>
                <a:latin typeface="Arial Rounded MT Bold" panose="020F0704030504030204" pitchFamily="34" charset="0"/>
              </a:rPr>
              <a:t>. </a:t>
            </a:r>
            <a:r>
              <a:rPr lang="en-US" dirty="0" smtClean="0">
                <a:solidFill>
                  <a:schemeClr val="tx1"/>
                </a:solidFill>
                <a:latin typeface="Arial Rounded MT Bold" panose="020F0704030504030204" pitchFamily="34" charset="0"/>
              </a:rPr>
              <a:t>Fletcher pointed out:</a:t>
            </a:r>
          </a:p>
          <a:p>
            <a:pPr marL="68580" indent="0">
              <a:buNone/>
            </a:pPr>
            <a:r>
              <a:rPr lang="en-US" u="sng" dirty="0" smtClean="0">
                <a:solidFill>
                  <a:schemeClr val="tx1"/>
                </a:solidFill>
                <a:latin typeface="Arial Rounded MT Bold" panose="020F0704030504030204" pitchFamily="34" charset="0"/>
              </a:rPr>
              <a:t>Fletcher’s new morality is not new </a:t>
            </a:r>
          </a:p>
          <a:p>
            <a:pPr marL="68580" indent="0">
              <a:buNone/>
            </a:pPr>
            <a:r>
              <a:rPr lang="en-US" u="sng" dirty="0" smtClean="0">
                <a:solidFill>
                  <a:schemeClr val="tx1"/>
                </a:solidFill>
                <a:latin typeface="Arial Rounded MT Bold" panose="020F0704030504030204" pitchFamily="34" charset="0"/>
              </a:rPr>
              <a:t>Roots new morality can be found in </a:t>
            </a:r>
            <a:r>
              <a:rPr lang="en-US" u="sng" dirty="0" err="1" smtClean="0">
                <a:solidFill>
                  <a:schemeClr val="tx1"/>
                </a:solidFill>
                <a:latin typeface="Arial Rounded MT Bold" panose="020F0704030504030204" pitchFamily="34" charset="0"/>
              </a:rPr>
              <a:t>classicalChristianity</a:t>
            </a:r>
            <a:r>
              <a:rPr lang="en-US" u="sng" dirty="0" smtClean="0">
                <a:solidFill>
                  <a:schemeClr val="tx1"/>
                </a:solidFill>
                <a:latin typeface="Arial Rounded MT Bold" panose="020F0704030504030204" pitchFamily="34" charset="0"/>
              </a:rPr>
              <a:t> </a:t>
            </a:r>
            <a:endParaRPr lang="en-US" u="sng" dirty="0">
              <a:solidFill>
                <a:schemeClr val="tx1"/>
              </a:solidFill>
              <a:latin typeface="Arial Rounded MT Bold" panose="020F0704030504030204" pitchFamily="34" charset="0"/>
            </a:endParaRPr>
          </a:p>
          <a:p>
            <a:pPr marL="68580" indent="0">
              <a:buNone/>
            </a:pPr>
            <a:r>
              <a:rPr lang="en-US" u="sng" dirty="0" smtClean="0">
                <a:solidFill>
                  <a:schemeClr val="tx1"/>
                </a:solidFill>
                <a:latin typeface="Arial Rounded MT Bold" panose="020F0704030504030204" pitchFamily="34" charset="0"/>
                <a:hlinkClick r:id="rId2"/>
              </a:rPr>
              <a:t>How is Legalism applied to Contraception in Ireland?</a:t>
            </a:r>
            <a:endParaRPr lang="en-US" u="sng" dirty="0">
              <a:solidFill>
                <a:schemeClr val="tx1"/>
              </a:solidFill>
              <a:latin typeface="Arial Rounded MT Bold" panose="020F0704030504030204" pitchFamily="34" charset="0"/>
            </a:endParaRPr>
          </a:p>
        </p:txBody>
      </p:sp>
      <p:pic>
        <p:nvPicPr>
          <p:cNvPr id="2050" name="Picture 2"/>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52869" t="30058" r="12700" b="26106"/>
          <a:stretch/>
        </p:blipFill>
        <p:spPr bwMode="auto">
          <a:xfrm rot="967225">
            <a:off x="92099" y="4345686"/>
            <a:ext cx="569143" cy="482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387468"/>
            <a:ext cx="10858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58150" y="573227"/>
            <a:ext cx="10858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55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a:t/>
            </a:r>
            <a:br>
              <a:rPr lang="en-GB" dirty="0"/>
            </a:br>
            <a:r>
              <a:rPr lang="en-GB" sz="3600" b="1" dirty="0">
                <a:solidFill>
                  <a:schemeClr val="tx1"/>
                </a:solidFill>
                <a:latin typeface="Arial Rounded MT Bold" panose="020F0704030504030204" pitchFamily="34" charset="0"/>
              </a:rPr>
              <a:t>Joseph Fletcher’s three approaches to moral thinking ……</a:t>
            </a:r>
            <a:r>
              <a:rPr lang="en-GB" dirty="0"/>
              <a:t/>
            </a:r>
            <a:br>
              <a:rPr lang="en-GB" dirty="0"/>
            </a:br>
            <a:endParaRPr lang="en-GB" dirty="0"/>
          </a:p>
        </p:txBody>
      </p:sp>
      <p:sp>
        <p:nvSpPr>
          <p:cNvPr id="3" name="Content Placeholder 2"/>
          <p:cNvSpPr>
            <a:spLocks noGrp="1"/>
          </p:cNvSpPr>
          <p:nvPr>
            <p:ph idx="1"/>
          </p:nvPr>
        </p:nvSpPr>
        <p:spPr>
          <a:solidFill>
            <a:srgbClr val="FFC000"/>
          </a:solidFill>
        </p:spPr>
        <p:txBody>
          <a:bodyPr/>
          <a:lstStyle/>
          <a:p>
            <a:r>
              <a:rPr lang="en-GB" dirty="0">
                <a:latin typeface="Arial Rounded MT Bold" panose="020F0704030504030204" pitchFamily="34" charset="0"/>
              </a:rPr>
              <a:t>2. </a:t>
            </a:r>
            <a:r>
              <a:rPr lang="en-GB" b="1" dirty="0">
                <a:latin typeface="Arial Rounded MT Bold" panose="020F0704030504030204" pitchFamily="34" charset="0"/>
              </a:rPr>
              <a:t>Antinomianism: </a:t>
            </a:r>
            <a:r>
              <a:rPr lang="en-GB" dirty="0">
                <a:latin typeface="Arial Rounded MT Bold" panose="020F0704030504030204" pitchFamily="34" charset="0"/>
              </a:rPr>
              <a:t>is the </a:t>
            </a:r>
            <a:r>
              <a:rPr lang="en-GB" u="sng" dirty="0">
                <a:latin typeface="Arial Rounded MT Bold" panose="020F0704030504030204" pitchFamily="34" charset="0"/>
              </a:rPr>
              <a:t>denial of the possibility of any rules</a:t>
            </a:r>
            <a:r>
              <a:rPr lang="en-GB" dirty="0">
                <a:latin typeface="Arial Rounded MT Bold" panose="020F0704030504030204" pitchFamily="34" charset="0"/>
              </a:rPr>
              <a:t>. This can be found in the ideas of </a:t>
            </a:r>
            <a:r>
              <a:rPr lang="en-GB" b="1" dirty="0" err="1">
                <a:latin typeface="Arial Rounded MT Bold" panose="020F0704030504030204" pitchFamily="34" charset="0"/>
              </a:rPr>
              <a:t>Neitzsche</a:t>
            </a:r>
            <a:r>
              <a:rPr lang="en-GB" b="1" dirty="0">
                <a:latin typeface="Arial Rounded MT Bold" panose="020F0704030504030204" pitchFamily="34" charset="0"/>
              </a:rPr>
              <a:t> or </a:t>
            </a:r>
            <a:r>
              <a:rPr lang="en-GB" b="1" dirty="0" err="1">
                <a:latin typeface="Arial Rounded MT Bold" panose="020F0704030504030204" pitchFamily="34" charset="0"/>
              </a:rPr>
              <a:t>Satre</a:t>
            </a:r>
            <a:r>
              <a:rPr lang="en-GB" b="1" dirty="0">
                <a:latin typeface="Arial Rounded MT Bold" panose="020F0704030504030204" pitchFamily="34" charset="0"/>
              </a:rPr>
              <a:t>,</a:t>
            </a:r>
            <a:r>
              <a:rPr lang="en-GB" dirty="0">
                <a:latin typeface="Arial Rounded MT Bold" panose="020F0704030504030204" pitchFamily="34" charset="0"/>
              </a:rPr>
              <a:t> and some other existentialists who said </a:t>
            </a:r>
            <a:r>
              <a:rPr lang="en-GB" u="sng" dirty="0">
                <a:latin typeface="Arial Rounded MT Bold" panose="020F0704030504030204" pitchFamily="34" charset="0"/>
              </a:rPr>
              <a:t>there are no rules, only our own choices</a:t>
            </a:r>
            <a:r>
              <a:rPr lang="en-GB" dirty="0">
                <a:latin typeface="Arial Rounded MT Bold" panose="020F0704030504030204" pitchFamily="34" charset="0"/>
              </a:rPr>
              <a:t>. </a:t>
            </a:r>
            <a:r>
              <a:rPr lang="en-GB" b="1" dirty="0">
                <a:latin typeface="Arial Rounded MT Bold" panose="020F0704030504030204" pitchFamily="34" charset="0"/>
              </a:rPr>
              <a:t>Fletcher </a:t>
            </a:r>
            <a:r>
              <a:rPr lang="en-GB" u="sng" dirty="0">
                <a:latin typeface="Arial Rounded MT Bold" panose="020F0704030504030204" pitchFamily="34" charset="0"/>
              </a:rPr>
              <a:t>was critical as it was unprincipled and casual. </a:t>
            </a:r>
          </a:p>
          <a:p>
            <a:pPr marL="0" indent="0">
              <a:buNone/>
            </a:pPr>
            <a:r>
              <a:rPr lang="en-GB" u="sng" dirty="0">
                <a:latin typeface="Arial Rounded MT Bold" panose="020F0704030504030204" pitchFamily="34" charset="0"/>
              </a:rPr>
              <a:t> </a:t>
            </a:r>
          </a:p>
        </p:txBody>
      </p:sp>
    </p:spTree>
    <p:extLst>
      <p:ext uri="{BB962C8B-B14F-4D97-AF65-F5344CB8AC3E}">
        <p14:creationId xmlns:p14="http://schemas.microsoft.com/office/powerpoint/2010/main" val="153765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a:t/>
            </a:r>
            <a:br>
              <a:rPr lang="en-GB" dirty="0"/>
            </a:br>
            <a:r>
              <a:rPr lang="en-GB" sz="3600" b="1" dirty="0">
                <a:solidFill>
                  <a:schemeClr val="tx1"/>
                </a:solidFill>
                <a:latin typeface="Arial Rounded MT Bold" panose="020F0704030504030204" pitchFamily="34" charset="0"/>
              </a:rPr>
              <a:t>Joseph Fletcher’s three approaches to moral thinking ……</a:t>
            </a:r>
            <a:r>
              <a:rPr lang="en-GB" dirty="0"/>
              <a:t/>
            </a:r>
            <a:br>
              <a:rPr lang="en-GB" dirty="0"/>
            </a:br>
            <a:endParaRPr lang="en-GB" dirty="0"/>
          </a:p>
        </p:txBody>
      </p:sp>
      <p:sp>
        <p:nvSpPr>
          <p:cNvPr id="3" name="Content Placeholder 2"/>
          <p:cNvSpPr>
            <a:spLocks noGrp="1"/>
          </p:cNvSpPr>
          <p:nvPr>
            <p:ph idx="1"/>
          </p:nvPr>
        </p:nvSpPr>
        <p:spPr>
          <a:solidFill>
            <a:srgbClr val="FFC000"/>
          </a:solidFill>
        </p:spPr>
        <p:txBody>
          <a:bodyPr/>
          <a:lstStyle/>
          <a:p>
            <a:pPr marL="0" indent="0">
              <a:buNone/>
            </a:pPr>
            <a:r>
              <a:rPr lang="en-GB" dirty="0">
                <a:latin typeface="Arial Rounded MT Bold" panose="020F0704030504030204" pitchFamily="34" charset="0"/>
              </a:rPr>
              <a:t>3. </a:t>
            </a:r>
            <a:r>
              <a:rPr lang="en-GB" b="1" dirty="0">
                <a:latin typeface="Arial Rounded MT Bold" panose="020F0704030504030204" pitchFamily="34" charset="0"/>
              </a:rPr>
              <a:t>Situational: </a:t>
            </a:r>
            <a:r>
              <a:rPr lang="en-GB" dirty="0">
                <a:latin typeface="Arial Rounded MT Bold" panose="020F0704030504030204" pitchFamily="34" charset="0"/>
              </a:rPr>
              <a:t>believes absolutely in the </a:t>
            </a:r>
            <a:r>
              <a:rPr lang="en-GB" b="1" dirty="0">
                <a:latin typeface="Arial Rounded MT Bold" panose="020F0704030504030204" pitchFamily="34" charset="0"/>
              </a:rPr>
              <a:t>rule of love</a:t>
            </a:r>
            <a:r>
              <a:rPr lang="en-GB" dirty="0">
                <a:latin typeface="Arial Rounded MT Bold" panose="020F0704030504030204" pitchFamily="34" charset="0"/>
              </a:rPr>
              <a:t>, but believes that it needs to be applied situationally. The situational approach applies the ethics, rules, traditions, of her community, traditions. </a:t>
            </a:r>
            <a:r>
              <a:rPr lang="en-GB" b="1" dirty="0">
                <a:latin typeface="Arial Rounded MT Bold" panose="020F0704030504030204" pitchFamily="34" charset="0"/>
              </a:rPr>
              <a:t>Reason is the instrument of moral judgements</a:t>
            </a:r>
            <a:r>
              <a:rPr lang="en-GB" dirty="0">
                <a:latin typeface="Arial Rounded MT Bold" panose="020F0704030504030204" pitchFamily="34" charset="0"/>
              </a:rPr>
              <a:t>. A situations' all moral decisions are </a:t>
            </a:r>
            <a:r>
              <a:rPr lang="en-GB" b="1" dirty="0">
                <a:latin typeface="Arial Rounded MT Bold" panose="020F0704030504030204" pitchFamily="34" charset="0"/>
              </a:rPr>
              <a:t>hypothetical</a:t>
            </a:r>
            <a:r>
              <a:rPr lang="en-GB" dirty="0">
                <a:latin typeface="Arial Rounded MT Bold" panose="020F0704030504030204" pitchFamily="34" charset="0"/>
              </a:rPr>
              <a:t>. </a:t>
            </a:r>
            <a:r>
              <a:rPr lang="en-GB" b="1" dirty="0" err="1">
                <a:latin typeface="Arial Rounded MT Bold" panose="020F0704030504030204" pitchFamily="34" charset="0"/>
              </a:rPr>
              <a:t>Bultmann</a:t>
            </a:r>
            <a:r>
              <a:rPr lang="en-GB" dirty="0">
                <a:latin typeface="Arial Rounded MT Bold" panose="020F0704030504030204" pitchFamily="34" charset="0"/>
              </a:rPr>
              <a:t> argued against Jesus sought establish new ethical ideologies.</a:t>
            </a:r>
          </a:p>
          <a:p>
            <a:pPr marL="0" indent="0">
              <a:buNone/>
            </a:pPr>
            <a:r>
              <a:rPr lang="en-GB" b="1" dirty="0">
                <a:latin typeface="Arial Rounded MT Bold" panose="020F0704030504030204" pitchFamily="34" charset="0"/>
              </a:rPr>
              <a:t>Bonhoeffer</a:t>
            </a:r>
            <a:r>
              <a:rPr lang="en-GB" dirty="0">
                <a:latin typeface="Arial Rounded MT Bold" panose="020F0704030504030204" pitchFamily="34" charset="0"/>
              </a:rPr>
              <a:t>, determine </a:t>
            </a:r>
            <a:r>
              <a:rPr lang="en-GB" b="1" dirty="0">
                <a:latin typeface="Arial Rounded MT Bold" panose="020F0704030504030204" pitchFamily="34" charset="0"/>
              </a:rPr>
              <a:t>will of God </a:t>
            </a:r>
            <a:r>
              <a:rPr lang="en-GB" dirty="0">
                <a:latin typeface="Arial Rounded MT Bold" panose="020F0704030504030204" pitchFamily="34" charset="0"/>
              </a:rPr>
              <a:t>based on two things: </a:t>
            </a:r>
            <a:r>
              <a:rPr lang="en-GB" b="1" dirty="0">
                <a:latin typeface="Arial Rounded MT Bold" panose="020F0704030504030204" pitchFamily="34" charset="0"/>
              </a:rPr>
              <a:t>need of ones’ neighbour and model of Jesus</a:t>
            </a:r>
            <a:r>
              <a:rPr lang="en-GB" dirty="0">
                <a:latin typeface="Arial Rounded MT Bold" panose="020F0704030504030204" pitchFamily="34" charset="0"/>
              </a:rPr>
              <a:t>. </a:t>
            </a:r>
            <a:endParaRPr lang="en-GB" dirty="0" smtClean="0">
              <a:latin typeface="Arial Rounded MT Bold" panose="020F0704030504030204" pitchFamily="34" charset="0"/>
            </a:endParaRPr>
          </a:p>
          <a:p>
            <a:pPr marL="0" indent="0">
              <a:buNone/>
            </a:pPr>
            <a:endParaRPr lang="en-GB" dirty="0">
              <a:latin typeface="Arial Rounded MT Bold" panose="020F0704030504030204" pitchFamily="34" charset="0"/>
            </a:endParaRPr>
          </a:p>
          <a:p>
            <a:pPr marL="0" indent="0">
              <a:buNone/>
            </a:pPr>
            <a:r>
              <a:rPr lang="en-GB" dirty="0" smtClean="0">
                <a:latin typeface="Arial Rounded MT Bold" panose="020F0704030504030204" pitchFamily="34" charset="0"/>
                <a:hlinkClick r:id="rId2"/>
              </a:rPr>
              <a:t>Bob Marley: One Love: How does this relate to Fletcher?</a:t>
            </a:r>
            <a:endParaRPr lang="en-GB" dirty="0">
              <a:latin typeface="Arial Rounded MT Bold" panose="020F0704030504030204" pitchFamily="34" charset="0"/>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711576">
            <a:off x="7934994" y="691212"/>
            <a:ext cx="921576" cy="1025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223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45"/>
            <a:ext cx="8229600" cy="990600"/>
          </a:xfrm>
          <a:solidFill>
            <a:srgbClr val="FFFF00"/>
          </a:solidFill>
        </p:spPr>
        <p:txBody>
          <a:bodyPr/>
          <a:lstStyle/>
          <a:p>
            <a:pPr algn="ctr"/>
            <a:r>
              <a:rPr lang="en-GB" b="1" dirty="0" smtClean="0">
                <a:solidFill>
                  <a:schemeClr val="tx1"/>
                </a:solidFill>
              </a:rPr>
              <a:t>A02 Professor James Childless </a:t>
            </a:r>
            <a:endParaRPr lang="en-GB" b="1" dirty="0">
              <a:solidFill>
                <a:schemeClr val="tx1"/>
              </a:solidFill>
            </a:endParaRPr>
          </a:p>
        </p:txBody>
      </p:sp>
      <p:sp>
        <p:nvSpPr>
          <p:cNvPr id="3" name="Content Placeholder 2"/>
          <p:cNvSpPr>
            <a:spLocks noGrp="1"/>
          </p:cNvSpPr>
          <p:nvPr>
            <p:ph idx="1"/>
          </p:nvPr>
        </p:nvSpPr>
        <p:spPr>
          <a:solidFill>
            <a:srgbClr val="FFFF00"/>
          </a:solidFill>
        </p:spPr>
        <p:txBody>
          <a:bodyPr>
            <a:normAutofit fontScale="92500"/>
          </a:bodyPr>
          <a:lstStyle/>
          <a:p>
            <a:r>
              <a:rPr lang="en-GB" dirty="0" smtClean="0">
                <a:latin typeface="Arial Rounded MT Bold" panose="020F0704030504030204" pitchFamily="34" charset="0"/>
              </a:rPr>
              <a:t>Despite rejecting both </a:t>
            </a:r>
            <a:r>
              <a:rPr lang="en-GB" b="1" u="sng" dirty="0" smtClean="0">
                <a:latin typeface="Arial Rounded MT Bold" panose="020F0704030504030204" pitchFamily="34" charset="0"/>
              </a:rPr>
              <a:t>legalism antinomianism</a:t>
            </a:r>
            <a:r>
              <a:rPr lang="en-GB" dirty="0" smtClean="0">
                <a:latin typeface="Arial Rounded MT Bold" panose="020F0704030504030204" pitchFamily="34" charset="0"/>
              </a:rPr>
              <a:t>, he appears to fear the </a:t>
            </a:r>
            <a:r>
              <a:rPr lang="en-GB" b="1" u="sng" dirty="0" smtClean="0">
                <a:latin typeface="Arial Rounded MT Bold" panose="020F0704030504030204" pitchFamily="34" charset="0"/>
              </a:rPr>
              <a:t>tyranny of legalism</a:t>
            </a:r>
            <a:r>
              <a:rPr lang="en-GB" dirty="0" smtClean="0">
                <a:latin typeface="Arial Rounded MT Bold" panose="020F0704030504030204" pitchFamily="34" charset="0"/>
              </a:rPr>
              <a:t> more than anarchy of antinomianism.</a:t>
            </a:r>
          </a:p>
          <a:p>
            <a:r>
              <a:rPr lang="en-GB" dirty="0" smtClean="0">
                <a:latin typeface="Arial Rounded MT Bold" panose="020F0704030504030204" pitchFamily="34" charset="0"/>
              </a:rPr>
              <a:t>Fletcher freedom to reason was crucial and he rejected outright the constraints of any form of legalism. Fletcher described legalistic approach by the Church as ‘using a whole apparatus of prefabricated rules and regulations rather than guidelines ‘What can be worse, no casuistry at all may reveal a punishing and sadistic use of law to hurt people instead of helping them.  Fletcher was grounded NOT in </a:t>
            </a:r>
            <a:r>
              <a:rPr lang="en-GB" b="1" u="sng" dirty="0" smtClean="0">
                <a:latin typeface="Arial Rounded MT Bold" panose="020F0704030504030204" pitchFamily="34" charset="0"/>
              </a:rPr>
              <a:t>existentialism</a:t>
            </a:r>
            <a:r>
              <a:rPr lang="en-GB" dirty="0" smtClean="0">
                <a:latin typeface="Arial Rounded MT Bold" panose="020F0704030504030204" pitchFamily="34" charset="0"/>
              </a:rPr>
              <a:t> but more </a:t>
            </a:r>
            <a:r>
              <a:rPr lang="en-GB" b="1" u="sng" dirty="0" smtClean="0">
                <a:latin typeface="Arial Rounded MT Bold" panose="020F0704030504030204" pitchFamily="34" charset="0"/>
              </a:rPr>
              <a:t>‘strategy of love’. </a:t>
            </a:r>
            <a:r>
              <a:rPr lang="en-GB" dirty="0" smtClean="0">
                <a:latin typeface="Arial Rounded MT Bold" panose="020F0704030504030204" pitchFamily="34" charset="0"/>
              </a:rPr>
              <a:t>Fletcher likened </a:t>
            </a:r>
            <a:r>
              <a:rPr lang="en-GB" b="1" u="sng" dirty="0" smtClean="0">
                <a:latin typeface="Arial Rounded MT Bold" panose="020F0704030504030204" pitchFamily="34" charset="0"/>
              </a:rPr>
              <a:t>antinomianism</a:t>
            </a:r>
            <a:r>
              <a:rPr lang="en-GB" dirty="0" smtClean="0">
                <a:latin typeface="Arial Rounded MT Bold" panose="020F0704030504030204" pitchFamily="34" charset="0"/>
              </a:rPr>
              <a:t> to the understanding Paul when faced when writing to the Church.</a:t>
            </a:r>
            <a:endParaRPr lang="en-GB" dirty="0">
              <a:latin typeface="Arial Rounded MT Bold" panose="020F0704030504030204" pitchFamily="34" charset="0"/>
            </a:endParaRPr>
          </a:p>
        </p:txBody>
      </p:sp>
    </p:spTree>
    <p:extLst>
      <p:ext uri="{BB962C8B-B14F-4D97-AF65-F5344CB8AC3E}">
        <p14:creationId xmlns:p14="http://schemas.microsoft.com/office/powerpoint/2010/main" val="39998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363" y="718301"/>
            <a:ext cx="8105355" cy="618726"/>
          </a:xfrm>
          <a:prstGeom prst="rect">
            <a:avLst/>
          </a:prstGeom>
          <a:solidFill>
            <a:srgbClr val="FFFF00"/>
          </a:solidFill>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chemeClr val="tx1"/>
                </a:solidFill>
                <a:latin typeface="Arial Rounded MT Bold" panose="020F0704030504030204" pitchFamily="34" charset="0"/>
              </a:rPr>
              <a:t>Conscience</a:t>
            </a:r>
          </a:p>
        </p:txBody>
      </p:sp>
      <p:sp>
        <p:nvSpPr>
          <p:cNvPr id="3" name="Rectangle 2"/>
          <p:cNvSpPr/>
          <p:nvPr/>
        </p:nvSpPr>
        <p:spPr>
          <a:xfrm>
            <a:off x="187890" y="1499828"/>
            <a:ext cx="8956110" cy="5016758"/>
          </a:xfrm>
          <a:prstGeom prst="rect">
            <a:avLst/>
          </a:prstGeom>
          <a:solidFill>
            <a:srgbClr val="FFFF00"/>
          </a:solidFill>
        </p:spPr>
        <p:txBody>
          <a:bodyPr wrap="square">
            <a:spAutoFit/>
          </a:bodyPr>
          <a:lstStyle/>
          <a:p>
            <a:r>
              <a:rPr lang="en-US" sz="2000" dirty="0">
                <a:latin typeface="Arial Rounded MT Bold" panose="020F0704030504030204" pitchFamily="34" charset="0"/>
              </a:rPr>
              <a:t>Conscience no way guides human action, it is not innate </a:t>
            </a:r>
          </a:p>
          <a:p>
            <a:pPr algn="ctr"/>
            <a:r>
              <a:rPr lang="en-US" sz="2000" u="sng" dirty="0">
                <a:latin typeface="Arial Rounded MT Bold" panose="020F0704030504030204" pitchFamily="34" charset="0"/>
              </a:rPr>
              <a:t>BUT</a:t>
            </a:r>
            <a:endParaRPr lang="en-US" sz="2000" b="1" u="sng" dirty="0">
              <a:latin typeface="Arial Rounded MT Bold" panose="020F0704030504030204" pitchFamily="34" charset="0"/>
            </a:endParaRPr>
          </a:p>
          <a:p>
            <a:r>
              <a:rPr lang="en-US" sz="2000" b="1" dirty="0">
                <a:latin typeface="Arial Rounded MT Bold" panose="020F0704030504030204" pitchFamily="34" charset="0"/>
              </a:rPr>
              <a:t>John Henry Newman </a:t>
            </a:r>
            <a:r>
              <a:rPr lang="en-US" sz="2000" dirty="0">
                <a:latin typeface="Arial Rounded MT Bold" panose="020F0704030504030204" pitchFamily="34" charset="0"/>
              </a:rPr>
              <a:t>thought our consciences were  somehow the voice of God. </a:t>
            </a:r>
          </a:p>
          <a:p>
            <a:r>
              <a:rPr lang="en-US" sz="2000" b="1" dirty="0">
                <a:latin typeface="Arial Rounded MT Bold" panose="020F0704030504030204" pitchFamily="34" charset="0"/>
              </a:rPr>
              <a:t>Thomas Aquinas</a:t>
            </a:r>
            <a:r>
              <a:rPr lang="en-US" sz="2000" dirty="0">
                <a:latin typeface="Arial Rounded MT Bold" panose="020F0704030504030204" pitchFamily="34" charset="0"/>
              </a:rPr>
              <a:t>, following the work of </a:t>
            </a:r>
            <a:r>
              <a:rPr lang="en-US" sz="2000" b="1" dirty="0">
                <a:latin typeface="Arial Rounded MT Bold" panose="020F0704030504030204" pitchFamily="34" charset="0"/>
              </a:rPr>
              <a:t>Aristotle</a:t>
            </a:r>
            <a:r>
              <a:rPr lang="en-US" sz="2000" dirty="0">
                <a:latin typeface="Arial Rounded MT Bold" panose="020F0704030504030204" pitchFamily="34" charset="0"/>
              </a:rPr>
              <a:t>, thought it was a practical reason, which enables us to work out what we ought to do. </a:t>
            </a:r>
            <a:r>
              <a:rPr lang="en-GB" sz="2000" dirty="0">
                <a:latin typeface="Arial Rounded MT Bold" panose="020F0704030504030204" pitchFamily="34" charset="0"/>
              </a:rPr>
              <a:t>Aquinas talks about conscience as something that enables us to reflect on whether our actions are right or wrong, but also enables us to determine what we should do. </a:t>
            </a:r>
          </a:p>
          <a:p>
            <a:r>
              <a:rPr lang="en-GB" sz="2000" dirty="0">
                <a:latin typeface="Arial Rounded MT Bold" panose="020F0704030504030204" pitchFamily="34" charset="0"/>
              </a:rPr>
              <a:t>He treats conscience as a faculty of the mind, but Fletcher rejects this </a:t>
            </a:r>
            <a:r>
              <a:rPr lang="en-GB" sz="2000" dirty="0" err="1">
                <a:latin typeface="Arial Rounded MT Bold" panose="020F0704030504030204" pitchFamily="34" charset="0"/>
              </a:rPr>
              <a:t>completely.</a:t>
            </a:r>
            <a:r>
              <a:rPr lang="en-GB" sz="2000" i="1" dirty="0" err="1">
                <a:latin typeface="Arial Rounded MT Bold" panose="020F0704030504030204" pitchFamily="34" charset="0"/>
              </a:rPr>
              <a:t>“the</a:t>
            </a:r>
            <a:r>
              <a:rPr lang="en-GB" sz="2000" i="1" dirty="0">
                <a:latin typeface="Arial Rounded MT Bold" panose="020F0704030504030204" pitchFamily="34" charset="0"/>
              </a:rPr>
              <a:t> traditional error lies in thinking about conscience as a noun instead of as a verb. This reflects the fixity and establishment-mindedness of all law ethics as contrasted to love ethics. There is no conscience; ‘conscience’ is merely a word for our attempts to make decisions creatively, constructively, fittingly.” </a:t>
            </a:r>
          </a:p>
          <a:p>
            <a:r>
              <a:rPr lang="en-GB" sz="2000" b="1" dirty="0">
                <a:latin typeface="Arial Rounded MT Bold" panose="020F0704030504030204" pitchFamily="34" charset="0"/>
              </a:rPr>
              <a:t>Fletcher: Situation Ethics, 1966</a:t>
            </a:r>
            <a:endParaRPr lang="en-US" sz="2000" b="1" dirty="0">
              <a:latin typeface="Arial Rounded MT Bold" panose="020F0704030504030204" pitchFamily="34" charset="0"/>
            </a:endParaRPr>
          </a:p>
        </p:txBody>
      </p:sp>
      <p:pic>
        <p:nvPicPr>
          <p:cNvPr id="1331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41052"/>
            <a:ext cx="1716066" cy="1020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82332" y="289712"/>
            <a:ext cx="1761668" cy="104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49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lnSpcReduction="10000"/>
          </a:bodyPr>
          <a:lstStyle/>
          <a:p>
            <a:r>
              <a:rPr lang="en-GB" dirty="0" smtClean="0">
                <a:latin typeface="Arial Rounded MT Bold" panose="020F0704030504030204" pitchFamily="34" charset="0"/>
              </a:rPr>
              <a:t>The middle way between </a:t>
            </a:r>
            <a:r>
              <a:rPr lang="en-GB" b="1" u="sng" dirty="0" smtClean="0">
                <a:latin typeface="Arial Rounded MT Bold" panose="020F0704030504030204" pitchFamily="34" charset="0"/>
              </a:rPr>
              <a:t>legalism and antinomianism, principled relativism. Fletcher </a:t>
            </a:r>
            <a:r>
              <a:rPr lang="en-GB" dirty="0" smtClean="0">
                <a:latin typeface="Arial Rounded MT Bold" panose="020F0704030504030204" pitchFamily="34" charset="0"/>
              </a:rPr>
              <a:t>saw agape as the only true principle. Conscience, he sees it as a function, </a:t>
            </a:r>
            <a:r>
              <a:rPr lang="en-GB" b="1" u="sng" dirty="0" smtClean="0">
                <a:latin typeface="Arial Rounded MT Bold" panose="020F0704030504030204" pitchFamily="34" charset="0"/>
              </a:rPr>
              <a:t>it is a verb</a:t>
            </a:r>
            <a:r>
              <a:rPr lang="en-GB" dirty="0" smtClean="0">
                <a:latin typeface="Arial Rounded MT Bold" panose="020F0704030504030204" pitchFamily="34" charset="0"/>
              </a:rPr>
              <a:t>, it’s a process in which we responds to ethical issues. Rejects four traditional ideas about conscience. Morality is not set in stone For example Abortion – Thou Shall not kill </a:t>
            </a:r>
          </a:p>
          <a:p>
            <a:r>
              <a:rPr lang="en-GB" dirty="0" smtClean="0">
                <a:latin typeface="Arial Rounded MT Bold" panose="020F0704030504030204" pitchFamily="34" charset="0"/>
              </a:rPr>
              <a:t>1. An innate radar/intuition</a:t>
            </a:r>
          </a:p>
          <a:p>
            <a:r>
              <a:rPr lang="en-GB" dirty="0" smtClean="0">
                <a:latin typeface="Arial Rounded MT Bold" panose="020F0704030504030204" pitchFamily="34" charset="0"/>
              </a:rPr>
              <a:t>2. Inspiration /guidance Holy Spirit </a:t>
            </a:r>
          </a:p>
          <a:p>
            <a:r>
              <a:rPr lang="en-GB" dirty="0" smtClean="0">
                <a:latin typeface="Arial Rounded MT Bold" panose="020F0704030504030204" pitchFamily="34" charset="0"/>
              </a:rPr>
              <a:t>3. Internalised Value system of culture and society.</a:t>
            </a:r>
          </a:p>
          <a:p>
            <a:r>
              <a:rPr lang="en-GB" dirty="0" smtClean="0">
                <a:latin typeface="Arial Rounded MT Bold" panose="020F0704030504030204" pitchFamily="34" charset="0"/>
              </a:rPr>
              <a:t>4. Moral Judgements/Value Choices </a:t>
            </a:r>
          </a:p>
          <a:p>
            <a:pPr marL="0" indent="0">
              <a:buNone/>
            </a:pPr>
            <a:r>
              <a:rPr lang="en-GB" dirty="0" smtClean="0">
                <a:latin typeface="Arial Rounded MT Bold" panose="020F0704030504030204" pitchFamily="34" charset="0"/>
              </a:rPr>
              <a:t>Situation Ethics calls for practical application of Christian love to a given situation. </a:t>
            </a:r>
            <a:endParaRPr lang="en-GB" dirty="0">
              <a:latin typeface="Arial Rounded MT Bold" panose="020F0704030504030204" pitchFamily="34" charset="0"/>
            </a:endParaRPr>
          </a:p>
        </p:txBody>
      </p:sp>
      <p:sp>
        <p:nvSpPr>
          <p:cNvPr id="4" name="Title 1"/>
          <p:cNvSpPr>
            <a:spLocks noGrp="1"/>
          </p:cNvSpPr>
          <p:nvPr>
            <p:ph type="title"/>
          </p:nvPr>
        </p:nvSpPr>
        <p:spPr>
          <a:xfrm>
            <a:off x="457200" y="383088"/>
            <a:ext cx="8229600" cy="990600"/>
          </a:xfrm>
          <a:solidFill>
            <a:srgbClr val="FFFF00"/>
          </a:solidFill>
        </p:spPr>
        <p:txBody>
          <a:bodyPr/>
          <a:lstStyle/>
          <a:p>
            <a:pPr algn="ctr"/>
            <a:r>
              <a:rPr lang="en-GB" b="1" dirty="0" smtClean="0">
                <a:solidFill>
                  <a:schemeClr val="tx1"/>
                </a:solidFill>
                <a:latin typeface="Arial Rounded MT Bold" panose="020F0704030504030204" pitchFamily="34" charset="0"/>
              </a:rPr>
              <a:t>Conscience </a:t>
            </a:r>
            <a:endParaRPr lang="en-GB" b="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276967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4FF8E06E4C0947B7772D6A77315482" ma:contentTypeVersion="7" ma:contentTypeDescription="Create a new document." ma:contentTypeScope="" ma:versionID="12f646598966ac9ab6f050fa339ef333">
  <xsd:schema xmlns:xsd="http://www.w3.org/2001/XMLSchema" xmlns:xs="http://www.w3.org/2001/XMLSchema" xmlns:p="http://schemas.microsoft.com/office/2006/metadata/properties" xmlns:ns2="0db1241a-4e53-4b85-9f78-fd10a9b57ba9" xmlns:ns3="7eaec441-e983-4099-bce3-e951444677a1" targetNamespace="http://schemas.microsoft.com/office/2006/metadata/properties" ma:root="true" ma:fieldsID="faba68c8c1a1e206f75b4e5ef3cad962" ns2:_="" ns3:_="">
    <xsd:import namespace="0db1241a-4e53-4b85-9f78-fd10a9b57ba9"/>
    <xsd:import namespace="7eaec441-e983-4099-bce3-e951444677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1241a-4e53-4b85-9f78-fd10a9b57b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aec441-e983-4099-bce3-e951444677a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A8C22C-8455-4E1D-9560-777C369869AF}">
  <ds:schemaRefs>
    <ds:schemaRef ds:uri="http://purl.org/dc/terms/"/>
    <ds:schemaRef ds:uri="http://schemas.microsoft.com/office/infopath/2007/PartnerControls"/>
    <ds:schemaRef ds:uri="http://schemas.microsoft.com/office/2006/metadata/properties"/>
    <ds:schemaRef ds:uri="http://schemas.microsoft.com/office/2006/documentManagement/types"/>
    <ds:schemaRef ds:uri="http://purl.org/dc/elements/1.1/"/>
    <ds:schemaRef ds:uri="7eaec441-e983-4099-bce3-e951444677a1"/>
    <ds:schemaRef ds:uri="http://www.w3.org/XML/1998/namespace"/>
    <ds:schemaRef ds:uri="0db1241a-4e53-4b85-9f78-fd10a9b57ba9"/>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3FDD4D26-481C-4E7B-88E2-151DD90CC1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b1241a-4e53-4b85-9f78-fd10a9b57ba9"/>
    <ds:schemaRef ds:uri="7eaec441-e983-4099-bce3-e951444677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8EDB35-E2FC-4F8C-AC08-EC3C7588CD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Clarity</Template>
  <TotalTime>6373</TotalTime>
  <Words>3940</Words>
  <Application>Microsoft Office PowerPoint</Application>
  <PresentationFormat>On-screen Show (4:3)</PresentationFormat>
  <Paragraphs>174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Arial Rounded MT Bold</vt:lpstr>
      <vt:lpstr>Britannic Bold</vt:lpstr>
      <vt:lpstr>Calibri</vt:lpstr>
      <vt:lpstr>Wingdings 2</vt:lpstr>
      <vt:lpstr>Clarity</vt:lpstr>
      <vt:lpstr>Situation Ethics</vt:lpstr>
      <vt:lpstr>PowerPoint Presentation</vt:lpstr>
      <vt:lpstr>A Teleological Christian ethic</vt:lpstr>
      <vt:lpstr>PowerPoint Presentation</vt:lpstr>
      <vt:lpstr> Joseph Fletcher’s three approaches to moral thinking …… </vt:lpstr>
      <vt:lpstr> Joseph Fletcher’s three approaches to moral thinking …… </vt:lpstr>
      <vt:lpstr>A02 Professor James Childless </vt:lpstr>
      <vt:lpstr>PowerPoint Presentation</vt:lpstr>
      <vt:lpstr>Conscience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Four Working Principles: Pragmatism  </vt:lpstr>
      <vt:lpstr>PowerPoint Presentation</vt:lpstr>
      <vt:lpstr>PowerPoint Presentation</vt:lpstr>
      <vt:lpstr>PowerPoint Presentation</vt:lpstr>
      <vt:lpstr>Do situation ethics provide a helpful method of moral decision making?</vt:lpstr>
      <vt:lpstr>A02 Ethical judgement and agape</vt:lpstr>
      <vt:lpstr>A02 Does Fletcher’s agape mean nothing more than wanting the best for the person involved?</vt:lpstr>
      <vt:lpstr>Does the rejection of absolute rules by situation ethics make moral decision-making entirely individualistic and subjective- A02 </vt:lpstr>
      <vt:lpstr>A02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Kantian Ethics</dc:title>
  <dc:creator>Thomas Tallis</dc:creator>
  <cp:lastModifiedBy>Rahima Choudhury</cp:lastModifiedBy>
  <cp:revision>102</cp:revision>
  <cp:lastPrinted>2018-05-16T06:31:54Z</cp:lastPrinted>
  <dcterms:created xsi:type="dcterms:W3CDTF">2017-03-20T10:43:26Z</dcterms:created>
  <dcterms:modified xsi:type="dcterms:W3CDTF">2019-11-29T15:37:36Z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0x010100CB4FF8E06E4C0947B7772D6A77315482</vt:lpwstr>
  </property>
</Properties>
</file>