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1DB2E3A-3264-40FB-AADE-8DFB1E6275C0}" type="datetimeFigureOut">
              <a:rPr lang="en-GB" smtClean="0"/>
              <a:t>23/06/2019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F7ED5-E541-463B-AA10-B9BDC56A261F}" type="slidenum">
              <a:rPr lang="en-GB" smtClean="0"/>
              <a:t>‹#›</a:t>
            </a:fld>
            <a:endParaRPr lang="en-GB"/>
          </a:p>
        </p:txBody>
      </p:sp>
    </p:spTree>
    <p:extLst>
      <p:ext uri="{BB962C8B-B14F-4D97-AF65-F5344CB8AC3E}">
        <p14:creationId xmlns:p14="http://schemas.microsoft.com/office/powerpoint/2010/main" val="42230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DB2E3A-3264-40FB-AADE-8DFB1E6275C0}" type="datetimeFigureOut">
              <a:rPr lang="en-GB" smtClean="0"/>
              <a:t>23/06/2019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F7ED5-E541-463B-AA10-B9BDC56A261F}" type="slidenum">
              <a:rPr lang="en-GB" smtClean="0"/>
              <a:t>‹#›</a:t>
            </a:fld>
            <a:endParaRPr lang="en-GB"/>
          </a:p>
        </p:txBody>
      </p:sp>
    </p:spTree>
    <p:extLst>
      <p:ext uri="{BB962C8B-B14F-4D97-AF65-F5344CB8AC3E}">
        <p14:creationId xmlns:p14="http://schemas.microsoft.com/office/powerpoint/2010/main" val="1369084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DB2E3A-3264-40FB-AADE-8DFB1E6275C0}" type="datetimeFigureOut">
              <a:rPr lang="en-GB" smtClean="0"/>
              <a:t>23/06/2019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F7ED5-E541-463B-AA10-B9BDC56A261F}" type="slidenum">
              <a:rPr lang="en-GB" smtClean="0"/>
              <a:t>‹#›</a:t>
            </a:fld>
            <a:endParaRPr lang="en-GB"/>
          </a:p>
        </p:txBody>
      </p:sp>
    </p:spTree>
    <p:extLst>
      <p:ext uri="{BB962C8B-B14F-4D97-AF65-F5344CB8AC3E}">
        <p14:creationId xmlns:p14="http://schemas.microsoft.com/office/powerpoint/2010/main" val="425067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DB2E3A-3264-40FB-AADE-8DFB1E6275C0}" type="datetimeFigureOut">
              <a:rPr lang="en-GB" smtClean="0"/>
              <a:t>23/06/2019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F7ED5-E541-463B-AA10-B9BDC56A261F}" type="slidenum">
              <a:rPr lang="en-GB" smtClean="0"/>
              <a:t>‹#›</a:t>
            </a:fld>
            <a:endParaRPr lang="en-GB"/>
          </a:p>
        </p:txBody>
      </p:sp>
    </p:spTree>
    <p:extLst>
      <p:ext uri="{BB962C8B-B14F-4D97-AF65-F5344CB8AC3E}">
        <p14:creationId xmlns:p14="http://schemas.microsoft.com/office/powerpoint/2010/main" val="123387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DB2E3A-3264-40FB-AADE-8DFB1E6275C0}" type="datetimeFigureOut">
              <a:rPr lang="en-GB" smtClean="0"/>
              <a:t>23/06/2019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BF7ED5-E541-463B-AA10-B9BDC56A261F}" type="slidenum">
              <a:rPr lang="en-GB" smtClean="0"/>
              <a:t>‹#›</a:t>
            </a:fld>
            <a:endParaRPr lang="en-GB"/>
          </a:p>
        </p:txBody>
      </p:sp>
    </p:spTree>
    <p:extLst>
      <p:ext uri="{BB962C8B-B14F-4D97-AF65-F5344CB8AC3E}">
        <p14:creationId xmlns:p14="http://schemas.microsoft.com/office/powerpoint/2010/main" val="2008394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DB2E3A-3264-40FB-AADE-8DFB1E6275C0}" type="datetimeFigureOut">
              <a:rPr lang="en-GB" smtClean="0"/>
              <a:t>23/06/2019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BF7ED5-E541-463B-AA10-B9BDC56A261F}" type="slidenum">
              <a:rPr lang="en-GB" smtClean="0"/>
              <a:t>‹#›</a:t>
            </a:fld>
            <a:endParaRPr lang="en-GB"/>
          </a:p>
        </p:txBody>
      </p:sp>
    </p:spTree>
    <p:extLst>
      <p:ext uri="{BB962C8B-B14F-4D97-AF65-F5344CB8AC3E}">
        <p14:creationId xmlns:p14="http://schemas.microsoft.com/office/powerpoint/2010/main" val="2311815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1DB2E3A-3264-40FB-AADE-8DFB1E6275C0}" type="datetimeFigureOut">
              <a:rPr lang="en-GB" smtClean="0"/>
              <a:t>23/06/2019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BF7ED5-E541-463B-AA10-B9BDC56A261F}" type="slidenum">
              <a:rPr lang="en-GB" smtClean="0"/>
              <a:t>‹#›</a:t>
            </a:fld>
            <a:endParaRPr lang="en-GB"/>
          </a:p>
        </p:txBody>
      </p:sp>
    </p:spTree>
    <p:extLst>
      <p:ext uri="{BB962C8B-B14F-4D97-AF65-F5344CB8AC3E}">
        <p14:creationId xmlns:p14="http://schemas.microsoft.com/office/powerpoint/2010/main" val="224113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1DB2E3A-3264-40FB-AADE-8DFB1E6275C0}" type="datetimeFigureOut">
              <a:rPr lang="en-GB" smtClean="0"/>
              <a:t>23/06/2019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BF7ED5-E541-463B-AA10-B9BDC56A261F}" type="slidenum">
              <a:rPr lang="en-GB" smtClean="0"/>
              <a:t>‹#›</a:t>
            </a:fld>
            <a:endParaRPr lang="en-GB"/>
          </a:p>
        </p:txBody>
      </p:sp>
    </p:spTree>
    <p:extLst>
      <p:ext uri="{BB962C8B-B14F-4D97-AF65-F5344CB8AC3E}">
        <p14:creationId xmlns:p14="http://schemas.microsoft.com/office/powerpoint/2010/main" val="54845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B2E3A-3264-40FB-AADE-8DFB1E6275C0}" type="datetimeFigureOut">
              <a:rPr lang="en-GB" smtClean="0"/>
              <a:t>23/06/2019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BF7ED5-E541-463B-AA10-B9BDC56A261F}" type="slidenum">
              <a:rPr lang="en-GB" smtClean="0"/>
              <a:t>‹#›</a:t>
            </a:fld>
            <a:endParaRPr lang="en-GB"/>
          </a:p>
        </p:txBody>
      </p:sp>
    </p:spTree>
    <p:extLst>
      <p:ext uri="{BB962C8B-B14F-4D97-AF65-F5344CB8AC3E}">
        <p14:creationId xmlns:p14="http://schemas.microsoft.com/office/powerpoint/2010/main" val="201554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DB2E3A-3264-40FB-AADE-8DFB1E6275C0}" type="datetimeFigureOut">
              <a:rPr lang="en-GB" smtClean="0"/>
              <a:t>23/06/2019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BF7ED5-E541-463B-AA10-B9BDC56A261F}" type="slidenum">
              <a:rPr lang="en-GB" smtClean="0"/>
              <a:t>‹#›</a:t>
            </a:fld>
            <a:endParaRPr lang="en-GB"/>
          </a:p>
        </p:txBody>
      </p:sp>
    </p:spTree>
    <p:extLst>
      <p:ext uri="{BB962C8B-B14F-4D97-AF65-F5344CB8AC3E}">
        <p14:creationId xmlns:p14="http://schemas.microsoft.com/office/powerpoint/2010/main" val="395745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DB2E3A-3264-40FB-AADE-8DFB1E6275C0}" type="datetimeFigureOut">
              <a:rPr lang="en-GB" smtClean="0"/>
              <a:t>23/06/2019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BF7ED5-E541-463B-AA10-B9BDC56A261F}" type="slidenum">
              <a:rPr lang="en-GB" smtClean="0"/>
              <a:t>‹#›</a:t>
            </a:fld>
            <a:endParaRPr lang="en-GB"/>
          </a:p>
        </p:txBody>
      </p:sp>
    </p:spTree>
    <p:extLst>
      <p:ext uri="{BB962C8B-B14F-4D97-AF65-F5344CB8AC3E}">
        <p14:creationId xmlns:p14="http://schemas.microsoft.com/office/powerpoint/2010/main" val="3564505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B2E3A-3264-40FB-AADE-8DFB1E6275C0}" type="datetimeFigureOut">
              <a:rPr lang="en-GB" smtClean="0"/>
              <a:t>23/06/2019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F7ED5-E541-463B-AA10-B9BDC56A261F}" type="slidenum">
              <a:rPr lang="en-GB" smtClean="0"/>
              <a:t>‹#›</a:t>
            </a:fld>
            <a:endParaRPr lang="en-GB"/>
          </a:p>
        </p:txBody>
      </p:sp>
    </p:spTree>
    <p:extLst>
      <p:ext uri="{BB962C8B-B14F-4D97-AF65-F5344CB8AC3E}">
        <p14:creationId xmlns:p14="http://schemas.microsoft.com/office/powerpoint/2010/main" val="1438229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TaT5xIkL8e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5200" y="0"/>
            <a:ext cx="9956800" cy="2660217"/>
          </a:xfrm>
          <a:solidFill>
            <a:srgbClr val="FFFF00"/>
          </a:solidFill>
        </p:spPr>
        <p:txBody>
          <a:bodyPr>
            <a:normAutofit fontScale="90000"/>
          </a:bodyPr>
          <a:lstStyle/>
          <a:p>
            <a:r>
              <a:rPr lang="en-GB" b="1" dirty="0" smtClean="0">
                <a:latin typeface="Arial Rounded MT Bold" panose="020F0704030504030204" pitchFamily="34" charset="0"/>
              </a:rPr>
              <a:t>T4 C: Challenges to the objectivity and authenticity of religious experience </a:t>
            </a:r>
            <a:endParaRPr lang="en-GB" b="1" dirty="0">
              <a:latin typeface="Arial Rounded MT Bold" panose="020F0704030504030204" pitchFamily="34" charset="0"/>
            </a:endParaRPr>
          </a:p>
        </p:txBody>
      </p:sp>
      <p:sp>
        <p:nvSpPr>
          <p:cNvPr id="3" name="Subtitle 2"/>
          <p:cNvSpPr>
            <a:spLocks noGrp="1"/>
          </p:cNvSpPr>
          <p:nvPr>
            <p:ph type="subTitle" idx="1"/>
          </p:nvPr>
        </p:nvSpPr>
        <p:spPr>
          <a:xfrm>
            <a:off x="5039360" y="3057092"/>
            <a:ext cx="6775797" cy="2115272"/>
          </a:xfrm>
          <a:solidFill>
            <a:schemeClr val="accent1">
              <a:lumMod val="40000"/>
              <a:lumOff val="60000"/>
            </a:schemeClr>
          </a:solidFill>
        </p:spPr>
        <p:txBody>
          <a:bodyPr>
            <a:noAutofit/>
          </a:bodyPr>
          <a:lstStyle/>
          <a:p>
            <a:r>
              <a:rPr lang="en-GB" sz="4400" dirty="0" smtClean="0">
                <a:latin typeface="Arial Rounded MT Bold" panose="020F0704030504030204" pitchFamily="34" charset="0"/>
              </a:rPr>
              <a:t>Caroline Frank Davis 1989 Evidential Force of Religious Experience </a:t>
            </a:r>
            <a:endParaRPr lang="en-GB" sz="44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rot="20058056">
            <a:off x="1071878" y="2180179"/>
            <a:ext cx="2509343" cy="3867993"/>
          </a:xfrm>
          <a:prstGeom prst="rect">
            <a:avLst/>
          </a:prstGeom>
        </p:spPr>
      </p:pic>
    </p:spTree>
    <p:extLst>
      <p:ext uri="{BB962C8B-B14F-4D97-AF65-F5344CB8AC3E}">
        <p14:creationId xmlns:p14="http://schemas.microsoft.com/office/powerpoint/2010/main" val="364783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rgbClr val="FFFF00"/>
          </a:solidFill>
        </p:spPr>
        <p:txBody>
          <a:bodyPr>
            <a:normAutofit/>
          </a:bodyPr>
          <a:lstStyle/>
          <a:p>
            <a:r>
              <a:rPr lang="en-GB" dirty="0" smtClean="0">
                <a:latin typeface="Arial Rounded MT Bold" panose="020F0704030504030204" pitchFamily="34" charset="0"/>
              </a:rPr>
              <a:t>AO2: The extent to which the challenges to religious experience are valid </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0" y="1325563"/>
            <a:ext cx="5049520" cy="5532437"/>
          </a:xfrm>
          <a:solidFill>
            <a:schemeClr val="accent1">
              <a:lumMod val="40000"/>
              <a:lumOff val="60000"/>
            </a:schemeClr>
          </a:solidFill>
        </p:spPr>
        <p:txBody>
          <a:bodyPr>
            <a:normAutofit fontScale="92500" lnSpcReduction="10000"/>
          </a:bodyPr>
          <a:lstStyle/>
          <a:p>
            <a:r>
              <a:rPr lang="en-GB" dirty="0" smtClean="0">
                <a:latin typeface="Arial Rounded MT Bold" panose="020F0704030504030204" pitchFamily="34" charset="0"/>
              </a:rPr>
              <a:t>Religious experiences are not the same as sense experiences</a:t>
            </a:r>
          </a:p>
          <a:p>
            <a:r>
              <a:rPr lang="en-GB" dirty="0" smtClean="0">
                <a:latin typeface="Arial Rounded MT Bold" panose="020F0704030504030204" pitchFamily="34" charset="0"/>
              </a:rPr>
              <a:t>David Hume: direct experience of God is impossible </a:t>
            </a:r>
          </a:p>
          <a:p>
            <a:endParaRPr lang="en-GB" dirty="0" smtClean="0">
              <a:latin typeface="Arial Rounded MT Bold" panose="020F0704030504030204" pitchFamily="34" charset="0"/>
            </a:endParaRPr>
          </a:p>
          <a:p>
            <a:r>
              <a:rPr lang="en-GB" dirty="0" smtClean="0">
                <a:latin typeface="Arial Rounded MT Bold" panose="020F0704030504030204" pitchFamily="34" charset="0"/>
              </a:rPr>
              <a:t>Logical Positivists religious experience cannot be verified. </a:t>
            </a:r>
          </a:p>
          <a:p>
            <a:pPr marL="0" indent="0">
              <a:buNone/>
            </a:pPr>
            <a:endParaRPr lang="en-GB" dirty="0" smtClean="0">
              <a:latin typeface="Arial Rounded MT Bold" panose="020F0704030504030204" pitchFamily="34" charset="0"/>
            </a:endParaRPr>
          </a:p>
          <a:p>
            <a:r>
              <a:rPr lang="en-GB" dirty="0" smtClean="0">
                <a:latin typeface="Arial Rounded MT Bold" panose="020F0704030504030204" pitchFamily="34" charset="0"/>
              </a:rPr>
              <a:t>Science provided challenges</a:t>
            </a:r>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5049520" y="1325562"/>
            <a:ext cx="7010400" cy="5532437"/>
          </a:xfrm>
          <a:solidFill>
            <a:schemeClr val="accent4">
              <a:lumMod val="20000"/>
              <a:lumOff val="80000"/>
            </a:schemeClr>
          </a:solidFill>
        </p:spPr>
        <p:txBody>
          <a:bodyPr>
            <a:normAutofit fontScale="92500" lnSpcReduction="10000"/>
          </a:bodyPr>
          <a:lstStyle/>
          <a:p>
            <a:r>
              <a:rPr lang="en-GB" dirty="0" smtClean="0">
                <a:latin typeface="Arial Rounded MT Bold" panose="020F0704030504030204" pitchFamily="34" charset="0"/>
              </a:rPr>
              <a:t>To experience God in a non-physical body – challenge obvious limitations. </a:t>
            </a:r>
            <a:endParaRPr lang="en-GB" dirty="0">
              <a:latin typeface="Arial Rounded MT Bold" panose="020F0704030504030204" pitchFamily="34" charset="0"/>
            </a:endParaRPr>
          </a:p>
          <a:p>
            <a:pPr marL="0" indent="0">
              <a:buNone/>
            </a:pPr>
            <a:endParaRPr lang="en-GB" dirty="0" smtClean="0">
              <a:latin typeface="Arial Rounded MT Bold" panose="020F0704030504030204" pitchFamily="34" charset="0"/>
            </a:endParaRPr>
          </a:p>
          <a:p>
            <a:r>
              <a:rPr lang="en-GB" dirty="0" smtClean="0">
                <a:latin typeface="Arial Rounded MT Bold" panose="020F0704030504030204" pitchFamily="34" charset="0"/>
              </a:rPr>
              <a:t>God wants to interact with his creation. </a:t>
            </a:r>
          </a:p>
          <a:p>
            <a:endParaRPr lang="en-GB" dirty="0" smtClean="0">
              <a:latin typeface="Arial Rounded MT Bold" panose="020F0704030504030204" pitchFamily="34" charset="0"/>
            </a:endParaRPr>
          </a:p>
          <a:p>
            <a:endParaRPr lang="en-GB" dirty="0">
              <a:latin typeface="Arial Rounded MT Bold" panose="020F0704030504030204" pitchFamily="34" charset="0"/>
            </a:endParaRPr>
          </a:p>
          <a:p>
            <a:r>
              <a:rPr lang="en-GB" dirty="0" smtClean="0">
                <a:latin typeface="Arial Rounded MT Bold" panose="020F0704030504030204" pitchFamily="34" charset="0"/>
              </a:rPr>
              <a:t>Religious experiences are shared by many so cannot be fabricated. </a:t>
            </a:r>
          </a:p>
          <a:p>
            <a:endParaRPr lang="en-GB" dirty="0">
              <a:latin typeface="Arial Rounded MT Bold" panose="020F0704030504030204" pitchFamily="34" charset="0"/>
            </a:endParaRPr>
          </a:p>
          <a:p>
            <a:r>
              <a:rPr lang="en-GB" dirty="0" smtClean="0">
                <a:latin typeface="Arial Rounded MT Bold" panose="020F0704030504030204" pitchFamily="34" charset="0"/>
              </a:rPr>
              <a:t>Neurological changes perceive a spiritual reality. Persinger’s Helmet (Dawkins) and claimed it did not produce any sensation of religious experience. </a:t>
            </a:r>
            <a:endParaRPr lang="en-GB" dirty="0">
              <a:latin typeface="Arial Rounded MT Bold" panose="020F0704030504030204" pitchFamily="34" charset="0"/>
            </a:endParaRPr>
          </a:p>
        </p:txBody>
      </p:sp>
    </p:spTree>
    <p:extLst>
      <p:ext uri="{BB962C8B-B14F-4D97-AF65-F5344CB8AC3E}">
        <p14:creationId xmlns:p14="http://schemas.microsoft.com/office/powerpoint/2010/main" val="3407807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8200" y="579120"/>
            <a:ext cx="10515600" cy="5597843"/>
          </a:xfrm>
          <a:solidFill>
            <a:srgbClr val="FFFF00"/>
          </a:solidFill>
        </p:spPr>
        <p:txBody>
          <a:bodyPr>
            <a:noAutofit/>
          </a:bodyPr>
          <a:lstStyle/>
          <a:p>
            <a:pPr marL="0" indent="0" algn="ctr">
              <a:buNone/>
            </a:pPr>
            <a:r>
              <a:rPr lang="en-GB" sz="8000" dirty="0" smtClean="0">
                <a:latin typeface="Arial Rounded MT Bold" panose="020F0704030504030204" pitchFamily="34" charset="0"/>
              </a:rPr>
              <a:t>Challenges to religious experience are valid can accurately account for them </a:t>
            </a:r>
            <a:endParaRPr lang="en-GB" sz="8000" dirty="0">
              <a:latin typeface="Arial Rounded MT Bold" panose="020F0704030504030204" pitchFamily="34" charset="0"/>
            </a:endParaRPr>
          </a:p>
        </p:txBody>
      </p:sp>
    </p:spTree>
    <p:extLst>
      <p:ext uri="{BB962C8B-B14F-4D97-AF65-F5344CB8AC3E}">
        <p14:creationId xmlns:p14="http://schemas.microsoft.com/office/powerpoint/2010/main" val="493744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8200" y="579120"/>
            <a:ext cx="10515600" cy="5597843"/>
          </a:xfrm>
          <a:solidFill>
            <a:srgbClr val="FFFF00"/>
          </a:solidFill>
        </p:spPr>
        <p:txBody>
          <a:bodyPr>
            <a:noAutofit/>
          </a:bodyPr>
          <a:lstStyle/>
          <a:p>
            <a:pPr marL="0" indent="0" algn="ctr">
              <a:buNone/>
            </a:pPr>
            <a:r>
              <a:rPr lang="en-GB" sz="8000" dirty="0" smtClean="0">
                <a:latin typeface="Arial Rounded MT Bold" panose="020F0704030504030204" pitchFamily="34" charset="0"/>
              </a:rPr>
              <a:t>Challenges to religious experience are valid but have their limitations </a:t>
            </a:r>
            <a:endParaRPr lang="en-GB" sz="8000" dirty="0">
              <a:latin typeface="Arial Rounded MT Bold" panose="020F0704030504030204" pitchFamily="34" charset="0"/>
            </a:endParaRPr>
          </a:p>
        </p:txBody>
      </p:sp>
    </p:spTree>
    <p:extLst>
      <p:ext uri="{BB962C8B-B14F-4D97-AF65-F5344CB8AC3E}">
        <p14:creationId xmlns:p14="http://schemas.microsoft.com/office/powerpoint/2010/main" val="402036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03200" y="579120"/>
            <a:ext cx="11826240" cy="6075680"/>
          </a:xfrm>
          <a:solidFill>
            <a:srgbClr val="FFFF00"/>
          </a:solidFill>
        </p:spPr>
        <p:txBody>
          <a:bodyPr>
            <a:noAutofit/>
          </a:bodyPr>
          <a:lstStyle/>
          <a:p>
            <a:pPr marL="0" indent="0" algn="ctr">
              <a:buNone/>
            </a:pPr>
            <a:r>
              <a:rPr lang="en-GB" sz="8000" dirty="0" smtClean="0">
                <a:latin typeface="Arial Rounded MT Bold" panose="020F0704030504030204" pitchFamily="34" charset="0"/>
              </a:rPr>
              <a:t>Challenges to religious experience are valid because they have been adequately responded to</a:t>
            </a:r>
            <a:endParaRPr lang="en-GB" sz="8000" dirty="0">
              <a:latin typeface="Arial Rounded MT Bold" panose="020F0704030504030204" pitchFamily="34" charset="0"/>
            </a:endParaRPr>
          </a:p>
        </p:txBody>
      </p:sp>
    </p:spTree>
    <p:extLst>
      <p:ext uri="{BB962C8B-B14F-4D97-AF65-F5344CB8AC3E}">
        <p14:creationId xmlns:p14="http://schemas.microsoft.com/office/powerpoint/2010/main" val="1044607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8200" y="579120"/>
            <a:ext cx="10515600" cy="5597843"/>
          </a:xfrm>
          <a:solidFill>
            <a:srgbClr val="FFFF00"/>
          </a:solidFill>
        </p:spPr>
        <p:txBody>
          <a:bodyPr>
            <a:noAutofit/>
          </a:bodyPr>
          <a:lstStyle/>
          <a:p>
            <a:pPr marL="0" indent="0" algn="ctr">
              <a:buNone/>
            </a:pPr>
            <a:r>
              <a:rPr lang="en-GB" sz="8000" dirty="0" smtClean="0">
                <a:latin typeface="Arial Rounded MT Bold" panose="020F0704030504030204" pitchFamily="34" charset="0"/>
              </a:rPr>
              <a:t>Challenges to religious experience are valid but so too are possible counter-arguments</a:t>
            </a:r>
            <a:endParaRPr lang="en-GB" sz="8000" dirty="0">
              <a:latin typeface="Arial Rounded MT Bold" panose="020F0704030504030204" pitchFamily="34" charset="0"/>
            </a:endParaRPr>
          </a:p>
        </p:txBody>
      </p:sp>
    </p:spTree>
    <p:extLst>
      <p:ext uri="{BB962C8B-B14F-4D97-AF65-F5344CB8AC3E}">
        <p14:creationId xmlns:p14="http://schemas.microsoft.com/office/powerpoint/2010/main" val="3573564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71120"/>
            <a:ext cx="12054840" cy="6604000"/>
          </a:xfrm>
          <a:solidFill>
            <a:srgbClr val="FFFF00"/>
          </a:solidFill>
        </p:spPr>
        <p:txBody>
          <a:bodyPr>
            <a:noAutofit/>
          </a:bodyPr>
          <a:lstStyle/>
          <a:p>
            <a:pPr marL="0" indent="0" algn="ctr">
              <a:buNone/>
            </a:pPr>
            <a:r>
              <a:rPr lang="en-GB" sz="6600" dirty="0" smtClean="0">
                <a:latin typeface="Arial Rounded MT Bold" panose="020F0704030504030204" pitchFamily="34" charset="0"/>
              </a:rPr>
              <a:t>Challenges to religious experience are valid but the answers and explanations of the phenomenon of religious experience are still uncertain.</a:t>
            </a:r>
            <a:endParaRPr lang="en-GB" sz="6600" dirty="0">
              <a:latin typeface="Arial Rounded MT Bold" panose="020F0704030504030204" pitchFamily="34" charset="0"/>
            </a:endParaRPr>
          </a:p>
        </p:txBody>
      </p:sp>
    </p:spTree>
    <p:extLst>
      <p:ext uri="{BB962C8B-B14F-4D97-AF65-F5344CB8AC3E}">
        <p14:creationId xmlns:p14="http://schemas.microsoft.com/office/powerpoint/2010/main" val="1131669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48360" y="151765"/>
            <a:ext cx="10515600" cy="1325563"/>
          </a:xfrm>
          <a:solidFill>
            <a:srgbClr val="FFFF00"/>
          </a:solidFill>
        </p:spPr>
        <p:txBody>
          <a:bodyPr/>
          <a:lstStyle/>
          <a:p>
            <a:r>
              <a:rPr lang="en-GB" dirty="0" smtClean="0">
                <a:latin typeface="Arial Rounded MT Bold" panose="020F0704030504030204" pitchFamily="34" charset="0"/>
              </a:rPr>
              <a:t>The persuasiveness of Franks Davis’ different challenges </a:t>
            </a:r>
            <a:endParaRPr lang="en-GB" dirty="0">
              <a:latin typeface="Arial Rounded MT Bold" panose="020F0704030504030204" pitchFamily="34" charset="0"/>
            </a:endParaRPr>
          </a:p>
        </p:txBody>
      </p:sp>
      <p:sp>
        <p:nvSpPr>
          <p:cNvPr id="5" name="Content Placeholder 4"/>
          <p:cNvSpPr>
            <a:spLocks noGrp="1"/>
          </p:cNvSpPr>
          <p:nvPr>
            <p:ph sz="half" idx="1"/>
          </p:nvPr>
        </p:nvSpPr>
        <p:spPr>
          <a:xfrm>
            <a:off x="137160" y="1690688"/>
            <a:ext cx="5247640" cy="5035232"/>
          </a:xfrm>
          <a:solidFill>
            <a:schemeClr val="accent4">
              <a:lumMod val="20000"/>
              <a:lumOff val="80000"/>
            </a:schemeClr>
          </a:solidFill>
        </p:spPr>
        <p:txBody>
          <a:bodyPr>
            <a:normAutofit/>
          </a:bodyPr>
          <a:lstStyle/>
          <a:p>
            <a:r>
              <a:rPr lang="en-GB" dirty="0" smtClean="0">
                <a:latin typeface="Arial Rounded MT Bold" panose="020F0704030504030204" pitchFamily="34" charset="0"/>
              </a:rPr>
              <a:t>First Challenge: Claim of God is no proof, religious experience misunderstanding on the part of the recipient. </a:t>
            </a:r>
          </a:p>
          <a:p>
            <a:r>
              <a:rPr lang="en-GB" dirty="0" smtClean="0">
                <a:latin typeface="Arial Rounded MT Bold" panose="020F0704030504030204" pitchFamily="34" charset="0"/>
              </a:rPr>
              <a:t>Second Challenge: recipient is unreliable (mental illness) </a:t>
            </a:r>
          </a:p>
          <a:p>
            <a:r>
              <a:rPr lang="en-GB" dirty="0" smtClean="0">
                <a:latin typeface="Arial Rounded MT Bold" panose="020F0704030504030204" pitchFamily="34" charset="0"/>
              </a:rPr>
              <a:t>Third Challenge: Experience is seen as untrue. </a:t>
            </a:r>
            <a:endParaRPr lang="en-GB" dirty="0">
              <a:latin typeface="Arial Rounded MT Bold" panose="020F0704030504030204" pitchFamily="34" charset="0"/>
            </a:endParaRPr>
          </a:p>
        </p:txBody>
      </p:sp>
      <p:sp>
        <p:nvSpPr>
          <p:cNvPr id="6" name="Content Placeholder 5"/>
          <p:cNvSpPr>
            <a:spLocks noGrp="1"/>
          </p:cNvSpPr>
          <p:nvPr>
            <p:ph sz="half" idx="2"/>
          </p:nvPr>
        </p:nvSpPr>
        <p:spPr>
          <a:xfrm>
            <a:off x="5669280" y="1690688"/>
            <a:ext cx="6421120" cy="5035231"/>
          </a:xfrm>
          <a:solidFill>
            <a:schemeClr val="accent5">
              <a:lumMod val="20000"/>
              <a:lumOff val="80000"/>
            </a:schemeClr>
          </a:solidFill>
        </p:spPr>
        <p:txBody>
          <a:bodyPr>
            <a:normAutofit/>
          </a:bodyPr>
          <a:lstStyle/>
          <a:p>
            <a:r>
              <a:rPr lang="en-GB" dirty="0" smtClean="0">
                <a:latin typeface="Arial Rounded MT Bold" panose="020F0704030504030204" pitchFamily="34" charset="0"/>
              </a:rPr>
              <a:t>Limit understanding of experience, this is not a everyday experience. </a:t>
            </a:r>
          </a:p>
          <a:p>
            <a:pPr marL="0" indent="0">
              <a:buNone/>
            </a:pPr>
            <a:endParaRPr lang="en-GB" dirty="0" smtClean="0">
              <a:latin typeface="Arial Rounded MT Bold" panose="020F0704030504030204" pitchFamily="34" charset="0"/>
            </a:endParaRPr>
          </a:p>
          <a:p>
            <a:r>
              <a:rPr lang="en-GB" dirty="0" smtClean="0">
                <a:latin typeface="Arial Rounded MT Bold" panose="020F0704030504030204" pitchFamily="34" charset="0"/>
              </a:rPr>
              <a:t>Swinburne principles testimony credulity, we experience it so therefore its true or testimony that is true. </a:t>
            </a:r>
          </a:p>
          <a:p>
            <a:endParaRPr lang="en-GB" dirty="0">
              <a:latin typeface="Arial Rounded MT Bold" panose="020F0704030504030204" pitchFamily="34" charset="0"/>
            </a:endParaRPr>
          </a:p>
          <a:p>
            <a:r>
              <a:rPr lang="en-GB" dirty="0" smtClean="0">
                <a:latin typeface="Arial Rounded MT Bold" panose="020F0704030504030204" pitchFamily="34" charset="0"/>
              </a:rPr>
              <a:t>The experience is rooted in </a:t>
            </a:r>
            <a:r>
              <a:rPr lang="en-GB" dirty="0" err="1" smtClean="0">
                <a:latin typeface="Arial Rounded MT Bold" panose="020F0704030504030204" pitchFamily="34" charset="0"/>
              </a:rPr>
              <a:t>te</a:t>
            </a:r>
            <a:r>
              <a:rPr lang="en-GB" dirty="0" smtClean="0">
                <a:latin typeface="Arial Rounded MT Bold" panose="020F0704030504030204" pitchFamily="34" charset="0"/>
              </a:rPr>
              <a:t> spirituality. </a:t>
            </a:r>
            <a:endParaRPr lang="en-GB" dirty="0">
              <a:latin typeface="Arial Rounded MT Bold" panose="020F0704030504030204" pitchFamily="34" charset="0"/>
            </a:endParaRPr>
          </a:p>
        </p:txBody>
      </p:sp>
    </p:spTree>
    <p:extLst>
      <p:ext uri="{BB962C8B-B14F-4D97-AF65-F5344CB8AC3E}">
        <p14:creationId xmlns:p14="http://schemas.microsoft.com/office/powerpoint/2010/main" val="1354880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77240" y="870584"/>
            <a:ext cx="10515600" cy="5205095"/>
          </a:xfrm>
          <a:solidFill>
            <a:srgbClr val="FFFF00"/>
          </a:solidFill>
        </p:spPr>
        <p:txBody>
          <a:bodyPr>
            <a:noAutofit/>
          </a:bodyPr>
          <a:lstStyle/>
          <a:p>
            <a:pPr marL="0" indent="0" algn="ctr">
              <a:buNone/>
            </a:pPr>
            <a:r>
              <a:rPr lang="en-GB" sz="6000" dirty="0" smtClean="0">
                <a:latin typeface="Arial Rounded MT Bold" panose="020F0704030504030204" pitchFamily="34" charset="0"/>
              </a:rPr>
              <a:t>Franks Davis’ different challenges are persuasive in that they recount and highlight some of the central problems with religious experiences. </a:t>
            </a:r>
            <a:endParaRPr lang="en-GB" sz="6000" dirty="0">
              <a:latin typeface="Arial Rounded MT Bold" panose="020F0704030504030204" pitchFamily="34" charset="0"/>
            </a:endParaRPr>
          </a:p>
        </p:txBody>
      </p:sp>
    </p:spTree>
    <p:extLst>
      <p:ext uri="{BB962C8B-B14F-4D97-AF65-F5344CB8AC3E}">
        <p14:creationId xmlns:p14="http://schemas.microsoft.com/office/powerpoint/2010/main" val="1618742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77240" y="870584"/>
            <a:ext cx="10515600" cy="5205095"/>
          </a:xfrm>
          <a:solidFill>
            <a:srgbClr val="FFFF00"/>
          </a:solidFill>
        </p:spPr>
        <p:txBody>
          <a:bodyPr>
            <a:noAutofit/>
          </a:bodyPr>
          <a:lstStyle/>
          <a:p>
            <a:pPr marL="0" indent="0" algn="ctr">
              <a:buNone/>
            </a:pPr>
            <a:r>
              <a:rPr lang="en-GB" sz="6000" dirty="0" smtClean="0">
                <a:latin typeface="Arial Rounded MT Bold" panose="020F0704030504030204" pitchFamily="34" charset="0"/>
              </a:rPr>
              <a:t>Franks Davis’ different challenges are not persuasive at all as there are many responses that have been given to them </a:t>
            </a:r>
            <a:endParaRPr lang="en-GB" sz="6000" dirty="0">
              <a:latin typeface="Arial Rounded MT Bold" panose="020F0704030504030204" pitchFamily="34" charset="0"/>
            </a:endParaRPr>
          </a:p>
        </p:txBody>
      </p:sp>
    </p:spTree>
    <p:extLst>
      <p:ext uri="{BB962C8B-B14F-4D97-AF65-F5344CB8AC3E}">
        <p14:creationId xmlns:p14="http://schemas.microsoft.com/office/powerpoint/2010/main" val="889227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77240" y="870584"/>
            <a:ext cx="10515600" cy="5205095"/>
          </a:xfrm>
          <a:solidFill>
            <a:srgbClr val="FFFF00"/>
          </a:solidFill>
        </p:spPr>
        <p:txBody>
          <a:bodyPr>
            <a:noAutofit/>
          </a:bodyPr>
          <a:lstStyle/>
          <a:p>
            <a:pPr marL="0" indent="0" algn="ctr">
              <a:buNone/>
            </a:pPr>
            <a:r>
              <a:rPr lang="en-GB" sz="6000" dirty="0" smtClean="0">
                <a:latin typeface="Arial Rounded MT Bold" panose="020F0704030504030204" pitchFamily="34" charset="0"/>
              </a:rPr>
              <a:t>Franks Davis’ different challenges are really an amalgamation of general challenges to religious experiences that have already have been debated.</a:t>
            </a:r>
            <a:endParaRPr lang="en-GB" sz="6000" dirty="0">
              <a:latin typeface="Arial Rounded MT Bold" panose="020F0704030504030204" pitchFamily="34" charset="0"/>
            </a:endParaRPr>
          </a:p>
        </p:txBody>
      </p:sp>
    </p:spTree>
    <p:extLst>
      <p:ext uri="{BB962C8B-B14F-4D97-AF65-F5344CB8AC3E}">
        <p14:creationId xmlns:p14="http://schemas.microsoft.com/office/powerpoint/2010/main" val="220455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1760" y="365125"/>
            <a:ext cx="7432040" cy="1325563"/>
          </a:xfrm>
          <a:solidFill>
            <a:srgbClr val="FFFF00"/>
          </a:solidFill>
        </p:spPr>
        <p:txBody>
          <a:bodyPr/>
          <a:lstStyle/>
          <a:p>
            <a:pPr algn="ctr"/>
            <a:r>
              <a:rPr lang="en-GB" b="1" dirty="0" smtClean="0">
                <a:latin typeface="Arial Rounded MT Bold" panose="020F0704030504030204" pitchFamily="34" charset="0"/>
              </a:rPr>
              <a:t>Description-related Challenges</a:t>
            </a:r>
            <a:endParaRPr lang="en-GB" b="1" dirty="0">
              <a:latin typeface="Arial Rounded MT Bold" panose="020F0704030504030204" pitchFamily="34" charset="0"/>
            </a:endParaRPr>
          </a:p>
        </p:txBody>
      </p:sp>
      <p:sp>
        <p:nvSpPr>
          <p:cNvPr id="3" name="Content Placeholder 2"/>
          <p:cNvSpPr>
            <a:spLocks noGrp="1"/>
          </p:cNvSpPr>
          <p:nvPr>
            <p:ph idx="1"/>
          </p:nvPr>
        </p:nvSpPr>
        <p:spPr>
          <a:xfrm>
            <a:off x="929640" y="1917065"/>
            <a:ext cx="10515600" cy="4351338"/>
          </a:xfrm>
          <a:solidFill>
            <a:schemeClr val="accent1">
              <a:lumMod val="40000"/>
              <a:lumOff val="60000"/>
            </a:schemeClr>
          </a:solidFill>
        </p:spPr>
        <p:txBody>
          <a:bodyPr>
            <a:noAutofit/>
          </a:bodyPr>
          <a:lstStyle/>
          <a:p>
            <a:r>
              <a:rPr lang="en-GB" sz="3600" dirty="0" smtClean="0">
                <a:latin typeface="Arial Rounded MT Bold" panose="020F0704030504030204" pitchFamily="34" charset="0"/>
              </a:rPr>
              <a:t>When any event is described that claims itself to be an experience of God/Divine then a claim is being made for which there is no proof. </a:t>
            </a:r>
            <a:endParaRPr lang="en-GB" sz="3600" dirty="0">
              <a:latin typeface="Arial Rounded MT Bold" panose="020F0704030504030204" pitchFamily="34" charset="0"/>
            </a:endParaRPr>
          </a:p>
          <a:p>
            <a:r>
              <a:rPr lang="en-GB" sz="3600" dirty="0" smtClean="0">
                <a:latin typeface="Arial Rounded MT Bold" panose="020F0704030504030204" pitchFamily="34" charset="0"/>
              </a:rPr>
              <a:t>The is experience is inconsistent/contradictory with normal everyday experiences, its not valid and a misunderstanding of the recipient. </a:t>
            </a:r>
            <a:endParaRPr lang="en-GB" sz="36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63023"/>
            <a:ext cx="2606442" cy="1980088"/>
          </a:xfrm>
          <a:prstGeom prst="rect">
            <a:avLst/>
          </a:prstGeom>
        </p:spPr>
      </p:pic>
    </p:spTree>
    <p:extLst>
      <p:ext uri="{BB962C8B-B14F-4D97-AF65-F5344CB8AC3E}">
        <p14:creationId xmlns:p14="http://schemas.microsoft.com/office/powerpoint/2010/main" val="3745808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77240" y="233680"/>
            <a:ext cx="10515600" cy="5841999"/>
          </a:xfrm>
          <a:solidFill>
            <a:srgbClr val="FFFF00"/>
          </a:solidFill>
        </p:spPr>
        <p:txBody>
          <a:bodyPr>
            <a:noAutofit/>
          </a:bodyPr>
          <a:lstStyle/>
          <a:p>
            <a:pPr marL="0" indent="0" algn="ctr">
              <a:buNone/>
            </a:pPr>
            <a:r>
              <a:rPr lang="en-GB" sz="6000" dirty="0" smtClean="0">
                <a:latin typeface="Arial Rounded MT Bold" panose="020F0704030504030204" pitchFamily="34" charset="0"/>
              </a:rPr>
              <a:t>Franks Davis’ different challenges are persuasive for those who already assume that there is nothing beyond the material real, that is, they are materialists.</a:t>
            </a:r>
            <a:endParaRPr lang="en-GB" sz="6000" dirty="0">
              <a:latin typeface="Arial Rounded MT Bold" panose="020F0704030504030204" pitchFamily="34" charset="0"/>
            </a:endParaRPr>
          </a:p>
        </p:txBody>
      </p:sp>
    </p:spTree>
    <p:extLst>
      <p:ext uri="{BB962C8B-B14F-4D97-AF65-F5344CB8AC3E}">
        <p14:creationId xmlns:p14="http://schemas.microsoft.com/office/powerpoint/2010/main" val="942779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77240" y="233680"/>
            <a:ext cx="11221720" cy="5841999"/>
          </a:xfrm>
          <a:solidFill>
            <a:srgbClr val="FFFF00"/>
          </a:solidFill>
        </p:spPr>
        <p:txBody>
          <a:bodyPr>
            <a:noAutofit/>
          </a:bodyPr>
          <a:lstStyle/>
          <a:p>
            <a:pPr marL="0" indent="0" algn="ctr">
              <a:buNone/>
            </a:pPr>
            <a:r>
              <a:rPr lang="en-GB" sz="6000" dirty="0" smtClean="0">
                <a:latin typeface="Arial Rounded MT Bold" panose="020F0704030504030204" pitchFamily="34" charset="0"/>
              </a:rPr>
              <a:t>Franks Davis’ different challenges are not persuasive because the have a clear materialistic basis and allow no possibility of religious experience in the first place.</a:t>
            </a:r>
            <a:endParaRPr lang="en-GB" sz="6000" dirty="0">
              <a:latin typeface="Arial Rounded MT Bold" panose="020F0704030504030204" pitchFamily="34" charset="0"/>
            </a:endParaRPr>
          </a:p>
        </p:txBody>
      </p:sp>
    </p:spTree>
    <p:extLst>
      <p:ext uri="{BB962C8B-B14F-4D97-AF65-F5344CB8AC3E}">
        <p14:creationId xmlns:p14="http://schemas.microsoft.com/office/powerpoint/2010/main" val="688208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pPr algn="ctr"/>
            <a:r>
              <a:rPr lang="en-GB" b="1" dirty="0" smtClean="0">
                <a:latin typeface="Arial Rounded MT Bold" panose="020F0704030504030204" pitchFamily="34" charset="0"/>
              </a:rPr>
              <a:t>Subject Related Challenges </a:t>
            </a:r>
            <a:endParaRPr lang="en-GB" b="1" dirty="0">
              <a:latin typeface="Arial Rounded MT Bold" panose="020F0704030504030204" pitchFamily="34" charset="0"/>
            </a:endParaRPr>
          </a:p>
        </p:txBody>
      </p:sp>
      <p:sp>
        <p:nvSpPr>
          <p:cNvPr id="3" name="Content Placeholder 2"/>
          <p:cNvSpPr>
            <a:spLocks noGrp="1"/>
          </p:cNvSpPr>
          <p:nvPr>
            <p:ph idx="1"/>
          </p:nvPr>
        </p:nvSpPr>
        <p:spPr>
          <a:solidFill>
            <a:schemeClr val="accent1">
              <a:lumMod val="40000"/>
              <a:lumOff val="60000"/>
            </a:schemeClr>
          </a:solidFill>
        </p:spPr>
        <p:txBody>
          <a:bodyPr>
            <a:normAutofit/>
          </a:bodyPr>
          <a:lstStyle/>
          <a:p>
            <a:r>
              <a:rPr lang="en-GB" sz="4000" dirty="0" smtClean="0">
                <a:latin typeface="Arial Rounded MT Bold" panose="020F0704030504030204" pitchFamily="34" charset="0"/>
              </a:rPr>
              <a:t>The recipient is unreliable as a source; they can be suffering mental illness, delusions, substance misuse. Therefore there is mistrust of their experiences and the claims are then dismissed. </a:t>
            </a:r>
            <a:endParaRPr lang="en-GB" sz="40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2319495" cy="1524000"/>
          </a:xfrm>
          <a:prstGeom prst="rect">
            <a:avLst/>
          </a:prstGeom>
        </p:spPr>
      </p:pic>
    </p:spTree>
    <p:extLst>
      <p:ext uri="{BB962C8B-B14F-4D97-AF65-F5344CB8AC3E}">
        <p14:creationId xmlns:p14="http://schemas.microsoft.com/office/powerpoint/2010/main" val="295476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pPr algn="ctr"/>
            <a:r>
              <a:rPr lang="en-GB" b="1" dirty="0" smtClean="0">
                <a:latin typeface="Arial Rounded MT Bold" panose="020F0704030504030204" pitchFamily="34" charset="0"/>
              </a:rPr>
              <a:t>Object-related challenges</a:t>
            </a:r>
            <a:endParaRPr lang="en-GB" b="1" dirty="0">
              <a:latin typeface="Arial Rounded MT Bold" panose="020F0704030504030204" pitchFamily="34" charset="0"/>
            </a:endParaRPr>
          </a:p>
        </p:txBody>
      </p:sp>
      <p:sp>
        <p:nvSpPr>
          <p:cNvPr id="3" name="Content Placeholder 2"/>
          <p:cNvSpPr>
            <a:spLocks noGrp="1"/>
          </p:cNvSpPr>
          <p:nvPr>
            <p:ph idx="1"/>
          </p:nvPr>
        </p:nvSpPr>
        <p:spPr>
          <a:solidFill>
            <a:schemeClr val="accent1">
              <a:lumMod val="40000"/>
              <a:lumOff val="60000"/>
            </a:schemeClr>
          </a:solidFill>
        </p:spPr>
        <p:txBody>
          <a:bodyPr>
            <a:normAutofit/>
          </a:bodyPr>
          <a:lstStyle/>
          <a:p>
            <a:r>
              <a:rPr lang="en-GB" sz="4800" dirty="0" smtClean="0">
                <a:latin typeface="Arial Rounded MT Bold" panose="020F0704030504030204" pitchFamily="34" charset="0"/>
              </a:rPr>
              <a:t>The suggestion of God having been experienced is no more likely than a claim of having seen an alien. Why should we believe someone who has seen God?</a:t>
            </a:r>
            <a:endParaRPr lang="en-GB" sz="48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825625" cy="1825625"/>
          </a:xfrm>
          <a:prstGeom prst="rect">
            <a:avLst/>
          </a:prstGeom>
        </p:spPr>
      </p:pic>
    </p:spTree>
    <p:extLst>
      <p:ext uri="{BB962C8B-B14F-4D97-AF65-F5344CB8AC3E}">
        <p14:creationId xmlns:p14="http://schemas.microsoft.com/office/powerpoint/2010/main" val="3136521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pPr algn="ctr"/>
            <a:r>
              <a:rPr lang="en-GB" b="1" dirty="0" smtClean="0">
                <a:latin typeface="Arial Rounded MT Bold" panose="020F0704030504030204" pitchFamily="34" charset="0"/>
              </a:rPr>
              <a:t>AO1 Activity: </a:t>
            </a:r>
            <a:endParaRPr lang="en-GB" b="1" dirty="0">
              <a:latin typeface="Arial Rounded MT Bold" panose="020F0704030504030204" pitchFamily="34" charset="0"/>
            </a:endParaRPr>
          </a:p>
        </p:txBody>
      </p:sp>
      <p:sp>
        <p:nvSpPr>
          <p:cNvPr id="3" name="Content Placeholder 2"/>
          <p:cNvSpPr>
            <a:spLocks noGrp="1"/>
          </p:cNvSpPr>
          <p:nvPr>
            <p:ph idx="1"/>
          </p:nvPr>
        </p:nvSpPr>
        <p:spPr>
          <a:solidFill>
            <a:schemeClr val="accent1">
              <a:lumMod val="40000"/>
              <a:lumOff val="60000"/>
            </a:schemeClr>
          </a:solidFill>
        </p:spPr>
        <p:txBody>
          <a:bodyPr/>
          <a:lstStyle/>
          <a:p>
            <a:r>
              <a:rPr lang="en-GB" sz="4400" dirty="0" smtClean="0">
                <a:latin typeface="Arial Rounded MT Bold" panose="020F0704030504030204" pitchFamily="34" charset="0"/>
              </a:rPr>
              <a:t>Learn a specific category of challenge Frank-Davis. Research specific examples and share your understandings. </a:t>
            </a:r>
          </a:p>
          <a:p>
            <a:pPr marL="0" indent="0">
              <a:buNone/>
            </a:pPr>
            <a:endParaRPr lang="en-GB"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157162"/>
            <a:ext cx="2466975" cy="1847850"/>
          </a:xfrm>
          <a:prstGeom prst="rect">
            <a:avLst/>
          </a:prstGeom>
        </p:spPr>
      </p:pic>
      <p:pic>
        <p:nvPicPr>
          <p:cNvPr id="5" name="Picture 4"/>
          <p:cNvPicPr>
            <a:picLocks noChangeAspect="1"/>
          </p:cNvPicPr>
          <p:nvPr/>
        </p:nvPicPr>
        <p:blipFill>
          <a:blip r:embed="rId2"/>
          <a:stretch>
            <a:fillRect/>
          </a:stretch>
        </p:blipFill>
        <p:spPr>
          <a:xfrm>
            <a:off x="9749472" y="0"/>
            <a:ext cx="2466975" cy="1847850"/>
          </a:xfrm>
          <a:prstGeom prst="rect">
            <a:avLst/>
          </a:prstGeom>
        </p:spPr>
      </p:pic>
    </p:spTree>
    <p:extLst>
      <p:ext uri="{BB962C8B-B14F-4D97-AF65-F5344CB8AC3E}">
        <p14:creationId xmlns:p14="http://schemas.microsoft.com/office/powerpoint/2010/main" val="2460650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20880" cy="2001519"/>
          </a:xfrm>
          <a:solidFill>
            <a:srgbClr val="FFFF00"/>
          </a:solidFill>
        </p:spPr>
        <p:txBody>
          <a:bodyPr>
            <a:noAutofit/>
          </a:bodyPr>
          <a:lstStyle/>
          <a:p>
            <a:pPr algn="ctr"/>
            <a:r>
              <a:rPr lang="en-GB" sz="3200" b="1" dirty="0" smtClean="0">
                <a:latin typeface="Arial Rounded MT Bold" panose="020F0704030504030204" pitchFamily="34" charset="0"/>
              </a:rPr>
              <a:t>Further Debates about the Challenges: </a:t>
            </a:r>
            <a:r>
              <a:rPr lang="en-GB" sz="3200" dirty="0" smtClean="0">
                <a:latin typeface="Arial Rounded MT Bold" panose="020F0704030504030204" pitchFamily="34" charset="0"/>
              </a:rPr>
              <a:t>the very nature of mystical experiences, the criteria is impossible to verify. The very nature of mystical experiences are subjective not objective .  </a:t>
            </a:r>
            <a:endParaRPr lang="en-GB" sz="3200" dirty="0">
              <a:latin typeface="Arial Rounded MT Bold" panose="020F0704030504030204" pitchFamily="34" charset="0"/>
            </a:endParaRPr>
          </a:p>
        </p:txBody>
      </p:sp>
      <p:sp>
        <p:nvSpPr>
          <p:cNvPr id="3" name="Content Placeholder 2"/>
          <p:cNvSpPr>
            <a:spLocks noGrp="1"/>
          </p:cNvSpPr>
          <p:nvPr>
            <p:ph idx="1"/>
          </p:nvPr>
        </p:nvSpPr>
        <p:spPr>
          <a:xfrm>
            <a:off x="101600" y="2001519"/>
            <a:ext cx="12019280" cy="4673284"/>
          </a:xfrm>
          <a:solidFill>
            <a:schemeClr val="accent5">
              <a:lumMod val="40000"/>
              <a:lumOff val="60000"/>
            </a:schemeClr>
          </a:solidFill>
        </p:spPr>
        <p:txBody>
          <a:bodyPr/>
          <a:lstStyle/>
          <a:p>
            <a:r>
              <a:rPr lang="en-GB" b="1" dirty="0" smtClean="0">
                <a:latin typeface="Arial Rounded MT Bold" panose="020F0704030504030204" pitchFamily="34" charset="0"/>
              </a:rPr>
              <a:t>Scientific Empiricists </a:t>
            </a:r>
            <a:r>
              <a:rPr lang="en-GB" dirty="0" smtClean="0">
                <a:latin typeface="Arial Rounded MT Bold" panose="020F0704030504030204" pitchFamily="34" charset="0"/>
              </a:rPr>
              <a:t>tend to reject subjective accounts, religious experiences poses a serious challenge to the ‘truth’. </a:t>
            </a:r>
            <a:endParaRPr lang="en-GB" dirty="0">
              <a:latin typeface="Arial Rounded MT Bold" panose="020F0704030504030204" pitchFamily="34" charset="0"/>
            </a:endParaRPr>
          </a:p>
          <a:p>
            <a:r>
              <a:rPr lang="en-GB" dirty="0" smtClean="0">
                <a:latin typeface="Arial Rounded MT Bold" panose="020F0704030504030204" pitchFamily="34" charset="0"/>
              </a:rPr>
              <a:t>However for the individual/group it remains valid. </a:t>
            </a:r>
          </a:p>
          <a:p>
            <a:r>
              <a:rPr lang="en-GB" dirty="0" smtClean="0">
                <a:latin typeface="Arial Rounded MT Bold" panose="020F0704030504030204" pitchFamily="34" charset="0"/>
              </a:rPr>
              <a:t>If the event is individual or has reoccurred the experience is still invalid. </a:t>
            </a:r>
          </a:p>
          <a:p>
            <a:r>
              <a:rPr lang="en-GB" b="1" dirty="0" smtClean="0">
                <a:latin typeface="Arial Rounded MT Bold" panose="020F0704030504030204" pitchFamily="34" charset="0"/>
              </a:rPr>
              <a:t>Vienna Circle/Logical Positivists </a:t>
            </a:r>
            <a:r>
              <a:rPr lang="en-GB" dirty="0" smtClean="0">
                <a:latin typeface="Arial Rounded MT Bold" panose="020F0704030504030204" pitchFamily="34" charset="0"/>
              </a:rPr>
              <a:t>helped to clarify our understanding of religious language. Mystical experience may seem an ordinary claim but lacks any empirical to support it, neither experiences are priori or posteriori and therefore are meaningless.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967009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20880" cy="2001519"/>
          </a:xfrm>
          <a:solidFill>
            <a:srgbClr val="FFFF00"/>
          </a:solidFill>
        </p:spPr>
        <p:txBody>
          <a:bodyPr>
            <a:noAutofit/>
          </a:bodyPr>
          <a:lstStyle/>
          <a:p>
            <a:pPr algn="ctr"/>
            <a:r>
              <a:rPr lang="en-GB" sz="3200" b="1" dirty="0" smtClean="0">
                <a:latin typeface="Arial Rounded MT Bold" panose="020F0704030504030204" pitchFamily="34" charset="0"/>
              </a:rPr>
              <a:t>Further Debates about the Challenges: </a:t>
            </a:r>
            <a:r>
              <a:rPr lang="en-GB" sz="3200" dirty="0" smtClean="0">
                <a:latin typeface="Arial Rounded MT Bold" panose="020F0704030504030204" pitchFamily="34" charset="0"/>
              </a:rPr>
              <a:t>the very nature of mystical experiences, the criteria is impossible to verify. The very nature of mystical experiences are subjective not objective .  </a:t>
            </a:r>
            <a:endParaRPr lang="en-GB" sz="3200" dirty="0">
              <a:latin typeface="Arial Rounded MT Bold" panose="020F0704030504030204" pitchFamily="34" charset="0"/>
            </a:endParaRPr>
          </a:p>
        </p:txBody>
      </p:sp>
      <p:sp>
        <p:nvSpPr>
          <p:cNvPr id="3" name="Content Placeholder 2"/>
          <p:cNvSpPr>
            <a:spLocks noGrp="1"/>
          </p:cNvSpPr>
          <p:nvPr>
            <p:ph idx="1"/>
          </p:nvPr>
        </p:nvSpPr>
        <p:spPr>
          <a:xfrm>
            <a:off x="101600" y="2001519"/>
            <a:ext cx="12019280" cy="4673284"/>
          </a:xfrm>
          <a:solidFill>
            <a:schemeClr val="accent5">
              <a:lumMod val="40000"/>
              <a:lumOff val="60000"/>
            </a:schemeClr>
          </a:solidFill>
        </p:spPr>
        <p:txBody>
          <a:bodyPr/>
          <a:lstStyle/>
          <a:p>
            <a:r>
              <a:rPr lang="en-GB" b="1" dirty="0" smtClean="0">
                <a:latin typeface="Arial Rounded MT Bold" panose="020F0704030504030204" pitchFamily="34" charset="0"/>
              </a:rPr>
              <a:t>Antony Flew Falsification principle </a:t>
            </a:r>
            <a:r>
              <a:rPr lang="en-GB" dirty="0" smtClean="0">
                <a:latin typeface="Arial Rounded MT Bold" panose="020F0704030504030204" pitchFamily="34" charset="0"/>
              </a:rPr>
              <a:t>stated propositions could be meaningful if there were some evidence against them. Religious believers allow nothing to count against their beliefs , then all religious statements were meaningless. </a:t>
            </a:r>
            <a:r>
              <a:rPr lang="en-GB" dirty="0" smtClean="0">
                <a:latin typeface="Arial Rounded MT Bold" panose="020F0704030504030204" pitchFamily="34" charset="0"/>
                <a:hlinkClick r:id="rId2"/>
              </a:rPr>
              <a:t>John Wisdoms’ Parable of the Gardener.</a:t>
            </a:r>
            <a:r>
              <a:rPr lang="en-GB" dirty="0" smtClean="0">
                <a:latin typeface="Arial Rounded MT Bold" panose="020F0704030504030204" pitchFamily="34" charset="0"/>
              </a:rPr>
              <a:t> Flew thought that a religious believer could offer a reason why no evidence could be found to count against their own beliefs, religious experiences are essentially ones where there are no clear and agreed upon criteria, considered meaningless. </a:t>
            </a:r>
            <a:endParaRPr lang="en-GB" dirty="0">
              <a:latin typeface="Arial Rounded MT Bold" panose="020F0704030504030204" pitchFamily="34" charset="0"/>
            </a:endParaRPr>
          </a:p>
        </p:txBody>
      </p:sp>
    </p:spTree>
    <p:extLst>
      <p:ext uri="{BB962C8B-B14F-4D97-AF65-F5344CB8AC3E}">
        <p14:creationId xmlns:p14="http://schemas.microsoft.com/office/powerpoint/2010/main" val="1398177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20880" cy="2001519"/>
          </a:xfrm>
          <a:solidFill>
            <a:srgbClr val="FFFF00"/>
          </a:solidFill>
        </p:spPr>
        <p:txBody>
          <a:bodyPr>
            <a:noAutofit/>
          </a:bodyPr>
          <a:lstStyle/>
          <a:p>
            <a:pPr algn="ctr"/>
            <a:r>
              <a:rPr lang="en-GB" sz="3200" b="1" dirty="0" smtClean="0">
                <a:latin typeface="Arial Rounded MT Bold" panose="020F0704030504030204" pitchFamily="34" charset="0"/>
              </a:rPr>
              <a:t>Further Debates about the Challenges: </a:t>
            </a:r>
            <a:r>
              <a:rPr lang="en-GB" sz="3200" dirty="0" smtClean="0">
                <a:latin typeface="Arial Rounded MT Bold" panose="020F0704030504030204" pitchFamily="34" charset="0"/>
              </a:rPr>
              <a:t>the very nature of mystical experiences, the criteria is impossible to verify. The very nature of mystical experiences are subjective not objective .  </a:t>
            </a:r>
            <a:endParaRPr lang="en-GB" sz="3200" dirty="0">
              <a:latin typeface="Arial Rounded MT Bold" panose="020F0704030504030204" pitchFamily="34" charset="0"/>
            </a:endParaRPr>
          </a:p>
        </p:txBody>
      </p:sp>
      <p:sp>
        <p:nvSpPr>
          <p:cNvPr id="3" name="Content Placeholder 2"/>
          <p:cNvSpPr>
            <a:spLocks noGrp="1"/>
          </p:cNvSpPr>
          <p:nvPr>
            <p:ph idx="1"/>
          </p:nvPr>
        </p:nvSpPr>
        <p:spPr>
          <a:xfrm>
            <a:off x="101600" y="2001519"/>
            <a:ext cx="12019280" cy="4673284"/>
          </a:xfrm>
          <a:solidFill>
            <a:schemeClr val="accent5">
              <a:lumMod val="40000"/>
              <a:lumOff val="60000"/>
            </a:schemeClr>
          </a:solidFill>
        </p:spPr>
        <p:txBody>
          <a:bodyPr>
            <a:normAutofit/>
          </a:bodyPr>
          <a:lstStyle/>
          <a:p>
            <a:r>
              <a:rPr lang="en-GB" sz="3600" dirty="0" smtClean="0">
                <a:latin typeface="Arial Rounded MT Bold" panose="020F0704030504030204" pitchFamily="34" charset="0"/>
              </a:rPr>
              <a:t>Hume </a:t>
            </a:r>
            <a:r>
              <a:rPr lang="en-GB" sz="3600" i="1" dirty="0" smtClean="0">
                <a:latin typeface="Arial Rounded MT Bold" panose="020F0704030504030204" pitchFamily="34" charset="0"/>
              </a:rPr>
              <a:t>‘An Enquiry concerning human understanding’ </a:t>
            </a:r>
            <a:r>
              <a:rPr lang="en-GB" sz="3600" dirty="0" smtClean="0">
                <a:latin typeface="Arial Rounded MT Bold" panose="020F0704030504030204" pitchFamily="34" charset="0"/>
              </a:rPr>
              <a:t>(1748) stated it was not impossible that miracles occur, it was merely impossible to ever prove that one in fact had occurred. Due to highly individual nature of religious experiences , these experiences are not open to rational enquiry.</a:t>
            </a:r>
            <a:endParaRPr lang="en-GB" sz="36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10525760" y="4753310"/>
            <a:ext cx="1595120" cy="1956576"/>
          </a:xfrm>
          <a:prstGeom prst="rect">
            <a:avLst/>
          </a:prstGeom>
        </p:spPr>
      </p:pic>
    </p:spTree>
    <p:extLst>
      <p:ext uri="{BB962C8B-B14F-4D97-AF65-F5344CB8AC3E}">
        <p14:creationId xmlns:p14="http://schemas.microsoft.com/office/powerpoint/2010/main" val="2372958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20880" cy="1188720"/>
          </a:xfrm>
          <a:solidFill>
            <a:srgbClr val="FFFF00"/>
          </a:solidFill>
        </p:spPr>
        <p:txBody>
          <a:bodyPr>
            <a:noAutofit/>
          </a:bodyPr>
          <a:lstStyle/>
          <a:p>
            <a:pPr algn="ctr"/>
            <a:r>
              <a:rPr lang="en-GB" sz="2400" b="1" dirty="0" smtClean="0">
                <a:latin typeface="Arial Rounded MT Bold" panose="020F0704030504030204" pitchFamily="34" charset="0"/>
              </a:rPr>
              <a:t>Further Debates about the Challenges: </a:t>
            </a:r>
            <a:r>
              <a:rPr lang="en-GB" sz="2400" dirty="0" smtClean="0">
                <a:latin typeface="Arial Rounded MT Bold" panose="020F0704030504030204" pitchFamily="34" charset="0"/>
              </a:rPr>
              <a:t>the very nature of mystical experiences, the criteria is impossible to verify. The very nature of mystical experiences are subjective not objective .  </a:t>
            </a:r>
            <a:endParaRPr lang="en-GB" sz="2400" dirty="0">
              <a:latin typeface="Arial Rounded MT Bold" panose="020F0704030504030204" pitchFamily="34" charset="0"/>
            </a:endParaRPr>
          </a:p>
        </p:txBody>
      </p:sp>
      <p:sp>
        <p:nvSpPr>
          <p:cNvPr id="3" name="Content Placeholder 2"/>
          <p:cNvSpPr>
            <a:spLocks noGrp="1"/>
          </p:cNvSpPr>
          <p:nvPr>
            <p:ph idx="1"/>
          </p:nvPr>
        </p:nvSpPr>
        <p:spPr>
          <a:xfrm>
            <a:off x="101600" y="1188720"/>
            <a:ext cx="12048286" cy="5669279"/>
          </a:xfrm>
          <a:solidFill>
            <a:schemeClr val="accent5">
              <a:lumMod val="40000"/>
              <a:lumOff val="60000"/>
            </a:schemeClr>
          </a:solidFill>
        </p:spPr>
        <p:txBody>
          <a:bodyPr>
            <a:normAutofit fontScale="92500" lnSpcReduction="20000"/>
          </a:bodyPr>
          <a:lstStyle/>
          <a:p>
            <a:r>
              <a:rPr lang="en-GB" b="1" dirty="0" err="1" smtClean="0">
                <a:latin typeface="Arial Rounded MT Bold" panose="020F0704030504030204" pitchFamily="34" charset="0"/>
              </a:rPr>
              <a:t>Ioan</a:t>
            </a:r>
            <a:r>
              <a:rPr lang="en-GB" b="1" dirty="0" smtClean="0">
                <a:latin typeface="Arial Rounded MT Bold" panose="020F0704030504030204" pitchFamily="34" charset="0"/>
              </a:rPr>
              <a:t> Lewis: </a:t>
            </a:r>
            <a:r>
              <a:rPr lang="en-GB" dirty="0" smtClean="0">
                <a:latin typeface="Arial Rounded MT Bold" panose="020F0704030504030204" pitchFamily="34" charset="0"/>
              </a:rPr>
              <a:t>close intelligible connection pre-industrial societies between religious ecstasy and need for group/individual to </a:t>
            </a:r>
          </a:p>
          <a:p>
            <a:pPr marL="0" indent="0">
              <a:buNone/>
            </a:pPr>
            <a:r>
              <a:rPr lang="en-GB" dirty="0" smtClean="0">
                <a:latin typeface="Arial Rounded MT Bold" panose="020F0704030504030204" pitchFamily="34" charset="0"/>
              </a:rPr>
              <a:t>legitimise.</a:t>
            </a:r>
          </a:p>
          <a:p>
            <a:r>
              <a:rPr lang="en-GB" b="1" dirty="0" smtClean="0">
                <a:latin typeface="Arial Rounded MT Bold" panose="020F0704030504030204" pitchFamily="34" charset="0"/>
              </a:rPr>
              <a:t>Freud</a:t>
            </a:r>
            <a:r>
              <a:rPr lang="en-GB" dirty="0" smtClean="0">
                <a:latin typeface="Arial Rounded MT Bold" panose="020F0704030504030204" pitchFamily="34" charset="0"/>
              </a:rPr>
              <a:t> help religious experiences are repression sexual urges</a:t>
            </a:r>
          </a:p>
          <a:p>
            <a:r>
              <a:rPr lang="en-GB" dirty="0" smtClean="0">
                <a:latin typeface="Arial Rounded MT Bold" panose="020F0704030504030204" pitchFamily="34" charset="0"/>
              </a:rPr>
              <a:t>Religious experiences have resemblances to effects like dugs </a:t>
            </a:r>
          </a:p>
          <a:p>
            <a:pPr marL="0" indent="0">
              <a:buNone/>
            </a:pPr>
            <a:r>
              <a:rPr lang="en-GB" dirty="0" smtClean="0">
                <a:latin typeface="Arial Rounded MT Bold" panose="020F0704030504030204" pitchFamily="34" charset="0"/>
              </a:rPr>
              <a:t>such as alcohol, LSD.</a:t>
            </a:r>
          </a:p>
          <a:p>
            <a:r>
              <a:rPr lang="en-GB" b="1" dirty="0" smtClean="0">
                <a:latin typeface="Arial Rounded MT Bold" panose="020F0704030504030204" pitchFamily="34" charset="0"/>
              </a:rPr>
              <a:t>Swinburne</a:t>
            </a:r>
            <a:r>
              <a:rPr lang="en-GB" b="1" dirty="0">
                <a:latin typeface="Arial Rounded MT Bold" panose="020F0704030504030204" pitchFamily="34" charset="0"/>
              </a:rPr>
              <a:t>-</a:t>
            </a:r>
            <a:r>
              <a:rPr lang="en-GB" b="1" dirty="0" smtClean="0">
                <a:latin typeface="Arial Rounded MT Bold" panose="020F0704030504030204" pitchFamily="34" charset="0"/>
              </a:rPr>
              <a:t> credulity: </a:t>
            </a:r>
            <a:r>
              <a:rPr lang="en-GB" dirty="0" smtClean="0">
                <a:latin typeface="Arial Rounded MT Bold" panose="020F0704030504030204" pitchFamily="34" charset="0"/>
              </a:rPr>
              <a:t>what someone claims to perceive is probably the case unless there are special reasons for thinking the experience is false. Four reasons that might cast doubt on the validity of the event: unreliable, similar perceptions are shown to be false, strong evidence that the object of the experience are not present, did not exist, event experienced can be accounted for in other ways as a reality and not just in your imagination. </a:t>
            </a:r>
          </a:p>
          <a:p>
            <a:r>
              <a:rPr lang="en-GB" b="1" dirty="0" smtClean="0">
                <a:latin typeface="Arial Rounded MT Bold" panose="020F0704030504030204" pitchFamily="34" charset="0"/>
              </a:rPr>
              <a:t>Swinburne: Principle of Testimony</a:t>
            </a:r>
            <a:r>
              <a:rPr lang="en-GB" dirty="0" smtClean="0">
                <a:latin typeface="Arial Rounded MT Bold" panose="020F0704030504030204" pitchFamily="34" charset="0"/>
              </a:rPr>
              <a:t>, provides good reason to believe their religious experience is valid , it is probable believe the experience of others are they report as them to be.  </a:t>
            </a:r>
          </a:p>
        </p:txBody>
      </p:sp>
      <p:pic>
        <p:nvPicPr>
          <p:cNvPr id="4" name="Picture 3"/>
          <p:cNvPicPr>
            <a:picLocks noChangeAspect="1"/>
          </p:cNvPicPr>
          <p:nvPr/>
        </p:nvPicPr>
        <p:blipFill>
          <a:blip r:embed="rId2"/>
          <a:stretch>
            <a:fillRect/>
          </a:stretch>
        </p:blipFill>
        <p:spPr>
          <a:xfrm>
            <a:off x="10667999" y="1188719"/>
            <a:ext cx="1481887" cy="2011681"/>
          </a:xfrm>
          <a:prstGeom prst="rect">
            <a:avLst/>
          </a:prstGeom>
        </p:spPr>
      </p:pic>
    </p:spTree>
    <p:extLst>
      <p:ext uri="{BB962C8B-B14F-4D97-AF65-F5344CB8AC3E}">
        <p14:creationId xmlns:p14="http://schemas.microsoft.com/office/powerpoint/2010/main" val="3757926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TotalTime>
  <Words>1020</Words>
  <Application>Microsoft Office PowerPoint</Application>
  <PresentationFormat>Widescreen</PresentationFormat>
  <Paragraphs>62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Rounded MT Bold</vt:lpstr>
      <vt:lpstr>Calibri</vt:lpstr>
      <vt:lpstr>Calibri Light</vt:lpstr>
      <vt:lpstr>Office Theme</vt:lpstr>
      <vt:lpstr>T4 C: Challenges to the objectivity and authenticity of religious experience </vt:lpstr>
      <vt:lpstr>Description-related Challenges</vt:lpstr>
      <vt:lpstr>Subject Related Challenges </vt:lpstr>
      <vt:lpstr>Object-related challenges</vt:lpstr>
      <vt:lpstr>AO1 Activity: </vt:lpstr>
      <vt:lpstr>Further Debates about the Challenges: the very nature of mystical experiences, the criteria is impossible to verify. The very nature of mystical experiences are subjective not objective .  </vt:lpstr>
      <vt:lpstr>Further Debates about the Challenges: the very nature of mystical experiences, the criteria is impossible to verify. The very nature of mystical experiences are subjective not objective .  </vt:lpstr>
      <vt:lpstr>Further Debates about the Challenges: the very nature of mystical experiences, the criteria is impossible to verify. The very nature of mystical experiences are subjective not objective .  </vt:lpstr>
      <vt:lpstr>Further Debates about the Challenges: the very nature of mystical experiences, the criteria is impossible to verify. The very nature of mystical experiences are subjective not objective .  </vt:lpstr>
      <vt:lpstr>AO2: The extent to which the challenges to religious experience are valid </vt:lpstr>
      <vt:lpstr>PowerPoint Presentation</vt:lpstr>
      <vt:lpstr>PowerPoint Presentation</vt:lpstr>
      <vt:lpstr>PowerPoint Presentation</vt:lpstr>
      <vt:lpstr>PowerPoint Presentation</vt:lpstr>
      <vt:lpstr>PowerPoint Presentation</vt:lpstr>
      <vt:lpstr>The persuasiveness of Franks Davis’ different challenges </vt:lpstr>
      <vt:lpstr>PowerPoint Presentation</vt:lpstr>
      <vt:lpstr>PowerPoint Presentation</vt:lpstr>
      <vt:lpstr>PowerPoint Presentation</vt:lpstr>
      <vt:lpstr>PowerPoint Presentation</vt:lpstr>
      <vt:lpstr>PowerPoint Presentation</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T4 C: Challenges to the objectivity and authenticity of religious experience </dc:title>
  <dc:creator>Rahima Choudhury</dc:creator>
  <cp:lastModifiedBy>Rahima Choudhury</cp:lastModifiedBy>
  <cp:revision>26</cp:revision>
  <dcterms:created xsi:type="dcterms:W3CDTF">2019-06-23T08:22:48Z</dcterms:created>
  <dcterms:modified xsi:type="dcterms:W3CDTF">2019-06-23T21:11:29Z</dcterms:modified>
</cp:coreProperties>
</file>