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6" r:id="rId17"/>
    <p:sldId id="277" r:id="rId18"/>
    <p:sldId id="271" r:id="rId19"/>
    <p:sldId id="272" r:id="rId20"/>
    <p:sldId id="273" r:id="rId21"/>
    <p:sldId id="274" r:id="rId22"/>
    <p:sldId id="275"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6" r:id="rId41"/>
    <p:sldId id="295" r:id="rId42"/>
    <p:sldId id="297" r:id="rId43"/>
    <p:sldId id="298"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3"/>
    <p:restoredTop sz="94698"/>
  </p:normalViewPr>
  <p:slideViewPr>
    <p:cSldViewPr snapToGrid="0" snapToObjects="1">
      <p:cViewPr varScale="1">
        <p:scale>
          <a:sx n="93" d="100"/>
          <a:sy n="93" d="100"/>
        </p:scale>
        <p:origin x="784"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11/5/18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11/5/18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11/5/18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11/5/18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11/5/18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11/5/18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86C5E-729E-7443-A26B-CA19A9A2C678}"/>
              </a:ext>
            </a:extLst>
          </p:cNvPr>
          <p:cNvSpPr>
            <a:spLocks noGrp="1"/>
          </p:cNvSpPr>
          <p:nvPr>
            <p:ph type="ctrTitle"/>
          </p:nvPr>
        </p:nvSpPr>
        <p:spPr/>
        <p:txBody>
          <a:bodyPr/>
          <a:lstStyle/>
          <a:p>
            <a:r>
              <a:rPr lang="en-GB" b="1" dirty="0">
                <a:solidFill>
                  <a:schemeClr val="tx1"/>
                </a:solidFill>
              </a:rPr>
              <a:t>Theme 1B: </a:t>
            </a:r>
            <a:br>
              <a:rPr lang="en-GB" b="1" dirty="0">
                <a:solidFill>
                  <a:schemeClr val="tx1"/>
                </a:solidFill>
              </a:rPr>
            </a:br>
            <a:r>
              <a:rPr lang="en-GB" b="1" dirty="0">
                <a:solidFill>
                  <a:schemeClr val="tx1"/>
                </a:solidFill>
              </a:rPr>
              <a:t>Resurrection</a:t>
            </a:r>
          </a:p>
        </p:txBody>
      </p:sp>
      <p:sp>
        <p:nvSpPr>
          <p:cNvPr id="3" name="Subtitle 2">
            <a:extLst>
              <a:ext uri="{FF2B5EF4-FFF2-40B4-BE49-F238E27FC236}">
                <a16:creationId xmlns:a16="http://schemas.microsoft.com/office/drawing/2014/main" id="{86D1CA5A-7F84-DC4C-B756-BCA043060861}"/>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719149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6FD28A9-171C-DE4F-997B-1FE6536420E9}"/>
              </a:ext>
            </a:extLst>
          </p:cNvPr>
          <p:cNvSpPr>
            <a:spLocks noGrp="1"/>
          </p:cNvSpPr>
          <p:nvPr>
            <p:ph type="title"/>
          </p:nvPr>
        </p:nvSpPr>
        <p:spPr>
          <a:xfrm>
            <a:off x="252919" y="864108"/>
            <a:ext cx="2947482" cy="1356127"/>
          </a:xfrm>
        </p:spPr>
        <p:txBody>
          <a:bodyPr/>
          <a:lstStyle/>
          <a:p>
            <a:r>
              <a:rPr lang="en-GB" b="1" dirty="0">
                <a:solidFill>
                  <a:schemeClr val="tx1"/>
                </a:solidFill>
              </a:rPr>
              <a:t>John 20</a:t>
            </a:r>
          </a:p>
        </p:txBody>
      </p:sp>
      <p:sp>
        <p:nvSpPr>
          <p:cNvPr id="5" name="Content Placeholder 2">
            <a:extLst>
              <a:ext uri="{FF2B5EF4-FFF2-40B4-BE49-F238E27FC236}">
                <a16:creationId xmlns:a16="http://schemas.microsoft.com/office/drawing/2014/main" id="{22C9757F-9274-8645-9062-CC4A697EAB9A}"/>
              </a:ext>
            </a:extLst>
          </p:cNvPr>
          <p:cNvSpPr>
            <a:spLocks noGrp="1"/>
          </p:cNvSpPr>
          <p:nvPr>
            <p:ph idx="1"/>
          </p:nvPr>
        </p:nvSpPr>
        <p:spPr>
          <a:xfrm>
            <a:off x="3869268" y="864108"/>
            <a:ext cx="7315200" cy="5120640"/>
          </a:xfrm>
        </p:spPr>
        <p:txBody>
          <a:bodyPr>
            <a:normAutofit/>
          </a:bodyPr>
          <a:lstStyle/>
          <a:p>
            <a:r>
              <a:rPr lang="en-GB" sz="2400" dirty="0"/>
              <a:t>Thomas, who had not been present when Jesus appears to the disciples, did not believe that they had seen Jesus. </a:t>
            </a:r>
          </a:p>
          <a:p>
            <a:r>
              <a:rPr lang="en-GB" sz="2400" dirty="0"/>
              <a:t>The end of this chapter concludes by saying that those who have not seen but believe are blessed. </a:t>
            </a:r>
          </a:p>
        </p:txBody>
      </p:sp>
      <p:sp>
        <p:nvSpPr>
          <p:cNvPr id="6" name="Title 1">
            <a:extLst>
              <a:ext uri="{FF2B5EF4-FFF2-40B4-BE49-F238E27FC236}">
                <a16:creationId xmlns:a16="http://schemas.microsoft.com/office/drawing/2014/main" id="{44CE2308-EAFA-CB45-90D0-E3B93BCDC4BA}"/>
              </a:ext>
            </a:extLst>
          </p:cNvPr>
          <p:cNvSpPr txBox="1">
            <a:spLocks/>
          </p:cNvSpPr>
          <p:nvPr/>
        </p:nvSpPr>
        <p:spPr>
          <a:xfrm>
            <a:off x="252919" y="2576530"/>
            <a:ext cx="2947482" cy="32558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2000" dirty="0">
                <a:solidFill>
                  <a:schemeClr val="tx1"/>
                </a:solidFill>
              </a:rPr>
              <a:t>Apostle: one who is sent, a messenger, ambassador, the name given to those who were sent by Jesus to proclaim the good news</a:t>
            </a:r>
          </a:p>
          <a:p>
            <a:endParaRPr lang="en-GB" sz="2000" dirty="0">
              <a:solidFill>
                <a:schemeClr val="tx1"/>
              </a:solidFill>
            </a:endParaRPr>
          </a:p>
          <a:p>
            <a:r>
              <a:rPr lang="en-GB" sz="2000" dirty="0">
                <a:solidFill>
                  <a:schemeClr val="tx1"/>
                </a:solidFill>
              </a:rPr>
              <a:t>Messiah: saviour of the Jews</a:t>
            </a:r>
          </a:p>
          <a:p>
            <a:endParaRPr lang="en-GB" sz="2000" dirty="0">
              <a:solidFill>
                <a:schemeClr val="tx1"/>
              </a:solidFill>
            </a:endParaRPr>
          </a:p>
          <a:p>
            <a:r>
              <a:rPr lang="en-GB" sz="2000" dirty="0">
                <a:solidFill>
                  <a:schemeClr val="tx1"/>
                </a:solidFill>
              </a:rPr>
              <a:t>Resurrection: rising from the dead</a:t>
            </a:r>
          </a:p>
        </p:txBody>
      </p:sp>
    </p:spTree>
    <p:extLst>
      <p:ext uri="{BB962C8B-B14F-4D97-AF65-F5344CB8AC3E}">
        <p14:creationId xmlns:p14="http://schemas.microsoft.com/office/powerpoint/2010/main" val="143597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DA17118-9930-A149-9A23-E8E8B384C2EF}"/>
              </a:ext>
            </a:extLst>
          </p:cNvPr>
          <p:cNvSpPr>
            <a:spLocks noGrp="1"/>
          </p:cNvSpPr>
          <p:nvPr>
            <p:ph type="title"/>
          </p:nvPr>
        </p:nvSpPr>
        <p:spPr>
          <a:xfrm>
            <a:off x="252919" y="864108"/>
            <a:ext cx="2947482" cy="1356127"/>
          </a:xfrm>
        </p:spPr>
        <p:txBody>
          <a:bodyPr/>
          <a:lstStyle/>
          <a:p>
            <a:r>
              <a:rPr lang="en-GB" b="1" dirty="0">
                <a:solidFill>
                  <a:schemeClr val="tx1"/>
                </a:solidFill>
              </a:rPr>
              <a:t>John 21</a:t>
            </a:r>
          </a:p>
        </p:txBody>
      </p:sp>
      <p:sp>
        <p:nvSpPr>
          <p:cNvPr id="5" name="Content Placeholder 2">
            <a:extLst>
              <a:ext uri="{FF2B5EF4-FFF2-40B4-BE49-F238E27FC236}">
                <a16:creationId xmlns:a16="http://schemas.microsoft.com/office/drawing/2014/main" id="{3CBFD28D-A5B7-5340-B5A1-393FA8304C05}"/>
              </a:ext>
            </a:extLst>
          </p:cNvPr>
          <p:cNvSpPr>
            <a:spLocks noGrp="1"/>
          </p:cNvSpPr>
          <p:nvPr>
            <p:ph idx="1"/>
          </p:nvPr>
        </p:nvSpPr>
        <p:spPr>
          <a:xfrm>
            <a:off x="3869268" y="864108"/>
            <a:ext cx="7315200" cy="5120640"/>
          </a:xfrm>
        </p:spPr>
        <p:txBody>
          <a:bodyPr>
            <a:normAutofit/>
          </a:bodyPr>
          <a:lstStyle/>
          <a:p>
            <a:r>
              <a:rPr lang="en-GB" sz="2400" dirty="0"/>
              <a:t>John 21 can be divided into three sections:</a:t>
            </a:r>
          </a:p>
          <a:p>
            <a:pPr marL="514350" indent="-514350">
              <a:buFont typeface="+mj-lt"/>
              <a:buAutoNum type="romanLcPeriod"/>
            </a:pPr>
            <a:r>
              <a:rPr lang="en-GB" sz="2400" dirty="0"/>
              <a:t>Jesus appears to the disciples by the Sea of Galilee (1-14)</a:t>
            </a:r>
          </a:p>
          <a:p>
            <a:pPr marL="514350" indent="-514350">
              <a:buFont typeface="+mj-lt"/>
              <a:buAutoNum type="romanLcPeriod"/>
            </a:pPr>
            <a:r>
              <a:rPr lang="en-GB" sz="2400" dirty="0"/>
              <a:t>Jesus commissions Peter to shepherd his people (21:15-23)</a:t>
            </a:r>
          </a:p>
          <a:p>
            <a:pPr marL="514350" indent="-514350">
              <a:buFont typeface="+mj-lt"/>
              <a:buAutoNum type="romanLcPeriod"/>
            </a:pPr>
            <a:r>
              <a:rPr lang="en-GB" sz="2400" dirty="0"/>
              <a:t>John’s testimony confirmed </a:t>
            </a:r>
          </a:p>
        </p:txBody>
      </p:sp>
      <p:sp>
        <p:nvSpPr>
          <p:cNvPr id="6" name="Title 1">
            <a:extLst>
              <a:ext uri="{FF2B5EF4-FFF2-40B4-BE49-F238E27FC236}">
                <a16:creationId xmlns:a16="http://schemas.microsoft.com/office/drawing/2014/main" id="{065460FE-1B70-5347-BF0A-AE84CFF956B6}"/>
              </a:ext>
            </a:extLst>
          </p:cNvPr>
          <p:cNvSpPr txBox="1">
            <a:spLocks/>
          </p:cNvSpPr>
          <p:nvPr/>
        </p:nvSpPr>
        <p:spPr>
          <a:xfrm>
            <a:off x="252919" y="2576530"/>
            <a:ext cx="2947482" cy="32558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endParaRPr lang="en-GB" sz="2000" dirty="0">
              <a:solidFill>
                <a:schemeClr val="tx1"/>
              </a:solidFill>
            </a:endParaRPr>
          </a:p>
        </p:txBody>
      </p:sp>
    </p:spTree>
    <p:extLst>
      <p:ext uri="{BB962C8B-B14F-4D97-AF65-F5344CB8AC3E}">
        <p14:creationId xmlns:p14="http://schemas.microsoft.com/office/powerpoint/2010/main" val="379469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FE033EB-C0EB-4A4F-B410-AA81EC0D82A6}"/>
              </a:ext>
            </a:extLst>
          </p:cNvPr>
          <p:cNvSpPr>
            <a:spLocks noGrp="1"/>
          </p:cNvSpPr>
          <p:nvPr>
            <p:ph type="title"/>
          </p:nvPr>
        </p:nvSpPr>
        <p:spPr>
          <a:xfrm>
            <a:off x="252919" y="864108"/>
            <a:ext cx="2947482" cy="2474837"/>
          </a:xfrm>
        </p:spPr>
        <p:txBody>
          <a:bodyPr>
            <a:normAutofit fontScale="90000"/>
          </a:bodyPr>
          <a:lstStyle/>
          <a:p>
            <a:r>
              <a:rPr lang="en-GB" b="1" dirty="0">
                <a:solidFill>
                  <a:schemeClr val="tx1"/>
                </a:solidFill>
              </a:rPr>
              <a:t>John 21:</a:t>
            </a:r>
            <a:br>
              <a:rPr lang="en-GB" b="1" dirty="0">
                <a:solidFill>
                  <a:schemeClr val="tx1"/>
                </a:solidFill>
              </a:rPr>
            </a:br>
            <a:r>
              <a:rPr lang="en-GB" b="1" dirty="0">
                <a:solidFill>
                  <a:schemeClr val="tx1"/>
                </a:solidFill>
              </a:rPr>
              <a:t>Jesus appears to the disciples by the Sea of Galilee</a:t>
            </a:r>
          </a:p>
        </p:txBody>
      </p:sp>
      <p:sp>
        <p:nvSpPr>
          <p:cNvPr id="5" name="Content Placeholder 2">
            <a:extLst>
              <a:ext uri="{FF2B5EF4-FFF2-40B4-BE49-F238E27FC236}">
                <a16:creationId xmlns:a16="http://schemas.microsoft.com/office/drawing/2014/main" id="{EDCCB562-A033-E142-9E06-71250F60D433}"/>
              </a:ext>
            </a:extLst>
          </p:cNvPr>
          <p:cNvSpPr>
            <a:spLocks noGrp="1"/>
          </p:cNvSpPr>
          <p:nvPr>
            <p:ph idx="1"/>
          </p:nvPr>
        </p:nvSpPr>
        <p:spPr>
          <a:xfrm>
            <a:off x="3869268" y="864108"/>
            <a:ext cx="7315200" cy="5120640"/>
          </a:xfrm>
        </p:spPr>
        <p:txBody>
          <a:bodyPr>
            <a:normAutofit/>
          </a:bodyPr>
          <a:lstStyle/>
          <a:p>
            <a:r>
              <a:rPr lang="en-GB" sz="2400" dirty="0"/>
              <a:t>Jesus is described as standing on the shore. No explanation as to how he got there. </a:t>
            </a:r>
          </a:p>
          <a:p>
            <a:r>
              <a:rPr lang="en-GB" sz="2400" dirty="0"/>
              <a:t>Also mysterious, is how he knew there was abundant fish on the right side of the boat (21:6) and where he got the fish and bread that was already at the fire (21:9)</a:t>
            </a:r>
          </a:p>
        </p:txBody>
      </p:sp>
    </p:spTree>
    <p:extLst>
      <p:ext uri="{BB962C8B-B14F-4D97-AF65-F5344CB8AC3E}">
        <p14:creationId xmlns:p14="http://schemas.microsoft.com/office/powerpoint/2010/main" val="1180215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AF27594-F54D-D64C-A488-B4931DD7780F}"/>
              </a:ext>
            </a:extLst>
          </p:cNvPr>
          <p:cNvSpPr>
            <a:spLocks noGrp="1"/>
          </p:cNvSpPr>
          <p:nvPr>
            <p:ph type="title"/>
          </p:nvPr>
        </p:nvSpPr>
        <p:spPr>
          <a:xfrm>
            <a:off x="252919" y="864108"/>
            <a:ext cx="2947482" cy="2474837"/>
          </a:xfrm>
        </p:spPr>
        <p:txBody>
          <a:bodyPr>
            <a:normAutofit/>
          </a:bodyPr>
          <a:lstStyle/>
          <a:p>
            <a:r>
              <a:rPr lang="en-GB" b="1" dirty="0">
                <a:solidFill>
                  <a:schemeClr val="tx1"/>
                </a:solidFill>
              </a:rPr>
              <a:t>John 21:</a:t>
            </a:r>
            <a:br>
              <a:rPr lang="en-GB" b="1" dirty="0">
                <a:solidFill>
                  <a:schemeClr val="tx1"/>
                </a:solidFill>
              </a:rPr>
            </a:br>
            <a:r>
              <a:rPr lang="en-GB" b="1" dirty="0">
                <a:solidFill>
                  <a:schemeClr val="tx1"/>
                </a:solidFill>
              </a:rPr>
              <a:t>Jesus commissions Peter</a:t>
            </a:r>
          </a:p>
        </p:txBody>
      </p:sp>
      <p:sp>
        <p:nvSpPr>
          <p:cNvPr id="5" name="Content Placeholder 2">
            <a:extLst>
              <a:ext uri="{FF2B5EF4-FFF2-40B4-BE49-F238E27FC236}">
                <a16:creationId xmlns:a16="http://schemas.microsoft.com/office/drawing/2014/main" id="{A5EE5418-7382-264D-BD51-A5BD4583E3D9}"/>
              </a:ext>
            </a:extLst>
          </p:cNvPr>
          <p:cNvSpPr>
            <a:spLocks noGrp="1"/>
          </p:cNvSpPr>
          <p:nvPr>
            <p:ph idx="1"/>
          </p:nvPr>
        </p:nvSpPr>
        <p:spPr>
          <a:xfrm>
            <a:off x="3869268" y="864108"/>
            <a:ext cx="7315200" cy="5120640"/>
          </a:xfrm>
        </p:spPr>
        <p:txBody>
          <a:bodyPr>
            <a:normAutofit/>
          </a:bodyPr>
          <a:lstStyle/>
          <a:p>
            <a:r>
              <a:rPr lang="en-GB" sz="2400" dirty="0"/>
              <a:t>After breakfast, Jesus asks Peter (also called Simon) whether he loves him ‘more than these’- presumably referring to the disciples.</a:t>
            </a:r>
          </a:p>
          <a:p>
            <a:r>
              <a:rPr lang="en-GB" sz="2400" dirty="0"/>
              <a:t>When Simon Peter says he does, Jesus tells him to “feed the lambs.” He then asks the same question twice more and repeats similar phrases.</a:t>
            </a:r>
          </a:p>
          <a:p>
            <a:r>
              <a:rPr lang="en-GB" sz="2400" dirty="0"/>
              <a:t>The three commands form a comprehensive image of shepherding- a familiar way of describing God’s care for his people. </a:t>
            </a:r>
          </a:p>
          <a:p>
            <a:endParaRPr lang="en-GB" sz="2400" dirty="0"/>
          </a:p>
        </p:txBody>
      </p:sp>
      <p:sp>
        <p:nvSpPr>
          <p:cNvPr id="6" name="Title 1">
            <a:extLst>
              <a:ext uri="{FF2B5EF4-FFF2-40B4-BE49-F238E27FC236}">
                <a16:creationId xmlns:a16="http://schemas.microsoft.com/office/drawing/2014/main" id="{BC88D7FC-CF5E-A243-B50C-53FED8086B41}"/>
              </a:ext>
            </a:extLst>
          </p:cNvPr>
          <p:cNvSpPr txBox="1">
            <a:spLocks/>
          </p:cNvSpPr>
          <p:nvPr/>
        </p:nvSpPr>
        <p:spPr>
          <a:xfrm>
            <a:off x="252919" y="2576530"/>
            <a:ext cx="2947482" cy="32558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endParaRPr lang="en-GB" sz="2000" dirty="0">
              <a:solidFill>
                <a:schemeClr val="tx1"/>
              </a:solidFill>
            </a:endParaRPr>
          </a:p>
        </p:txBody>
      </p:sp>
    </p:spTree>
    <p:extLst>
      <p:ext uri="{BB962C8B-B14F-4D97-AF65-F5344CB8AC3E}">
        <p14:creationId xmlns:p14="http://schemas.microsoft.com/office/powerpoint/2010/main" val="1437715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69C3950-15BE-DF40-A8D8-578819D86616}"/>
              </a:ext>
            </a:extLst>
          </p:cNvPr>
          <p:cNvSpPr>
            <a:spLocks noGrp="1"/>
          </p:cNvSpPr>
          <p:nvPr>
            <p:ph type="title"/>
          </p:nvPr>
        </p:nvSpPr>
        <p:spPr>
          <a:xfrm>
            <a:off x="252919" y="864108"/>
            <a:ext cx="2947482" cy="2474837"/>
          </a:xfrm>
        </p:spPr>
        <p:txBody>
          <a:bodyPr>
            <a:normAutofit/>
          </a:bodyPr>
          <a:lstStyle/>
          <a:p>
            <a:r>
              <a:rPr lang="en-GB" b="1" dirty="0">
                <a:solidFill>
                  <a:schemeClr val="tx1"/>
                </a:solidFill>
              </a:rPr>
              <a:t>John 21:</a:t>
            </a:r>
            <a:br>
              <a:rPr lang="en-GB" b="1" dirty="0">
                <a:solidFill>
                  <a:schemeClr val="tx1"/>
                </a:solidFill>
              </a:rPr>
            </a:br>
            <a:r>
              <a:rPr lang="en-GB" b="1" dirty="0">
                <a:solidFill>
                  <a:schemeClr val="tx1"/>
                </a:solidFill>
              </a:rPr>
              <a:t>Jesus commissions Peter</a:t>
            </a:r>
          </a:p>
        </p:txBody>
      </p:sp>
      <p:sp>
        <p:nvSpPr>
          <p:cNvPr id="5" name="Content Placeholder 2">
            <a:extLst>
              <a:ext uri="{FF2B5EF4-FFF2-40B4-BE49-F238E27FC236}">
                <a16:creationId xmlns:a16="http://schemas.microsoft.com/office/drawing/2014/main" id="{C0BC42EC-DD2C-F041-BADF-1D14D723CD55}"/>
              </a:ext>
            </a:extLst>
          </p:cNvPr>
          <p:cNvSpPr>
            <a:spLocks noGrp="1"/>
          </p:cNvSpPr>
          <p:nvPr>
            <p:ph idx="1"/>
          </p:nvPr>
        </p:nvSpPr>
        <p:spPr>
          <a:xfrm>
            <a:off x="3869268" y="864108"/>
            <a:ext cx="7315200" cy="5120640"/>
          </a:xfrm>
        </p:spPr>
        <p:txBody>
          <a:bodyPr>
            <a:normAutofit/>
          </a:bodyPr>
          <a:lstStyle/>
          <a:p>
            <a:r>
              <a:rPr lang="en-GB" sz="2400" dirty="0"/>
              <a:t>Jesus then describes the sort of death by which Peter would show his love for Jesus. </a:t>
            </a:r>
          </a:p>
          <a:p>
            <a:r>
              <a:rPr lang="en-GB" sz="2400" dirty="0"/>
              <a:t>Tradition states that Peter was crucified upside down in AD67 during Nero’s persecution of the Church. </a:t>
            </a:r>
          </a:p>
          <a:p>
            <a:r>
              <a:rPr lang="en-GB" sz="2400" dirty="0"/>
              <a:t>However, these may not have been Jesus’ words. </a:t>
            </a:r>
          </a:p>
          <a:p>
            <a:r>
              <a:rPr lang="en-GB" sz="2400" dirty="0"/>
              <a:t>John’s gospel was written late in the 1</a:t>
            </a:r>
            <a:r>
              <a:rPr lang="en-GB" sz="2400" baseline="30000" dirty="0"/>
              <a:t>st</a:t>
            </a:r>
            <a:r>
              <a:rPr lang="en-GB" sz="2400" dirty="0"/>
              <a:t> century CE, so the author would have already known how Peter died. </a:t>
            </a:r>
          </a:p>
          <a:p>
            <a:endParaRPr lang="en-GB" sz="2400" dirty="0"/>
          </a:p>
        </p:txBody>
      </p:sp>
      <p:sp>
        <p:nvSpPr>
          <p:cNvPr id="6" name="Title 1">
            <a:extLst>
              <a:ext uri="{FF2B5EF4-FFF2-40B4-BE49-F238E27FC236}">
                <a16:creationId xmlns:a16="http://schemas.microsoft.com/office/drawing/2014/main" id="{8EF03431-EE64-934C-8DD6-000FD9B150ED}"/>
              </a:ext>
            </a:extLst>
          </p:cNvPr>
          <p:cNvSpPr txBox="1">
            <a:spLocks/>
          </p:cNvSpPr>
          <p:nvPr/>
        </p:nvSpPr>
        <p:spPr>
          <a:xfrm>
            <a:off x="252919" y="2576530"/>
            <a:ext cx="2947482" cy="32558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endParaRPr lang="en-GB" sz="2000" dirty="0">
              <a:solidFill>
                <a:schemeClr val="tx1"/>
              </a:solidFill>
            </a:endParaRPr>
          </a:p>
        </p:txBody>
      </p:sp>
    </p:spTree>
    <p:extLst>
      <p:ext uri="{BB962C8B-B14F-4D97-AF65-F5344CB8AC3E}">
        <p14:creationId xmlns:p14="http://schemas.microsoft.com/office/powerpoint/2010/main" val="237124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A1DBB6A-1B58-FD41-86D8-187214882BC2}"/>
              </a:ext>
            </a:extLst>
          </p:cNvPr>
          <p:cNvSpPr>
            <a:spLocks noGrp="1"/>
          </p:cNvSpPr>
          <p:nvPr>
            <p:ph type="title"/>
          </p:nvPr>
        </p:nvSpPr>
        <p:spPr>
          <a:xfrm>
            <a:off x="252919" y="864108"/>
            <a:ext cx="2947482" cy="2474837"/>
          </a:xfrm>
        </p:spPr>
        <p:txBody>
          <a:bodyPr>
            <a:normAutofit/>
          </a:bodyPr>
          <a:lstStyle/>
          <a:p>
            <a:r>
              <a:rPr lang="en-GB" b="1" dirty="0">
                <a:solidFill>
                  <a:schemeClr val="tx1"/>
                </a:solidFill>
              </a:rPr>
              <a:t>John 21:</a:t>
            </a:r>
            <a:br>
              <a:rPr lang="en-GB" b="1" dirty="0">
                <a:solidFill>
                  <a:schemeClr val="tx1"/>
                </a:solidFill>
              </a:rPr>
            </a:br>
            <a:r>
              <a:rPr lang="en-GB" b="1" dirty="0">
                <a:solidFill>
                  <a:schemeClr val="tx1"/>
                </a:solidFill>
              </a:rPr>
              <a:t>John’s testimony confirmed</a:t>
            </a:r>
          </a:p>
        </p:txBody>
      </p:sp>
      <p:sp>
        <p:nvSpPr>
          <p:cNvPr id="5" name="Content Placeholder 2">
            <a:extLst>
              <a:ext uri="{FF2B5EF4-FFF2-40B4-BE49-F238E27FC236}">
                <a16:creationId xmlns:a16="http://schemas.microsoft.com/office/drawing/2014/main" id="{B8918AA1-85A4-454B-AAFC-E003AD3B6AA5}"/>
              </a:ext>
            </a:extLst>
          </p:cNvPr>
          <p:cNvSpPr>
            <a:spLocks noGrp="1"/>
          </p:cNvSpPr>
          <p:nvPr>
            <p:ph idx="1"/>
          </p:nvPr>
        </p:nvSpPr>
        <p:spPr>
          <a:xfrm>
            <a:off x="3869268" y="864108"/>
            <a:ext cx="7315200" cy="5120640"/>
          </a:xfrm>
        </p:spPr>
        <p:txBody>
          <a:bodyPr>
            <a:normAutofit/>
          </a:bodyPr>
          <a:lstStyle/>
          <a:p>
            <a:r>
              <a:rPr lang="en-GB" sz="2400" dirty="0"/>
              <a:t>John 21:24 identifies the author as John, the beloved disciple. </a:t>
            </a:r>
          </a:p>
          <a:p>
            <a:r>
              <a:rPr lang="en-GB" sz="2400" dirty="0"/>
              <a:t>This does not mean the John actually did the writing- may have been done by his disciples, but it does mean that John was responsible for what was written. </a:t>
            </a:r>
          </a:p>
          <a:p>
            <a:r>
              <a:rPr lang="en-GB" sz="2400" dirty="0"/>
              <a:t>They claim that everything written is true.</a:t>
            </a:r>
          </a:p>
          <a:p>
            <a:r>
              <a:rPr lang="en-GB" sz="2400" dirty="0"/>
              <a:t>Either means that some of those were also eyewitnesses, or that the Holy Spirit confirmed John’s testimony to them. </a:t>
            </a:r>
          </a:p>
          <a:p>
            <a:r>
              <a:rPr lang="en-GB" sz="2400" dirty="0"/>
              <a:t>It ends with a testimony of inexhaustible greatness of Jesus. It is not clear if this is written by John himself or a later scholar as a way of commentary. </a:t>
            </a:r>
          </a:p>
          <a:p>
            <a:endParaRPr lang="en-GB" sz="2400" dirty="0"/>
          </a:p>
        </p:txBody>
      </p:sp>
      <p:sp>
        <p:nvSpPr>
          <p:cNvPr id="6" name="Title 1">
            <a:extLst>
              <a:ext uri="{FF2B5EF4-FFF2-40B4-BE49-F238E27FC236}">
                <a16:creationId xmlns:a16="http://schemas.microsoft.com/office/drawing/2014/main" id="{D2080A15-9141-2448-AFCC-8EB408291016}"/>
              </a:ext>
            </a:extLst>
          </p:cNvPr>
          <p:cNvSpPr txBox="1">
            <a:spLocks/>
          </p:cNvSpPr>
          <p:nvPr/>
        </p:nvSpPr>
        <p:spPr>
          <a:xfrm>
            <a:off x="252919" y="2576530"/>
            <a:ext cx="2947482" cy="32558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endParaRPr lang="en-GB" sz="2000" dirty="0">
              <a:solidFill>
                <a:schemeClr val="tx1"/>
              </a:solidFill>
            </a:endParaRPr>
          </a:p>
        </p:txBody>
      </p:sp>
    </p:spTree>
    <p:extLst>
      <p:ext uri="{BB962C8B-B14F-4D97-AF65-F5344CB8AC3E}">
        <p14:creationId xmlns:p14="http://schemas.microsoft.com/office/powerpoint/2010/main" val="4051624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ircle(in)">
                                      <p:cBhvr>
                                        <p:cTn id="2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0F370-0C52-F74C-9E49-DB2FBDD7136B}"/>
              </a:ext>
            </a:extLst>
          </p:cNvPr>
          <p:cNvSpPr>
            <a:spLocks noGrp="1"/>
          </p:cNvSpPr>
          <p:nvPr>
            <p:ph type="title"/>
          </p:nvPr>
        </p:nvSpPr>
        <p:spPr/>
        <p:txBody>
          <a:bodyPr/>
          <a:lstStyle/>
          <a:p>
            <a:r>
              <a:rPr lang="en-US" b="1" dirty="0">
                <a:solidFill>
                  <a:schemeClr val="tx1"/>
                </a:solidFill>
              </a:rPr>
              <a:t>Feedback on Essays AO1</a:t>
            </a:r>
          </a:p>
        </p:txBody>
      </p:sp>
      <p:sp>
        <p:nvSpPr>
          <p:cNvPr id="3" name="Content Placeholder 2">
            <a:extLst>
              <a:ext uri="{FF2B5EF4-FFF2-40B4-BE49-F238E27FC236}">
                <a16:creationId xmlns:a16="http://schemas.microsoft.com/office/drawing/2014/main" id="{8A0D77A9-8F4A-7E44-8CC1-2F447788C00A}"/>
              </a:ext>
            </a:extLst>
          </p:cNvPr>
          <p:cNvSpPr>
            <a:spLocks noGrp="1"/>
          </p:cNvSpPr>
          <p:nvPr>
            <p:ph idx="1"/>
          </p:nvPr>
        </p:nvSpPr>
        <p:spPr/>
        <p:txBody>
          <a:bodyPr/>
          <a:lstStyle/>
          <a:p>
            <a:r>
              <a:rPr lang="en-US" b="1" dirty="0"/>
              <a:t>Timings (closed book essays with only a plan in front of you)</a:t>
            </a:r>
          </a:p>
          <a:p>
            <a:r>
              <a:rPr lang="en-US" b="1" dirty="0"/>
              <a:t>Lots muddled up Matthew and Luke’s focus</a:t>
            </a:r>
          </a:p>
          <a:p>
            <a:r>
              <a:rPr lang="en-US" b="1" dirty="0"/>
              <a:t>Generally very good understanding of both accounts</a:t>
            </a:r>
          </a:p>
          <a:p>
            <a:r>
              <a:rPr lang="en-US" b="1" dirty="0"/>
              <a:t>Focus on the birth narrative, not the two gospels generally</a:t>
            </a:r>
          </a:p>
          <a:p>
            <a:r>
              <a:rPr lang="en-US" b="1" dirty="0"/>
              <a:t>Be careful not to emphasize Jesus as a prophet, rather than the Messiah</a:t>
            </a:r>
          </a:p>
          <a:p>
            <a:r>
              <a:rPr lang="en-US" b="1" dirty="0"/>
              <a:t>Don’t just describe. Explain WHY the differences occur- particularly Matthew writing to a Jewish audience: </a:t>
            </a:r>
          </a:p>
          <a:p>
            <a:pPr lvl="1"/>
            <a:r>
              <a:rPr lang="en-US" sz="2000" b="1" dirty="0"/>
              <a:t>Long awaited Messiah</a:t>
            </a:r>
          </a:p>
          <a:p>
            <a:pPr lvl="1"/>
            <a:r>
              <a:rPr lang="en-US" sz="2000" b="1" dirty="0"/>
              <a:t>Line of David</a:t>
            </a:r>
          </a:p>
          <a:p>
            <a:pPr lvl="1"/>
            <a:r>
              <a:rPr lang="en-US" sz="2000" b="1" dirty="0"/>
              <a:t>Parallel drawn between Moses and Jesus in Herod’s massacre</a:t>
            </a:r>
            <a:endParaRPr lang="en-US" dirty="0"/>
          </a:p>
        </p:txBody>
      </p:sp>
    </p:spTree>
    <p:extLst>
      <p:ext uri="{BB962C8B-B14F-4D97-AF65-F5344CB8AC3E}">
        <p14:creationId xmlns:p14="http://schemas.microsoft.com/office/powerpoint/2010/main" val="811632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F7A7C3D-8E17-364B-A621-1736F22C7DCB}"/>
              </a:ext>
            </a:extLst>
          </p:cNvPr>
          <p:cNvSpPr>
            <a:spLocks noGrp="1"/>
          </p:cNvSpPr>
          <p:nvPr>
            <p:ph type="title"/>
          </p:nvPr>
        </p:nvSpPr>
        <p:spPr>
          <a:xfrm>
            <a:off x="252919" y="1123837"/>
            <a:ext cx="2947482" cy="4601183"/>
          </a:xfrm>
        </p:spPr>
        <p:txBody>
          <a:bodyPr/>
          <a:lstStyle/>
          <a:p>
            <a:r>
              <a:rPr lang="en-US" b="1" dirty="0">
                <a:solidFill>
                  <a:schemeClr val="tx1"/>
                </a:solidFill>
              </a:rPr>
              <a:t>Feedback on Essays AO2</a:t>
            </a:r>
          </a:p>
        </p:txBody>
      </p:sp>
      <p:sp>
        <p:nvSpPr>
          <p:cNvPr id="5" name="Content Placeholder 2">
            <a:extLst>
              <a:ext uri="{FF2B5EF4-FFF2-40B4-BE49-F238E27FC236}">
                <a16:creationId xmlns:a16="http://schemas.microsoft.com/office/drawing/2014/main" id="{664D7A90-1D57-574D-AFC4-8CA638AB2B2E}"/>
              </a:ext>
            </a:extLst>
          </p:cNvPr>
          <p:cNvSpPr>
            <a:spLocks noGrp="1"/>
          </p:cNvSpPr>
          <p:nvPr>
            <p:ph idx="1"/>
          </p:nvPr>
        </p:nvSpPr>
        <p:spPr>
          <a:xfrm>
            <a:off x="3869268" y="864108"/>
            <a:ext cx="7315200" cy="5120640"/>
          </a:xfrm>
        </p:spPr>
        <p:txBody>
          <a:bodyPr/>
          <a:lstStyle/>
          <a:p>
            <a:r>
              <a:rPr lang="en-US" b="1" dirty="0"/>
              <a:t>Timings (closed book essays with only a plan in front of you)</a:t>
            </a:r>
          </a:p>
          <a:p>
            <a:r>
              <a:rPr lang="en-US" b="1" dirty="0"/>
              <a:t>Make sure we’re clear on the definition of incarnation</a:t>
            </a:r>
          </a:p>
          <a:p>
            <a:r>
              <a:rPr lang="en-US" b="1" dirty="0"/>
              <a:t>What are the arguments for Jesus being fully God and Jesus being fully man?</a:t>
            </a:r>
          </a:p>
          <a:p>
            <a:r>
              <a:rPr lang="en-US" b="1" dirty="0"/>
              <a:t>Mark Scheme for you to have a look at</a:t>
            </a:r>
          </a:p>
        </p:txBody>
      </p:sp>
    </p:spTree>
    <p:extLst>
      <p:ext uri="{BB962C8B-B14F-4D97-AF65-F5344CB8AC3E}">
        <p14:creationId xmlns:p14="http://schemas.microsoft.com/office/powerpoint/2010/main" val="2930967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7F9029C-BF21-984E-AC86-BC179539E73B}"/>
              </a:ext>
            </a:extLst>
          </p:cNvPr>
          <p:cNvSpPr>
            <a:spLocks noGrp="1"/>
          </p:cNvSpPr>
          <p:nvPr>
            <p:ph type="title"/>
          </p:nvPr>
        </p:nvSpPr>
        <p:spPr>
          <a:xfrm>
            <a:off x="252919" y="864108"/>
            <a:ext cx="2947482" cy="4442183"/>
          </a:xfrm>
        </p:spPr>
        <p:txBody>
          <a:bodyPr>
            <a:normAutofit/>
          </a:bodyPr>
          <a:lstStyle/>
          <a:p>
            <a:r>
              <a:rPr lang="en-GB" sz="3200" b="1" dirty="0">
                <a:solidFill>
                  <a:schemeClr val="tx1"/>
                </a:solidFill>
              </a:rPr>
              <a:t>Paul’s understanding of the resurrection of Jesus:</a:t>
            </a:r>
            <a:br>
              <a:rPr lang="en-GB" sz="3200" b="1" dirty="0">
                <a:solidFill>
                  <a:schemeClr val="tx1"/>
                </a:solidFill>
              </a:rPr>
            </a:br>
            <a:br>
              <a:rPr lang="en-GB" sz="3200" b="1" dirty="0">
                <a:solidFill>
                  <a:schemeClr val="tx1"/>
                </a:solidFill>
              </a:rPr>
            </a:br>
            <a:r>
              <a:rPr lang="en-GB" sz="3200" b="1" dirty="0">
                <a:solidFill>
                  <a:schemeClr val="tx1"/>
                </a:solidFill>
              </a:rPr>
              <a:t>Philippians</a:t>
            </a:r>
          </a:p>
        </p:txBody>
      </p:sp>
      <p:sp>
        <p:nvSpPr>
          <p:cNvPr id="5" name="Content Placeholder 2">
            <a:extLst>
              <a:ext uri="{FF2B5EF4-FFF2-40B4-BE49-F238E27FC236}">
                <a16:creationId xmlns:a16="http://schemas.microsoft.com/office/drawing/2014/main" id="{B52EE152-E16C-904A-8F8B-D0DCD7AD6881}"/>
              </a:ext>
            </a:extLst>
          </p:cNvPr>
          <p:cNvSpPr>
            <a:spLocks noGrp="1"/>
          </p:cNvSpPr>
          <p:nvPr>
            <p:ph idx="1"/>
          </p:nvPr>
        </p:nvSpPr>
        <p:spPr>
          <a:xfrm>
            <a:off x="3869268" y="864108"/>
            <a:ext cx="7315200" cy="5120640"/>
          </a:xfrm>
        </p:spPr>
        <p:txBody>
          <a:bodyPr>
            <a:normAutofit/>
          </a:bodyPr>
          <a:lstStyle/>
          <a:p>
            <a:r>
              <a:rPr lang="en-GB" sz="2400" dirty="0"/>
              <a:t>In Philippians 1:21-24, Paul tells us that because of the resurrection, dying is gain. </a:t>
            </a:r>
          </a:p>
          <a:p>
            <a:r>
              <a:rPr lang="en-GB" sz="2400" dirty="0"/>
              <a:t>It suggests that at death, we are immediately in some sense with Christ. </a:t>
            </a:r>
          </a:p>
          <a:p>
            <a:endParaRPr lang="en-GB" sz="2400" dirty="0"/>
          </a:p>
        </p:txBody>
      </p:sp>
      <p:sp>
        <p:nvSpPr>
          <p:cNvPr id="6" name="Title 1">
            <a:extLst>
              <a:ext uri="{FF2B5EF4-FFF2-40B4-BE49-F238E27FC236}">
                <a16:creationId xmlns:a16="http://schemas.microsoft.com/office/drawing/2014/main" id="{7A91715A-A3CC-AD44-B2A8-51DBBF1A26AE}"/>
              </a:ext>
            </a:extLst>
          </p:cNvPr>
          <p:cNvSpPr txBox="1">
            <a:spLocks/>
          </p:cNvSpPr>
          <p:nvPr/>
        </p:nvSpPr>
        <p:spPr>
          <a:xfrm>
            <a:off x="252919" y="2576530"/>
            <a:ext cx="2947482" cy="32558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endParaRPr lang="en-GB" sz="2000" dirty="0">
              <a:solidFill>
                <a:schemeClr val="tx1"/>
              </a:solidFill>
            </a:endParaRPr>
          </a:p>
        </p:txBody>
      </p:sp>
    </p:spTree>
    <p:extLst>
      <p:ext uri="{BB962C8B-B14F-4D97-AF65-F5344CB8AC3E}">
        <p14:creationId xmlns:p14="http://schemas.microsoft.com/office/powerpoint/2010/main" val="260655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FB98F33-95DD-6648-8BB6-0121DF9A06BF}"/>
              </a:ext>
            </a:extLst>
          </p:cNvPr>
          <p:cNvSpPr>
            <a:spLocks noGrp="1"/>
          </p:cNvSpPr>
          <p:nvPr>
            <p:ph type="title"/>
          </p:nvPr>
        </p:nvSpPr>
        <p:spPr>
          <a:xfrm>
            <a:off x="252919" y="864108"/>
            <a:ext cx="2947482" cy="4442183"/>
          </a:xfrm>
        </p:spPr>
        <p:txBody>
          <a:bodyPr>
            <a:normAutofit/>
          </a:bodyPr>
          <a:lstStyle/>
          <a:p>
            <a:r>
              <a:rPr lang="en-GB" sz="3200" b="1" dirty="0">
                <a:solidFill>
                  <a:schemeClr val="tx1"/>
                </a:solidFill>
              </a:rPr>
              <a:t>Paul’s understanding of the resurrection of Jesus:</a:t>
            </a:r>
            <a:br>
              <a:rPr lang="en-GB" sz="3200" b="1" dirty="0">
                <a:solidFill>
                  <a:schemeClr val="tx1"/>
                </a:solidFill>
              </a:rPr>
            </a:br>
            <a:br>
              <a:rPr lang="en-GB" sz="3200" b="1" dirty="0">
                <a:solidFill>
                  <a:schemeClr val="tx1"/>
                </a:solidFill>
              </a:rPr>
            </a:br>
            <a:r>
              <a:rPr lang="en-GB" sz="3200" b="1" dirty="0">
                <a:solidFill>
                  <a:schemeClr val="tx1"/>
                </a:solidFill>
              </a:rPr>
              <a:t>Corinthians</a:t>
            </a:r>
          </a:p>
        </p:txBody>
      </p:sp>
      <p:sp>
        <p:nvSpPr>
          <p:cNvPr id="5" name="Content Placeholder 2">
            <a:extLst>
              <a:ext uri="{FF2B5EF4-FFF2-40B4-BE49-F238E27FC236}">
                <a16:creationId xmlns:a16="http://schemas.microsoft.com/office/drawing/2014/main" id="{E8AB3B21-645A-4D46-ACF7-0090E320F237}"/>
              </a:ext>
            </a:extLst>
          </p:cNvPr>
          <p:cNvSpPr>
            <a:spLocks noGrp="1"/>
          </p:cNvSpPr>
          <p:nvPr>
            <p:ph idx="1"/>
          </p:nvPr>
        </p:nvSpPr>
        <p:spPr>
          <a:xfrm>
            <a:off x="3869268" y="864108"/>
            <a:ext cx="7315200" cy="5120640"/>
          </a:xfrm>
        </p:spPr>
        <p:txBody>
          <a:bodyPr>
            <a:normAutofit/>
          </a:bodyPr>
          <a:lstStyle/>
          <a:p>
            <a:r>
              <a:rPr lang="en-GB" sz="2400" dirty="0"/>
              <a:t>In this written work, Paul accepts without question that the resurrection is an objective fact, on the basis of his own experience. </a:t>
            </a:r>
          </a:p>
          <a:p>
            <a:r>
              <a:rPr lang="en-GB" sz="2400" dirty="0"/>
              <a:t>In Acts 9:1-20 we read of his conversion experience. He recounts this in 1 Corinthians 15: 5-9.</a:t>
            </a:r>
          </a:p>
          <a:p>
            <a:r>
              <a:rPr lang="en-GB" sz="2400" dirty="0"/>
              <a:t>He states that Jesus appeared to 500 people at one time, and last of all, to Paul. </a:t>
            </a:r>
          </a:p>
        </p:txBody>
      </p:sp>
    </p:spTree>
    <p:extLst>
      <p:ext uri="{BB962C8B-B14F-4D97-AF65-F5344CB8AC3E}">
        <p14:creationId xmlns:p14="http://schemas.microsoft.com/office/powerpoint/2010/main" val="323750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54A46-3D1D-AE44-9016-EC64BB5A3325}"/>
              </a:ext>
            </a:extLst>
          </p:cNvPr>
          <p:cNvSpPr>
            <a:spLocks noGrp="1"/>
          </p:cNvSpPr>
          <p:nvPr>
            <p:ph type="title"/>
          </p:nvPr>
        </p:nvSpPr>
        <p:spPr/>
        <p:txBody>
          <a:bodyPr/>
          <a:lstStyle/>
          <a:p>
            <a:r>
              <a:rPr lang="en-GB" dirty="0">
                <a:solidFill>
                  <a:schemeClr val="tx1"/>
                </a:solidFill>
              </a:rPr>
              <a:t>Theme 1B</a:t>
            </a:r>
            <a:br>
              <a:rPr lang="en-GB" dirty="0">
                <a:solidFill>
                  <a:schemeClr val="tx1"/>
                </a:solidFill>
              </a:rPr>
            </a:br>
            <a:r>
              <a:rPr lang="en-GB" dirty="0">
                <a:solidFill>
                  <a:schemeClr val="tx1"/>
                </a:solidFill>
              </a:rPr>
              <a:t>Resurrection</a:t>
            </a:r>
          </a:p>
        </p:txBody>
      </p:sp>
      <p:sp>
        <p:nvSpPr>
          <p:cNvPr id="3" name="Content Placeholder 2">
            <a:extLst>
              <a:ext uri="{FF2B5EF4-FFF2-40B4-BE49-F238E27FC236}">
                <a16:creationId xmlns:a16="http://schemas.microsoft.com/office/drawing/2014/main" id="{46B116CD-7597-C341-A604-2D3ADAB097D3}"/>
              </a:ext>
            </a:extLst>
          </p:cNvPr>
          <p:cNvSpPr>
            <a:spLocks noGrp="1"/>
          </p:cNvSpPr>
          <p:nvPr>
            <p:ph idx="1"/>
          </p:nvPr>
        </p:nvSpPr>
        <p:spPr/>
        <p:txBody>
          <a:bodyPr>
            <a:normAutofit lnSpcReduction="10000"/>
          </a:bodyPr>
          <a:lstStyle/>
          <a:p>
            <a:r>
              <a:rPr lang="en-GB" sz="2400" b="1" dirty="0">
                <a:solidFill>
                  <a:srgbClr val="00B050"/>
                </a:solidFill>
              </a:rPr>
              <a:t>Account of the Resurrection from John 20-21</a:t>
            </a:r>
          </a:p>
          <a:p>
            <a:r>
              <a:rPr lang="en-GB" sz="2400" b="1" dirty="0">
                <a:solidFill>
                  <a:srgbClr val="00B050"/>
                </a:solidFill>
              </a:rPr>
              <a:t>Paul’s understanding of the resurrection (1 Corinthians 15)</a:t>
            </a:r>
          </a:p>
          <a:p>
            <a:r>
              <a:rPr lang="en-GB" sz="2400" b="1" dirty="0">
                <a:solidFill>
                  <a:srgbClr val="FF0000"/>
                </a:solidFill>
              </a:rPr>
              <a:t>Modern Interpretations: Rudolf </a:t>
            </a:r>
            <a:r>
              <a:rPr lang="en-GB" sz="2400" b="1" dirty="0" err="1">
                <a:solidFill>
                  <a:srgbClr val="FF0000"/>
                </a:solidFill>
              </a:rPr>
              <a:t>Bultman</a:t>
            </a:r>
            <a:r>
              <a:rPr lang="en-GB" sz="2400" b="1" dirty="0">
                <a:solidFill>
                  <a:srgbClr val="FF0000"/>
                </a:solidFill>
              </a:rPr>
              <a:t> and NT Wright</a:t>
            </a:r>
          </a:p>
          <a:p>
            <a:pPr lvl="1"/>
            <a:r>
              <a:rPr lang="en-GB" sz="2200" b="1" dirty="0"/>
              <a:t>Greek and Jewish belief about life after death and resurrection</a:t>
            </a:r>
          </a:p>
          <a:p>
            <a:pPr lvl="1"/>
            <a:r>
              <a:rPr lang="en-GB" sz="2200" b="1" dirty="0"/>
              <a:t>Early Christian belief about life after death and resurrection</a:t>
            </a:r>
          </a:p>
          <a:p>
            <a:pPr lvl="1"/>
            <a:r>
              <a:rPr lang="en-GB" sz="2200" b="1" dirty="0"/>
              <a:t>The reasons for early Christian belief and the meaning of Jesus’ resurrection</a:t>
            </a:r>
          </a:p>
          <a:p>
            <a:r>
              <a:rPr lang="en-GB" sz="2400" b="1" dirty="0"/>
              <a:t>Issues for analysis and evaluation: </a:t>
            </a:r>
          </a:p>
          <a:p>
            <a:pPr lvl="1"/>
            <a:r>
              <a:rPr lang="en-GB" sz="2200" b="1" dirty="0"/>
              <a:t>The historical evidence for the resurrection</a:t>
            </a:r>
          </a:p>
          <a:p>
            <a:pPr lvl="1"/>
            <a:r>
              <a:rPr lang="en-GB" sz="2200" b="1" dirty="0"/>
              <a:t>The nature of the resurrected body</a:t>
            </a:r>
          </a:p>
          <a:p>
            <a:endParaRPr lang="en-GB" dirty="0"/>
          </a:p>
        </p:txBody>
      </p:sp>
    </p:spTree>
    <p:extLst>
      <p:ext uri="{BB962C8B-B14F-4D97-AF65-F5344CB8AC3E}">
        <p14:creationId xmlns:p14="http://schemas.microsoft.com/office/powerpoint/2010/main" val="861270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CB4C17-7C38-9A47-AE22-12F8BADB0558}"/>
              </a:ext>
            </a:extLst>
          </p:cNvPr>
          <p:cNvSpPr>
            <a:spLocks noGrp="1"/>
          </p:cNvSpPr>
          <p:nvPr>
            <p:ph type="title"/>
          </p:nvPr>
        </p:nvSpPr>
        <p:spPr>
          <a:xfrm>
            <a:off x="252919" y="864108"/>
            <a:ext cx="2947482" cy="4442183"/>
          </a:xfrm>
        </p:spPr>
        <p:txBody>
          <a:bodyPr>
            <a:normAutofit/>
          </a:bodyPr>
          <a:lstStyle/>
          <a:p>
            <a:r>
              <a:rPr lang="en-GB" sz="3200" b="1" dirty="0">
                <a:solidFill>
                  <a:schemeClr val="tx1"/>
                </a:solidFill>
              </a:rPr>
              <a:t>Paul’s understanding of the resurrection of Jesus:</a:t>
            </a:r>
            <a:br>
              <a:rPr lang="en-GB" sz="3200" b="1" dirty="0">
                <a:solidFill>
                  <a:schemeClr val="tx1"/>
                </a:solidFill>
              </a:rPr>
            </a:br>
            <a:br>
              <a:rPr lang="en-GB" sz="3200" b="1" dirty="0">
                <a:solidFill>
                  <a:schemeClr val="tx1"/>
                </a:solidFill>
              </a:rPr>
            </a:br>
            <a:r>
              <a:rPr lang="en-GB" sz="3200" b="1" dirty="0">
                <a:solidFill>
                  <a:schemeClr val="tx1"/>
                </a:solidFill>
              </a:rPr>
              <a:t>Corinthians</a:t>
            </a:r>
          </a:p>
        </p:txBody>
      </p:sp>
      <p:sp>
        <p:nvSpPr>
          <p:cNvPr id="5" name="Content Placeholder 2">
            <a:extLst>
              <a:ext uri="{FF2B5EF4-FFF2-40B4-BE49-F238E27FC236}">
                <a16:creationId xmlns:a16="http://schemas.microsoft.com/office/drawing/2014/main" id="{733631E1-67AF-CB45-9B88-8848B658DC08}"/>
              </a:ext>
            </a:extLst>
          </p:cNvPr>
          <p:cNvSpPr>
            <a:spLocks noGrp="1"/>
          </p:cNvSpPr>
          <p:nvPr>
            <p:ph idx="1"/>
          </p:nvPr>
        </p:nvSpPr>
        <p:spPr>
          <a:xfrm>
            <a:off x="3869268" y="864108"/>
            <a:ext cx="7315200" cy="5120640"/>
          </a:xfrm>
        </p:spPr>
        <p:txBody>
          <a:bodyPr>
            <a:normAutofit/>
          </a:bodyPr>
          <a:lstStyle/>
          <a:p>
            <a:r>
              <a:rPr lang="en-GB" sz="2400" dirty="0"/>
              <a:t>He goes on to say (12-19) that Christians will also be resurrected. The proof of this is in the resurrection of Jesus himself. </a:t>
            </a:r>
          </a:p>
          <a:p>
            <a:r>
              <a:rPr lang="en-GB" sz="2400" dirty="0"/>
              <a:t>If there is no resurrection, then the Christian faith is futile and founded on a lie. Yet he asserts that Jesus rose from the dead. </a:t>
            </a:r>
          </a:p>
          <a:p>
            <a:r>
              <a:rPr lang="en-GB" sz="2400" dirty="0"/>
              <a:t>Reference to Genesis 3 and the Fall. Adam bought death to all people through his disobedience. </a:t>
            </a:r>
          </a:p>
          <a:p>
            <a:r>
              <a:rPr lang="en-GB" sz="2400" dirty="0"/>
              <a:t>Through the perfect obedience of Jesus, he bought resurrection. </a:t>
            </a:r>
          </a:p>
          <a:p>
            <a:r>
              <a:rPr lang="en-GB" sz="2400" dirty="0"/>
              <a:t>He cancelled the consequences of Adam’s disobedience. </a:t>
            </a:r>
          </a:p>
        </p:txBody>
      </p:sp>
    </p:spTree>
    <p:extLst>
      <p:ext uri="{BB962C8B-B14F-4D97-AF65-F5344CB8AC3E}">
        <p14:creationId xmlns:p14="http://schemas.microsoft.com/office/powerpoint/2010/main" val="225790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ircle(in)">
                                      <p:cBhvr>
                                        <p:cTn id="2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280037D-0912-5544-885E-5DBF09F874E5}"/>
              </a:ext>
            </a:extLst>
          </p:cNvPr>
          <p:cNvSpPr>
            <a:spLocks noGrp="1"/>
          </p:cNvSpPr>
          <p:nvPr>
            <p:ph type="title"/>
          </p:nvPr>
        </p:nvSpPr>
        <p:spPr>
          <a:xfrm>
            <a:off x="252919" y="864108"/>
            <a:ext cx="2947482" cy="4442183"/>
          </a:xfrm>
        </p:spPr>
        <p:txBody>
          <a:bodyPr>
            <a:normAutofit/>
          </a:bodyPr>
          <a:lstStyle/>
          <a:p>
            <a:r>
              <a:rPr lang="en-GB" sz="3200" b="1" dirty="0">
                <a:solidFill>
                  <a:schemeClr val="tx1"/>
                </a:solidFill>
              </a:rPr>
              <a:t>Paul’s understanding of the resurrection of Jesus:</a:t>
            </a:r>
            <a:br>
              <a:rPr lang="en-GB" sz="3200" b="1" dirty="0">
                <a:solidFill>
                  <a:schemeClr val="tx1"/>
                </a:solidFill>
              </a:rPr>
            </a:br>
            <a:br>
              <a:rPr lang="en-GB" sz="3200" b="1" dirty="0">
                <a:solidFill>
                  <a:schemeClr val="tx1"/>
                </a:solidFill>
              </a:rPr>
            </a:br>
            <a:r>
              <a:rPr lang="en-GB" sz="3200" b="1" dirty="0">
                <a:solidFill>
                  <a:schemeClr val="tx1"/>
                </a:solidFill>
              </a:rPr>
              <a:t>Corinthians</a:t>
            </a:r>
          </a:p>
        </p:txBody>
      </p:sp>
      <p:sp>
        <p:nvSpPr>
          <p:cNvPr id="5" name="Content Placeholder 2">
            <a:extLst>
              <a:ext uri="{FF2B5EF4-FFF2-40B4-BE49-F238E27FC236}">
                <a16:creationId xmlns:a16="http://schemas.microsoft.com/office/drawing/2014/main" id="{A715C91A-3832-B04B-85FE-7C3DACA6F840}"/>
              </a:ext>
            </a:extLst>
          </p:cNvPr>
          <p:cNvSpPr>
            <a:spLocks noGrp="1"/>
          </p:cNvSpPr>
          <p:nvPr>
            <p:ph idx="1"/>
          </p:nvPr>
        </p:nvSpPr>
        <p:spPr>
          <a:xfrm>
            <a:off x="3869268" y="864108"/>
            <a:ext cx="7315200" cy="5120640"/>
          </a:xfrm>
        </p:spPr>
        <p:txBody>
          <a:bodyPr>
            <a:normAutofit/>
          </a:bodyPr>
          <a:lstStyle/>
          <a:p>
            <a:r>
              <a:rPr lang="en-GB" sz="2400" b="1" dirty="0"/>
              <a:t>In 1 Corinthians 15:35-50, he discusses in what kind of body the dead are raised, using the analogy of seed planting. </a:t>
            </a:r>
          </a:p>
          <a:p>
            <a:r>
              <a:rPr lang="en-GB" sz="2400" b="1" dirty="0"/>
              <a:t>The body planted in the earth is perishable, physical. </a:t>
            </a:r>
          </a:p>
          <a:p>
            <a:r>
              <a:rPr lang="en-GB" sz="2400" b="1" dirty="0"/>
              <a:t>The body that is raised is imperishable, spiritual. </a:t>
            </a:r>
          </a:p>
          <a:p>
            <a:r>
              <a:rPr lang="en-GB" sz="2400" b="1" dirty="0"/>
              <a:t>The resurrection body therefore excels over the physical body. </a:t>
            </a:r>
          </a:p>
          <a:p>
            <a:r>
              <a:rPr lang="en-GB" sz="2400" b="1" dirty="0"/>
              <a:t>It is clear for Paul that the resurrection body is a new and different body. (see Luke 20:36)</a:t>
            </a:r>
          </a:p>
        </p:txBody>
      </p:sp>
    </p:spTree>
    <p:extLst>
      <p:ext uri="{BB962C8B-B14F-4D97-AF65-F5344CB8AC3E}">
        <p14:creationId xmlns:p14="http://schemas.microsoft.com/office/powerpoint/2010/main" val="147610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ircle(in)">
                                      <p:cBhvr>
                                        <p:cTn id="2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C8B98BA-9BD8-2C46-9A9E-BDED745A2BF6}"/>
              </a:ext>
            </a:extLst>
          </p:cNvPr>
          <p:cNvSpPr>
            <a:spLocks noGrp="1"/>
          </p:cNvSpPr>
          <p:nvPr>
            <p:ph type="title"/>
          </p:nvPr>
        </p:nvSpPr>
        <p:spPr>
          <a:xfrm>
            <a:off x="252919" y="864108"/>
            <a:ext cx="2947482" cy="4442183"/>
          </a:xfrm>
        </p:spPr>
        <p:txBody>
          <a:bodyPr>
            <a:normAutofit/>
          </a:bodyPr>
          <a:lstStyle/>
          <a:p>
            <a:r>
              <a:rPr lang="en-GB" sz="3200" b="1" dirty="0">
                <a:solidFill>
                  <a:schemeClr val="tx1"/>
                </a:solidFill>
              </a:rPr>
              <a:t>Paul’s understanding of the resurrection of Jesus:</a:t>
            </a:r>
            <a:br>
              <a:rPr lang="en-GB" sz="3200" b="1" dirty="0">
                <a:solidFill>
                  <a:schemeClr val="tx1"/>
                </a:solidFill>
              </a:rPr>
            </a:br>
            <a:r>
              <a:rPr lang="en-GB" sz="3200" b="1" dirty="0">
                <a:solidFill>
                  <a:schemeClr val="tx1"/>
                </a:solidFill>
              </a:rPr>
              <a:t>Corinthians</a:t>
            </a:r>
          </a:p>
        </p:txBody>
      </p:sp>
      <p:sp>
        <p:nvSpPr>
          <p:cNvPr id="5" name="Content Placeholder 2">
            <a:extLst>
              <a:ext uri="{FF2B5EF4-FFF2-40B4-BE49-F238E27FC236}">
                <a16:creationId xmlns:a16="http://schemas.microsoft.com/office/drawing/2014/main" id="{967C7134-45D2-1243-821D-129B02C7D17E}"/>
              </a:ext>
            </a:extLst>
          </p:cNvPr>
          <p:cNvSpPr>
            <a:spLocks noGrp="1"/>
          </p:cNvSpPr>
          <p:nvPr>
            <p:ph idx="1"/>
          </p:nvPr>
        </p:nvSpPr>
        <p:spPr>
          <a:xfrm>
            <a:off x="3869268" y="864108"/>
            <a:ext cx="7315200" cy="5120640"/>
          </a:xfrm>
        </p:spPr>
        <p:txBody>
          <a:bodyPr>
            <a:normAutofit/>
          </a:bodyPr>
          <a:lstStyle/>
          <a:p>
            <a:r>
              <a:rPr lang="en-GB" sz="2400" b="1" dirty="0"/>
              <a:t>Resurrection is not the same as resuscitation. </a:t>
            </a:r>
          </a:p>
          <a:p>
            <a:r>
              <a:rPr lang="en-GB" sz="2400" b="1" dirty="0"/>
              <a:t>When Jesus raised to life </a:t>
            </a:r>
            <a:r>
              <a:rPr lang="en-GB" sz="2400" b="1" dirty="0" err="1"/>
              <a:t>Jarius</a:t>
            </a:r>
            <a:r>
              <a:rPr lang="en-GB" sz="2400" b="1" dirty="0"/>
              <a:t>’ daughter and Lazarus, he was resuscitating them. </a:t>
            </a:r>
          </a:p>
          <a:p>
            <a:r>
              <a:rPr lang="en-GB" sz="2400" b="1" dirty="0"/>
              <a:t>They returned from the dead exactly as they were when they were alive. </a:t>
            </a:r>
          </a:p>
          <a:p>
            <a:r>
              <a:rPr lang="en-GB" sz="2400" b="1" dirty="0"/>
              <a:t>The resurrection of Jesus was different- his body was not the same as before. </a:t>
            </a:r>
          </a:p>
          <a:p>
            <a:pPr lvl="1"/>
            <a:r>
              <a:rPr lang="en-GB" sz="2200" b="1" dirty="0"/>
              <a:t>He appeared in another form (Mark 16:12)</a:t>
            </a:r>
          </a:p>
          <a:p>
            <a:pPr lvl="1"/>
            <a:r>
              <a:rPr lang="en-GB" sz="2200" b="1" dirty="0"/>
              <a:t>Mary didn’t recognise him at first (John 20:14)</a:t>
            </a:r>
          </a:p>
          <a:p>
            <a:pPr lvl="1"/>
            <a:r>
              <a:rPr lang="en-GB" sz="2200" b="1" dirty="0"/>
              <a:t>Neither did the disciples (Luke 24:16)</a:t>
            </a:r>
          </a:p>
          <a:p>
            <a:pPr lvl="1"/>
            <a:r>
              <a:rPr lang="en-GB" sz="2200" b="1" dirty="0"/>
              <a:t>He could walk through locked doors (John 20:19)</a:t>
            </a:r>
          </a:p>
          <a:p>
            <a:pPr lvl="1"/>
            <a:r>
              <a:rPr lang="en-GB" sz="2200" b="1" dirty="0"/>
              <a:t>He could vanish from sight (Luke 24:31)</a:t>
            </a:r>
          </a:p>
        </p:txBody>
      </p:sp>
    </p:spTree>
    <p:extLst>
      <p:ext uri="{BB962C8B-B14F-4D97-AF65-F5344CB8AC3E}">
        <p14:creationId xmlns:p14="http://schemas.microsoft.com/office/powerpoint/2010/main" val="2944763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ircle(in)">
                                      <p:cBhvr>
                                        <p:cTn id="27" dur="2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circle(in)">
                                      <p:cBhvr>
                                        <p:cTn id="32" dur="20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circle(in)">
                                      <p:cBhvr>
                                        <p:cTn id="37" dur="20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circle(in)">
                                      <p:cBhvr>
                                        <p:cTn id="42" dur="20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circle(in)">
                                      <p:cBhvr>
                                        <p:cTn id="47"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2FB8A0A-3659-0B47-B9E4-606B124E80B5}"/>
              </a:ext>
            </a:extLst>
          </p:cNvPr>
          <p:cNvSpPr>
            <a:spLocks noGrp="1"/>
          </p:cNvSpPr>
          <p:nvPr>
            <p:ph type="title"/>
          </p:nvPr>
        </p:nvSpPr>
        <p:spPr>
          <a:xfrm>
            <a:off x="252919" y="864108"/>
            <a:ext cx="2947482" cy="4442183"/>
          </a:xfrm>
        </p:spPr>
        <p:txBody>
          <a:bodyPr>
            <a:normAutofit/>
          </a:bodyPr>
          <a:lstStyle/>
          <a:p>
            <a:r>
              <a:rPr lang="en-GB" sz="3200" b="1" dirty="0">
                <a:solidFill>
                  <a:schemeClr val="tx1"/>
                </a:solidFill>
              </a:rPr>
              <a:t>Paul’s understanding of the resurrection of Jesus:</a:t>
            </a:r>
            <a:br>
              <a:rPr lang="en-GB" sz="3200" b="1" dirty="0">
                <a:solidFill>
                  <a:schemeClr val="tx1"/>
                </a:solidFill>
              </a:rPr>
            </a:br>
            <a:r>
              <a:rPr lang="en-GB" sz="3200" b="1" dirty="0">
                <a:solidFill>
                  <a:schemeClr val="tx1"/>
                </a:solidFill>
              </a:rPr>
              <a:t>Corinthians</a:t>
            </a:r>
          </a:p>
        </p:txBody>
      </p:sp>
      <p:sp>
        <p:nvSpPr>
          <p:cNvPr id="5" name="Content Placeholder 2">
            <a:extLst>
              <a:ext uri="{FF2B5EF4-FFF2-40B4-BE49-F238E27FC236}">
                <a16:creationId xmlns:a16="http://schemas.microsoft.com/office/drawing/2014/main" id="{D3772495-C97D-DC4A-B37A-7249A7D2236E}"/>
              </a:ext>
            </a:extLst>
          </p:cNvPr>
          <p:cNvSpPr>
            <a:spLocks noGrp="1"/>
          </p:cNvSpPr>
          <p:nvPr>
            <p:ph idx="1"/>
          </p:nvPr>
        </p:nvSpPr>
        <p:spPr>
          <a:xfrm>
            <a:off x="3869268" y="864108"/>
            <a:ext cx="7315200" cy="5120640"/>
          </a:xfrm>
        </p:spPr>
        <p:txBody>
          <a:bodyPr>
            <a:normAutofit/>
          </a:bodyPr>
          <a:lstStyle/>
          <a:p>
            <a:r>
              <a:rPr lang="en-GB" sz="2400" b="1" dirty="0"/>
              <a:t>The body of Christ is a new mode of existence, and the resurrection of Christians will be in the same image of this. </a:t>
            </a:r>
          </a:p>
          <a:p>
            <a:r>
              <a:rPr lang="en-GB" sz="2400" b="1" dirty="0"/>
              <a:t>He does not say however, how this change will happen. </a:t>
            </a:r>
          </a:p>
          <a:p>
            <a:r>
              <a:rPr lang="en-GB" sz="2400" b="1" dirty="0"/>
              <a:t>He also doesn’t say whether it happens at the death of individuals or to all collectively at a future point</a:t>
            </a:r>
          </a:p>
          <a:p>
            <a:r>
              <a:rPr lang="en-GB" sz="2400" b="1" dirty="0"/>
              <a:t>Nor is it clear whether this happens to believers only</a:t>
            </a:r>
          </a:p>
          <a:p>
            <a:r>
              <a:rPr lang="en-GB" sz="2400" b="1" dirty="0"/>
              <a:t>He is merely telling the church in Corinth (many of whom believed in Greek ideas of the immortal soul) that there will be a bodily resurrection as well. </a:t>
            </a:r>
            <a:endParaRPr lang="en-GB" sz="2200" b="1" dirty="0"/>
          </a:p>
        </p:txBody>
      </p:sp>
    </p:spTree>
    <p:extLst>
      <p:ext uri="{BB962C8B-B14F-4D97-AF65-F5344CB8AC3E}">
        <p14:creationId xmlns:p14="http://schemas.microsoft.com/office/powerpoint/2010/main" val="1893727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ircle(in)">
                                      <p:cBhvr>
                                        <p:cTn id="2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3620FD9-7F2C-FD47-B942-2F5F59C8DA4A}"/>
              </a:ext>
            </a:extLst>
          </p:cNvPr>
          <p:cNvSpPr>
            <a:spLocks noGrp="1"/>
          </p:cNvSpPr>
          <p:nvPr>
            <p:ph type="title"/>
          </p:nvPr>
        </p:nvSpPr>
        <p:spPr>
          <a:xfrm>
            <a:off x="252919" y="864108"/>
            <a:ext cx="2947482" cy="4442183"/>
          </a:xfrm>
        </p:spPr>
        <p:txBody>
          <a:bodyPr>
            <a:normAutofit/>
          </a:bodyPr>
          <a:lstStyle/>
          <a:p>
            <a:r>
              <a:rPr lang="en-GB" sz="3200" b="1" dirty="0">
                <a:solidFill>
                  <a:schemeClr val="tx1"/>
                </a:solidFill>
              </a:rPr>
              <a:t>Modern Interpretation:</a:t>
            </a:r>
            <a:br>
              <a:rPr lang="en-GB" sz="3200" b="1" dirty="0">
                <a:solidFill>
                  <a:schemeClr val="tx1"/>
                </a:solidFill>
              </a:rPr>
            </a:br>
            <a:r>
              <a:rPr lang="en-GB" sz="3200" b="1" dirty="0">
                <a:solidFill>
                  <a:schemeClr val="tx1"/>
                </a:solidFill>
              </a:rPr>
              <a:t>Rudolf Bultmann</a:t>
            </a:r>
          </a:p>
        </p:txBody>
      </p:sp>
      <p:sp>
        <p:nvSpPr>
          <p:cNvPr id="5" name="Content Placeholder 2">
            <a:extLst>
              <a:ext uri="{FF2B5EF4-FFF2-40B4-BE49-F238E27FC236}">
                <a16:creationId xmlns:a16="http://schemas.microsoft.com/office/drawing/2014/main" id="{88ABD65B-EB57-C942-A207-0FDF168CA5AD}"/>
              </a:ext>
            </a:extLst>
          </p:cNvPr>
          <p:cNvSpPr>
            <a:spLocks noGrp="1"/>
          </p:cNvSpPr>
          <p:nvPr>
            <p:ph idx="1"/>
          </p:nvPr>
        </p:nvSpPr>
        <p:spPr>
          <a:xfrm>
            <a:off x="3869268" y="864108"/>
            <a:ext cx="7315200" cy="5120640"/>
          </a:xfrm>
        </p:spPr>
        <p:txBody>
          <a:bodyPr>
            <a:normAutofit/>
          </a:bodyPr>
          <a:lstStyle/>
          <a:p>
            <a:r>
              <a:rPr lang="en-GB" sz="2400" b="1" dirty="0"/>
              <a:t>1884-197</a:t>
            </a:r>
            <a:r>
              <a:rPr lang="en-GB" sz="2200" b="1" dirty="0"/>
              <a:t>6</a:t>
            </a:r>
          </a:p>
          <a:p>
            <a:r>
              <a:rPr lang="en-GB" sz="2200" b="1" dirty="0"/>
              <a:t>German theologian</a:t>
            </a:r>
          </a:p>
          <a:p>
            <a:r>
              <a:rPr lang="en-GB" sz="2200" b="1" dirty="0"/>
              <a:t>Argued for the need to demythologise the NT, so that modern readers can understand.</a:t>
            </a:r>
          </a:p>
          <a:p>
            <a:r>
              <a:rPr lang="en-GB" sz="2200" b="1" dirty="0"/>
              <a:t>All that is necessary for Christian belief is that Jesus lived, preached and died by crucifixion. </a:t>
            </a:r>
            <a:endParaRPr lang="en-GB" sz="2400" b="1" dirty="0"/>
          </a:p>
        </p:txBody>
      </p:sp>
      <p:pic>
        <p:nvPicPr>
          <p:cNvPr id="6" name="Picture 5">
            <a:extLst>
              <a:ext uri="{FF2B5EF4-FFF2-40B4-BE49-F238E27FC236}">
                <a16:creationId xmlns:a16="http://schemas.microsoft.com/office/drawing/2014/main" id="{D42A5547-9729-E94D-AE9C-897E5174D013}"/>
              </a:ext>
            </a:extLst>
          </p:cNvPr>
          <p:cNvPicPr>
            <a:picLocks noChangeAspect="1"/>
          </p:cNvPicPr>
          <p:nvPr/>
        </p:nvPicPr>
        <p:blipFill>
          <a:blip r:embed="rId2"/>
          <a:stretch>
            <a:fillRect/>
          </a:stretch>
        </p:blipFill>
        <p:spPr>
          <a:xfrm>
            <a:off x="20975" y="4292270"/>
            <a:ext cx="3414951" cy="2565730"/>
          </a:xfrm>
          <a:prstGeom prst="rect">
            <a:avLst/>
          </a:prstGeom>
        </p:spPr>
      </p:pic>
      <p:sp>
        <p:nvSpPr>
          <p:cNvPr id="7" name="TextBox 6">
            <a:extLst>
              <a:ext uri="{FF2B5EF4-FFF2-40B4-BE49-F238E27FC236}">
                <a16:creationId xmlns:a16="http://schemas.microsoft.com/office/drawing/2014/main" id="{4F5AC5E5-A623-E24F-B2E0-FA4E68F31E22}"/>
              </a:ext>
            </a:extLst>
          </p:cNvPr>
          <p:cNvSpPr txBox="1"/>
          <p:nvPr/>
        </p:nvSpPr>
        <p:spPr>
          <a:xfrm>
            <a:off x="4225635" y="6279469"/>
            <a:ext cx="7966365" cy="400110"/>
          </a:xfrm>
          <a:prstGeom prst="rect">
            <a:avLst/>
          </a:prstGeom>
          <a:solidFill>
            <a:schemeClr val="accent1"/>
          </a:solidFill>
          <a:ln w="25400">
            <a:solidFill>
              <a:schemeClr val="tx1"/>
            </a:solidFill>
          </a:ln>
        </p:spPr>
        <p:txBody>
          <a:bodyPr wrap="square" rtlCol="0">
            <a:spAutoFit/>
          </a:bodyPr>
          <a:lstStyle/>
          <a:p>
            <a:pPr algn="r"/>
            <a:r>
              <a:rPr lang="en-US" sz="2000" b="1" dirty="0"/>
              <a:t>Demythologize: to remove mythical elements from a piece of writing</a:t>
            </a:r>
          </a:p>
        </p:txBody>
      </p:sp>
      <p:sp>
        <p:nvSpPr>
          <p:cNvPr id="2" name="Rectangle 1">
            <a:extLst>
              <a:ext uri="{FF2B5EF4-FFF2-40B4-BE49-F238E27FC236}">
                <a16:creationId xmlns:a16="http://schemas.microsoft.com/office/drawing/2014/main" id="{32EF2577-12CD-4A48-A3D7-FA0EA56B83A1}"/>
              </a:ext>
            </a:extLst>
          </p:cNvPr>
          <p:cNvSpPr/>
          <p:nvPr/>
        </p:nvSpPr>
        <p:spPr>
          <a:xfrm>
            <a:off x="0" y="0"/>
            <a:ext cx="5880392" cy="369332"/>
          </a:xfrm>
          <a:prstGeom prst="rect">
            <a:avLst/>
          </a:prstGeom>
        </p:spPr>
        <p:txBody>
          <a:bodyPr wrap="none">
            <a:spAutoFit/>
          </a:bodyPr>
          <a:lstStyle/>
          <a:p>
            <a:r>
              <a:rPr lang="en-US" dirty="0"/>
              <a:t>https://</a:t>
            </a:r>
            <a:r>
              <a:rPr lang="en-US" dirty="0" err="1"/>
              <a:t>www.youtube.com</a:t>
            </a:r>
            <a:r>
              <a:rPr lang="en-US" dirty="0"/>
              <a:t>/</a:t>
            </a:r>
            <a:r>
              <a:rPr lang="en-US" dirty="0" err="1"/>
              <a:t>watch?v</a:t>
            </a:r>
            <a:r>
              <a:rPr lang="en-US" dirty="0"/>
              <a:t>=8dLoKCyDDAg&amp;t=506s</a:t>
            </a:r>
          </a:p>
        </p:txBody>
      </p:sp>
    </p:spTree>
    <p:extLst>
      <p:ext uri="{BB962C8B-B14F-4D97-AF65-F5344CB8AC3E}">
        <p14:creationId xmlns:p14="http://schemas.microsoft.com/office/powerpoint/2010/main" val="137299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46010B3-A9E0-4843-BB72-07E9A6AD1A58}"/>
              </a:ext>
            </a:extLst>
          </p:cNvPr>
          <p:cNvSpPr>
            <a:spLocks noGrp="1"/>
          </p:cNvSpPr>
          <p:nvPr>
            <p:ph type="title"/>
          </p:nvPr>
        </p:nvSpPr>
        <p:spPr>
          <a:xfrm>
            <a:off x="252919" y="864108"/>
            <a:ext cx="2947482" cy="4442183"/>
          </a:xfrm>
        </p:spPr>
        <p:txBody>
          <a:bodyPr>
            <a:normAutofit/>
          </a:bodyPr>
          <a:lstStyle/>
          <a:p>
            <a:r>
              <a:rPr lang="en-GB" sz="3200" b="1" dirty="0">
                <a:solidFill>
                  <a:schemeClr val="tx1"/>
                </a:solidFill>
              </a:rPr>
              <a:t>Modern Interpretation:</a:t>
            </a:r>
            <a:br>
              <a:rPr lang="en-GB" sz="3200" b="1" dirty="0">
                <a:solidFill>
                  <a:schemeClr val="tx1"/>
                </a:solidFill>
              </a:rPr>
            </a:br>
            <a:r>
              <a:rPr lang="en-GB" sz="3200" b="1" dirty="0">
                <a:solidFill>
                  <a:schemeClr val="tx1"/>
                </a:solidFill>
              </a:rPr>
              <a:t>Rudolf Bultmann</a:t>
            </a:r>
          </a:p>
        </p:txBody>
      </p:sp>
      <p:sp>
        <p:nvSpPr>
          <p:cNvPr id="5" name="Content Placeholder 2">
            <a:extLst>
              <a:ext uri="{FF2B5EF4-FFF2-40B4-BE49-F238E27FC236}">
                <a16:creationId xmlns:a16="http://schemas.microsoft.com/office/drawing/2014/main" id="{8CE25E08-D4C2-F34D-861B-0D8F838C44FF}"/>
              </a:ext>
            </a:extLst>
          </p:cNvPr>
          <p:cNvSpPr>
            <a:spLocks noGrp="1"/>
          </p:cNvSpPr>
          <p:nvPr>
            <p:ph idx="1"/>
          </p:nvPr>
        </p:nvSpPr>
        <p:spPr>
          <a:xfrm>
            <a:off x="3869268" y="864108"/>
            <a:ext cx="7315200" cy="5120640"/>
          </a:xfrm>
        </p:spPr>
        <p:txBody>
          <a:bodyPr>
            <a:normAutofit lnSpcReduction="10000"/>
          </a:bodyPr>
          <a:lstStyle/>
          <a:p>
            <a:r>
              <a:rPr lang="en-GB" sz="2400" b="1" dirty="0"/>
              <a:t>He defines myth as </a:t>
            </a:r>
            <a:r>
              <a:rPr lang="en-GB" sz="2400" b="1" i="1" dirty="0"/>
              <a:t>“the report of an event or occurrence in which supernatural, superhuman powers or persons are at work.”</a:t>
            </a:r>
          </a:p>
          <a:p>
            <a:r>
              <a:rPr lang="en-GB" sz="2400" b="1" dirty="0"/>
              <a:t>It’s a way that people attempt:</a:t>
            </a:r>
          </a:p>
          <a:p>
            <a:pPr lvl="1"/>
            <a:r>
              <a:rPr lang="en-GB" sz="2200" b="1" dirty="0"/>
              <a:t>To explain the world they live in and their existence in it</a:t>
            </a:r>
          </a:p>
          <a:p>
            <a:pPr lvl="1"/>
            <a:r>
              <a:rPr lang="en-GB" sz="2200" b="1" dirty="0"/>
              <a:t>To explain the divine in human terms</a:t>
            </a:r>
          </a:p>
          <a:p>
            <a:r>
              <a:rPr lang="en-GB" sz="2400" b="1" dirty="0"/>
              <a:t>Virgin birth and resurrection are classified as myths.</a:t>
            </a:r>
          </a:p>
          <a:p>
            <a:r>
              <a:rPr lang="en-GB" sz="2400" b="1" dirty="0"/>
              <a:t>Since NT writers use the mythological terminology of their time, it is impossible for modern readers to believe their accounts without disregarding modern intellect. </a:t>
            </a:r>
          </a:p>
          <a:p>
            <a:r>
              <a:rPr lang="en-GB" sz="2400" b="1" dirty="0"/>
              <a:t>Bultmann tries to interpret NT in a way that changes its ‘mythological’ flavour but keeps its meaning. </a:t>
            </a:r>
          </a:p>
        </p:txBody>
      </p:sp>
      <p:pic>
        <p:nvPicPr>
          <p:cNvPr id="6" name="Picture 5">
            <a:extLst>
              <a:ext uri="{FF2B5EF4-FFF2-40B4-BE49-F238E27FC236}">
                <a16:creationId xmlns:a16="http://schemas.microsoft.com/office/drawing/2014/main" id="{8033D105-781D-3648-8955-2095F9622B79}"/>
              </a:ext>
            </a:extLst>
          </p:cNvPr>
          <p:cNvPicPr>
            <a:picLocks noChangeAspect="1"/>
          </p:cNvPicPr>
          <p:nvPr/>
        </p:nvPicPr>
        <p:blipFill>
          <a:blip r:embed="rId2"/>
          <a:stretch>
            <a:fillRect/>
          </a:stretch>
        </p:blipFill>
        <p:spPr>
          <a:xfrm>
            <a:off x="20975" y="4292270"/>
            <a:ext cx="3414951" cy="2565730"/>
          </a:xfrm>
          <a:prstGeom prst="rect">
            <a:avLst/>
          </a:prstGeom>
        </p:spPr>
      </p:pic>
      <p:sp>
        <p:nvSpPr>
          <p:cNvPr id="7" name="TextBox 6">
            <a:extLst>
              <a:ext uri="{FF2B5EF4-FFF2-40B4-BE49-F238E27FC236}">
                <a16:creationId xmlns:a16="http://schemas.microsoft.com/office/drawing/2014/main" id="{ADE9EA04-21D6-8C4B-B881-A002BF1C937F}"/>
              </a:ext>
            </a:extLst>
          </p:cNvPr>
          <p:cNvSpPr txBox="1"/>
          <p:nvPr/>
        </p:nvSpPr>
        <p:spPr>
          <a:xfrm>
            <a:off x="4225635" y="6245321"/>
            <a:ext cx="7966365" cy="400110"/>
          </a:xfrm>
          <a:prstGeom prst="rect">
            <a:avLst/>
          </a:prstGeom>
          <a:solidFill>
            <a:schemeClr val="accent1"/>
          </a:solidFill>
          <a:ln w="25400">
            <a:solidFill>
              <a:schemeClr val="tx1"/>
            </a:solidFill>
          </a:ln>
        </p:spPr>
        <p:txBody>
          <a:bodyPr wrap="square" rtlCol="0">
            <a:spAutoFit/>
          </a:bodyPr>
          <a:lstStyle/>
          <a:p>
            <a:pPr algn="r"/>
            <a:r>
              <a:rPr lang="en-US" sz="2000" b="1" dirty="0"/>
              <a:t>Demythologize: to remove mythical elements from a piece of writing</a:t>
            </a:r>
          </a:p>
        </p:txBody>
      </p:sp>
    </p:spTree>
    <p:extLst>
      <p:ext uri="{BB962C8B-B14F-4D97-AF65-F5344CB8AC3E}">
        <p14:creationId xmlns:p14="http://schemas.microsoft.com/office/powerpoint/2010/main" val="443413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ircle(in)">
                                      <p:cBhvr>
                                        <p:cTn id="27" dur="2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circle(in)">
                                      <p:cBhvr>
                                        <p:cTn id="32" dur="20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circle(in)">
                                      <p:cBhvr>
                                        <p:cTn id="37" dur="20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742B62E-F520-AF43-862C-06AEE6A75FF3}"/>
              </a:ext>
            </a:extLst>
          </p:cNvPr>
          <p:cNvSpPr>
            <a:spLocks noGrp="1"/>
          </p:cNvSpPr>
          <p:nvPr>
            <p:ph type="title"/>
          </p:nvPr>
        </p:nvSpPr>
        <p:spPr>
          <a:xfrm>
            <a:off x="252919" y="864108"/>
            <a:ext cx="2947482" cy="4442183"/>
          </a:xfrm>
        </p:spPr>
        <p:txBody>
          <a:bodyPr>
            <a:normAutofit/>
          </a:bodyPr>
          <a:lstStyle/>
          <a:p>
            <a:r>
              <a:rPr lang="en-GB" sz="3200" b="1" dirty="0">
                <a:solidFill>
                  <a:schemeClr val="tx1"/>
                </a:solidFill>
              </a:rPr>
              <a:t>Modern Interpretation:</a:t>
            </a:r>
            <a:br>
              <a:rPr lang="en-GB" sz="3200" b="1" dirty="0">
                <a:solidFill>
                  <a:schemeClr val="tx1"/>
                </a:solidFill>
              </a:rPr>
            </a:br>
            <a:r>
              <a:rPr lang="en-GB" sz="3200" b="1" dirty="0">
                <a:solidFill>
                  <a:schemeClr val="tx1"/>
                </a:solidFill>
              </a:rPr>
              <a:t>Rudolf Bultmann</a:t>
            </a:r>
          </a:p>
        </p:txBody>
      </p:sp>
      <p:sp>
        <p:nvSpPr>
          <p:cNvPr id="5" name="Content Placeholder 2">
            <a:extLst>
              <a:ext uri="{FF2B5EF4-FFF2-40B4-BE49-F238E27FC236}">
                <a16:creationId xmlns:a16="http://schemas.microsoft.com/office/drawing/2014/main" id="{1478DBE3-4A2E-1945-8497-9136C268E9A7}"/>
              </a:ext>
            </a:extLst>
          </p:cNvPr>
          <p:cNvSpPr>
            <a:spLocks noGrp="1"/>
          </p:cNvSpPr>
          <p:nvPr>
            <p:ph idx="1"/>
          </p:nvPr>
        </p:nvSpPr>
        <p:spPr>
          <a:xfrm>
            <a:off x="3869268" y="864108"/>
            <a:ext cx="7315200" cy="5120640"/>
          </a:xfrm>
        </p:spPr>
        <p:txBody>
          <a:bodyPr>
            <a:normAutofit/>
          </a:bodyPr>
          <a:lstStyle/>
          <a:p>
            <a:r>
              <a:rPr lang="en-GB" sz="2400" b="1" dirty="0"/>
              <a:t>The resurrection was not a historical event. </a:t>
            </a:r>
          </a:p>
          <a:p>
            <a:r>
              <a:rPr lang="en-GB" sz="2400" b="1" dirty="0"/>
              <a:t>It a myth- a story to sustain faith</a:t>
            </a:r>
          </a:p>
          <a:p>
            <a:r>
              <a:rPr lang="en-GB" sz="2400" b="1" dirty="0"/>
              <a:t>He does accept that the earliest disciples believed it to be a true event</a:t>
            </a:r>
          </a:p>
          <a:p>
            <a:r>
              <a:rPr lang="en-GB" sz="2400" b="1" dirty="0"/>
              <a:t>One cannot expect modern scientific readers to believe in the resurrection of a corpse. </a:t>
            </a:r>
          </a:p>
          <a:p>
            <a:r>
              <a:rPr lang="en-GB" sz="2400" b="1" dirty="0"/>
              <a:t>His position can be summarised as follows: </a:t>
            </a:r>
          </a:p>
        </p:txBody>
      </p:sp>
      <p:pic>
        <p:nvPicPr>
          <p:cNvPr id="6" name="Picture 5">
            <a:extLst>
              <a:ext uri="{FF2B5EF4-FFF2-40B4-BE49-F238E27FC236}">
                <a16:creationId xmlns:a16="http://schemas.microsoft.com/office/drawing/2014/main" id="{1F7AB593-651E-CB40-87FB-2978A43E4301}"/>
              </a:ext>
            </a:extLst>
          </p:cNvPr>
          <p:cNvPicPr>
            <a:picLocks noChangeAspect="1"/>
          </p:cNvPicPr>
          <p:nvPr/>
        </p:nvPicPr>
        <p:blipFill>
          <a:blip r:embed="rId2"/>
          <a:stretch>
            <a:fillRect/>
          </a:stretch>
        </p:blipFill>
        <p:spPr>
          <a:xfrm>
            <a:off x="20975" y="4292270"/>
            <a:ext cx="3414951" cy="2565730"/>
          </a:xfrm>
          <a:prstGeom prst="rect">
            <a:avLst/>
          </a:prstGeom>
        </p:spPr>
      </p:pic>
      <p:sp>
        <p:nvSpPr>
          <p:cNvPr id="7" name="TextBox 6">
            <a:extLst>
              <a:ext uri="{FF2B5EF4-FFF2-40B4-BE49-F238E27FC236}">
                <a16:creationId xmlns:a16="http://schemas.microsoft.com/office/drawing/2014/main" id="{A5EE0C86-C87A-2741-8AA1-574AFD9AECC1}"/>
              </a:ext>
            </a:extLst>
          </p:cNvPr>
          <p:cNvSpPr txBox="1"/>
          <p:nvPr/>
        </p:nvSpPr>
        <p:spPr>
          <a:xfrm>
            <a:off x="4225635" y="6231467"/>
            <a:ext cx="7966365" cy="400110"/>
          </a:xfrm>
          <a:prstGeom prst="rect">
            <a:avLst/>
          </a:prstGeom>
          <a:solidFill>
            <a:schemeClr val="accent1"/>
          </a:solidFill>
          <a:ln w="25400">
            <a:solidFill>
              <a:schemeClr val="tx1"/>
            </a:solidFill>
          </a:ln>
        </p:spPr>
        <p:txBody>
          <a:bodyPr wrap="square" rtlCol="0">
            <a:spAutoFit/>
          </a:bodyPr>
          <a:lstStyle/>
          <a:p>
            <a:pPr algn="r"/>
            <a:r>
              <a:rPr lang="en-US" sz="2000" b="1" dirty="0"/>
              <a:t>Demythologize: to remove mythical elements from a piece of writing</a:t>
            </a:r>
          </a:p>
        </p:txBody>
      </p:sp>
    </p:spTree>
    <p:extLst>
      <p:ext uri="{BB962C8B-B14F-4D97-AF65-F5344CB8AC3E}">
        <p14:creationId xmlns:p14="http://schemas.microsoft.com/office/powerpoint/2010/main" val="1962486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ircle(in)">
                                      <p:cBhvr>
                                        <p:cTn id="2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547682A-AD43-164C-A70F-8DDAA9D3868E}"/>
              </a:ext>
            </a:extLst>
          </p:cNvPr>
          <p:cNvSpPr>
            <a:spLocks noGrp="1"/>
          </p:cNvSpPr>
          <p:nvPr>
            <p:ph type="title"/>
          </p:nvPr>
        </p:nvSpPr>
        <p:spPr>
          <a:xfrm>
            <a:off x="252919" y="864108"/>
            <a:ext cx="2947482" cy="4442183"/>
          </a:xfrm>
        </p:spPr>
        <p:txBody>
          <a:bodyPr>
            <a:normAutofit/>
          </a:bodyPr>
          <a:lstStyle/>
          <a:p>
            <a:r>
              <a:rPr lang="en-GB" sz="3200" b="1" dirty="0">
                <a:solidFill>
                  <a:schemeClr val="tx1"/>
                </a:solidFill>
              </a:rPr>
              <a:t>Modern Interpretation:</a:t>
            </a:r>
            <a:br>
              <a:rPr lang="en-GB" sz="3200" b="1" dirty="0">
                <a:solidFill>
                  <a:schemeClr val="tx1"/>
                </a:solidFill>
              </a:rPr>
            </a:br>
            <a:r>
              <a:rPr lang="en-GB" sz="3200" b="1" dirty="0">
                <a:solidFill>
                  <a:schemeClr val="tx1"/>
                </a:solidFill>
              </a:rPr>
              <a:t>Rudolf Bultmann</a:t>
            </a:r>
          </a:p>
        </p:txBody>
      </p:sp>
      <p:sp>
        <p:nvSpPr>
          <p:cNvPr id="5" name="Content Placeholder 2">
            <a:extLst>
              <a:ext uri="{FF2B5EF4-FFF2-40B4-BE49-F238E27FC236}">
                <a16:creationId xmlns:a16="http://schemas.microsoft.com/office/drawing/2014/main" id="{14941C7C-6CAB-D146-95A6-69C59D113DC4}"/>
              </a:ext>
            </a:extLst>
          </p:cNvPr>
          <p:cNvSpPr>
            <a:spLocks noGrp="1"/>
          </p:cNvSpPr>
          <p:nvPr>
            <p:ph idx="1"/>
          </p:nvPr>
        </p:nvSpPr>
        <p:spPr>
          <a:xfrm>
            <a:off x="3869268" y="864108"/>
            <a:ext cx="7315200" cy="5120640"/>
          </a:xfrm>
        </p:spPr>
        <p:txBody>
          <a:bodyPr>
            <a:normAutofit/>
          </a:bodyPr>
          <a:lstStyle/>
          <a:p>
            <a:r>
              <a:rPr lang="en-GB" sz="2400" b="1" dirty="0"/>
              <a:t>Jesus is the son of God, not in a literal sense, but in the sense that he is the expression of God. God said what he wanted to say through Jesus. </a:t>
            </a:r>
          </a:p>
          <a:p>
            <a:r>
              <a:rPr lang="en-GB" sz="2400" b="1" dirty="0"/>
              <a:t>Belief in the resurrection of Christ’s physical body is unnecessary to Christian faith. </a:t>
            </a:r>
          </a:p>
          <a:p>
            <a:r>
              <a:rPr lang="en-GB" sz="2400" b="1" dirty="0"/>
              <a:t>In fact, it’s contrary to the faith. </a:t>
            </a:r>
          </a:p>
          <a:p>
            <a:r>
              <a:rPr lang="en-GB" sz="2400" b="1" dirty="0"/>
              <a:t>“</a:t>
            </a:r>
            <a:r>
              <a:rPr lang="en-GB" sz="2400" b="1" i="1" dirty="0"/>
              <a:t>If the resurrection were a historical fact, faith would become superfluous. What is decisive is not that Jesus came to life again but that he is, for you, the Risen One. The one who was crucified is alive again if you see him as such with the eyes of faith.”</a:t>
            </a:r>
          </a:p>
          <a:p>
            <a:endParaRPr lang="en-GB" sz="2400" i="1" dirty="0"/>
          </a:p>
          <a:p>
            <a:endParaRPr lang="en-GB" sz="2400" dirty="0"/>
          </a:p>
        </p:txBody>
      </p:sp>
      <p:pic>
        <p:nvPicPr>
          <p:cNvPr id="6" name="Picture 5">
            <a:extLst>
              <a:ext uri="{FF2B5EF4-FFF2-40B4-BE49-F238E27FC236}">
                <a16:creationId xmlns:a16="http://schemas.microsoft.com/office/drawing/2014/main" id="{937C26AC-4C4E-AF4B-8B7F-6EB1642575F4}"/>
              </a:ext>
            </a:extLst>
          </p:cNvPr>
          <p:cNvPicPr>
            <a:picLocks noChangeAspect="1"/>
          </p:cNvPicPr>
          <p:nvPr/>
        </p:nvPicPr>
        <p:blipFill>
          <a:blip r:embed="rId2"/>
          <a:stretch>
            <a:fillRect/>
          </a:stretch>
        </p:blipFill>
        <p:spPr>
          <a:xfrm>
            <a:off x="20975" y="4292270"/>
            <a:ext cx="3414951" cy="2565730"/>
          </a:xfrm>
          <a:prstGeom prst="rect">
            <a:avLst/>
          </a:prstGeom>
        </p:spPr>
      </p:pic>
      <p:sp>
        <p:nvSpPr>
          <p:cNvPr id="7" name="TextBox 6">
            <a:extLst>
              <a:ext uri="{FF2B5EF4-FFF2-40B4-BE49-F238E27FC236}">
                <a16:creationId xmlns:a16="http://schemas.microsoft.com/office/drawing/2014/main" id="{D5878E23-0ACC-3E4E-9347-3059C989B103}"/>
              </a:ext>
            </a:extLst>
          </p:cNvPr>
          <p:cNvSpPr txBox="1"/>
          <p:nvPr/>
        </p:nvSpPr>
        <p:spPr>
          <a:xfrm>
            <a:off x="4225635" y="6231467"/>
            <a:ext cx="7966365" cy="400110"/>
          </a:xfrm>
          <a:prstGeom prst="rect">
            <a:avLst/>
          </a:prstGeom>
          <a:solidFill>
            <a:schemeClr val="accent1"/>
          </a:solidFill>
          <a:ln w="25400">
            <a:solidFill>
              <a:schemeClr val="tx1"/>
            </a:solidFill>
          </a:ln>
        </p:spPr>
        <p:txBody>
          <a:bodyPr wrap="square" rtlCol="0">
            <a:spAutoFit/>
          </a:bodyPr>
          <a:lstStyle/>
          <a:p>
            <a:pPr algn="r"/>
            <a:r>
              <a:rPr lang="en-US" sz="2000" b="1" dirty="0"/>
              <a:t>Demythologize: to remove mythical elements from a piece of writing</a:t>
            </a:r>
          </a:p>
        </p:txBody>
      </p:sp>
    </p:spTree>
    <p:extLst>
      <p:ext uri="{BB962C8B-B14F-4D97-AF65-F5344CB8AC3E}">
        <p14:creationId xmlns:p14="http://schemas.microsoft.com/office/powerpoint/2010/main" val="2138240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561DE2F-166C-E14C-A5F1-3FF1F70DC4CF}"/>
              </a:ext>
            </a:extLst>
          </p:cNvPr>
          <p:cNvSpPr txBox="1">
            <a:spLocks/>
          </p:cNvSpPr>
          <p:nvPr/>
        </p:nvSpPr>
        <p:spPr>
          <a:xfrm>
            <a:off x="405319" y="1016508"/>
            <a:ext cx="2947482" cy="4442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3200" b="1">
                <a:solidFill>
                  <a:schemeClr val="tx1"/>
                </a:solidFill>
              </a:rPr>
              <a:t>Modern Interpretation:</a:t>
            </a:r>
            <a:br>
              <a:rPr lang="en-GB" sz="3200" b="1">
                <a:solidFill>
                  <a:schemeClr val="tx1"/>
                </a:solidFill>
              </a:rPr>
            </a:br>
            <a:r>
              <a:rPr lang="en-GB" sz="3200" b="1">
                <a:solidFill>
                  <a:schemeClr val="tx1"/>
                </a:solidFill>
              </a:rPr>
              <a:t>Rudolf Bultmann</a:t>
            </a:r>
            <a:endParaRPr lang="en-GB" sz="3200" b="1" dirty="0">
              <a:solidFill>
                <a:schemeClr val="tx1"/>
              </a:solidFill>
            </a:endParaRPr>
          </a:p>
        </p:txBody>
      </p:sp>
      <p:sp>
        <p:nvSpPr>
          <p:cNvPr id="5" name="Content Placeholder 2">
            <a:extLst>
              <a:ext uri="{FF2B5EF4-FFF2-40B4-BE49-F238E27FC236}">
                <a16:creationId xmlns:a16="http://schemas.microsoft.com/office/drawing/2014/main" id="{82E98C70-B4C9-7548-B930-2A91BE1CC9A5}"/>
              </a:ext>
            </a:extLst>
          </p:cNvPr>
          <p:cNvSpPr txBox="1">
            <a:spLocks/>
          </p:cNvSpPr>
          <p:nvPr/>
        </p:nvSpPr>
        <p:spPr>
          <a:xfrm>
            <a:off x="4021668" y="1016508"/>
            <a:ext cx="7315200" cy="5120640"/>
          </a:xfrm>
          <a:prstGeom prst="rect">
            <a:avLst/>
          </a:prstGeom>
        </p:spPr>
        <p:txBody>
          <a:bodyPr vert="horz" lIns="91440" tIns="45720" rIns="91440" bIns="45720" rtlCol="0" anchor="ctr">
            <a:normAutofit lnSpcReduction="10000"/>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GB" sz="2400" b="1" dirty="0"/>
              <a:t>Modern Christians cannot accept the resurrection with integrity because:</a:t>
            </a:r>
          </a:p>
          <a:p>
            <a:r>
              <a:rPr lang="en-GB" sz="2400" b="1" dirty="0"/>
              <a:t>It can never be proved</a:t>
            </a:r>
          </a:p>
          <a:p>
            <a:r>
              <a:rPr lang="en-GB" sz="2400" b="1" dirty="0"/>
              <a:t>Even if it could be proved, it could not in itself give meaning to the event of the crucifixion</a:t>
            </a:r>
          </a:p>
          <a:p>
            <a:r>
              <a:rPr lang="en-GB" sz="2400" b="1" dirty="0"/>
              <a:t>In its demythologized form, the resurrection is seen as the realisation that the crucifixion of Jesus was not a defeat, but a victory. </a:t>
            </a:r>
          </a:p>
          <a:p>
            <a:r>
              <a:rPr lang="en-GB" sz="2400" b="1" dirty="0"/>
              <a:t>His death by itself was a victory over the power of death. The Lord of Life gave himself over to death and had thereby conquered it. </a:t>
            </a:r>
          </a:p>
          <a:p>
            <a:r>
              <a:rPr lang="en-GB" sz="2400" b="1" dirty="0"/>
              <a:t>Therefore the crucifixion contained the resurrection in it. There was no second historical event. </a:t>
            </a:r>
          </a:p>
        </p:txBody>
      </p:sp>
      <p:pic>
        <p:nvPicPr>
          <p:cNvPr id="6" name="Picture 5">
            <a:extLst>
              <a:ext uri="{FF2B5EF4-FFF2-40B4-BE49-F238E27FC236}">
                <a16:creationId xmlns:a16="http://schemas.microsoft.com/office/drawing/2014/main" id="{1961569D-C0D4-8B4C-857E-CD93BBA26ED2}"/>
              </a:ext>
            </a:extLst>
          </p:cNvPr>
          <p:cNvPicPr>
            <a:picLocks noChangeAspect="1"/>
          </p:cNvPicPr>
          <p:nvPr/>
        </p:nvPicPr>
        <p:blipFill>
          <a:blip r:embed="rId2"/>
          <a:stretch>
            <a:fillRect/>
          </a:stretch>
        </p:blipFill>
        <p:spPr>
          <a:xfrm>
            <a:off x="173375" y="4444670"/>
            <a:ext cx="3414951" cy="2565730"/>
          </a:xfrm>
          <a:prstGeom prst="rect">
            <a:avLst/>
          </a:prstGeom>
        </p:spPr>
      </p:pic>
      <p:sp>
        <p:nvSpPr>
          <p:cNvPr id="7" name="TextBox 6">
            <a:extLst>
              <a:ext uri="{FF2B5EF4-FFF2-40B4-BE49-F238E27FC236}">
                <a16:creationId xmlns:a16="http://schemas.microsoft.com/office/drawing/2014/main" id="{71B43AE8-76CE-A14E-ABDE-223FA636B129}"/>
              </a:ext>
            </a:extLst>
          </p:cNvPr>
          <p:cNvSpPr txBox="1"/>
          <p:nvPr/>
        </p:nvSpPr>
        <p:spPr>
          <a:xfrm>
            <a:off x="4225635" y="6244906"/>
            <a:ext cx="7966365" cy="400110"/>
          </a:xfrm>
          <a:prstGeom prst="rect">
            <a:avLst/>
          </a:prstGeom>
          <a:solidFill>
            <a:schemeClr val="accent1"/>
          </a:solidFill>
          <a:ln w="25400">
            <a:solidFill>
              <a:schemeClr val="tx1"/>
            </a:solidFill>
          </a:ln>
        </p:spPr>
        <p:txBody>
          <a:bodyPr wrap="square" rtlCol="0">
            <a:spAutoFit/>
          </a:bodyPr>
          <a:lstStyle/>
          <a:p>
            <a:pPr algn="r"/>
            <a:r>
              <a:rPr lang="en-US" sz="2000" b="1" dirty="0"/>
              <a:t>Demythologize: to remove mythical elements from a piece of writing</a:t>
            </a:r>
          </a:p>
        </p:txBody>
      </p:sp>
    </p:spTree>
    <p:extLst>
      <p:ext uri="{BB962C8B-B14F-4D97-AF65-F5344CB8AC3E}">
        <p14:creationId xmlns:p14="http://schemas.microsoft.com/office/powerpoint/2010/main" val="401291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ircle(in)">
                                      <p:cBhvr>
                                        <p:cTn id="27" dur="2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circle(in)">
                                      <p:cBhvr>
                                        <p:cTn id="32"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F853A38-8D1B-C146-9ADA-83C1CA284A29}"/>
              </a:ext>
            </a:extLst>
          </p:cNvPr>
          <p:cNvSpPr txBox="1">
            <a:spLocks/>
          </p:cNvSpPr>
          <p:nvPr/>
        </p:nvSpPr>
        <p:spPr>
          <a:xfrm>
            <a:off x="405319" y="1016508"/>
            <a:ext cx="2947482" cy="4442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3200" b="1">
                <a:solidFill>
                  <a:schemeClr val="tx1"/>
                </a:solidFill>
              </a:rPr>
              <a:t>Modern Interpretation:</a:t>
            </a:r>
            <a:br>
              <a:rPr lang="en-GB" sz="3200" b="1">
                <a:solidFill>
                  <a:schemeClr val="tx1"/>
                </a:solidFill>
              </a:rPr>
            </a:br>
            <a:r>
              <a:rPr lang="en-GB" sz="3200" b="1">
                <a:solidFill>
                  <a:schemeClr val="tx1"/>
                </a:solidFill>
              </a:rPr>
              <a:t>Rudolf Bultmann</a:t>
            </a:r>
            <a:endParaRPr lang="en-GB" sz="3200" b="1" dirty="0">
              <a:solidFill>
                <a:schemeClr val="tx1"/>
              </a:solidFill>
            </a:endParaRPr>
          </a:p>
        </p:txBody>
      </p:sp>
      <p:sp>
        <p:nvSpPr>
          <p:cNvPr id="5" name="Content Placeholder 2">
            <a:extLst>
              <a:ext uri="{FF2B5EF4-FFF2-40B4-BE49-F238E27FC236}">
                <a16:creationId xmlns:a16="http://schemas.microsoft.com/office/drawing/2014/main" id="{7E14B50D-86F1-2949-9DAA-27F6FA56CD40}"/>
              </a:ext>
            </a:extLst>
          </p:cNvPr>
          <p:cNvSpPr txBox="1">
            <a:spLocks/>
          </p:cNvSpPr>
          <p:nvPr/>
        </p:nvSpPr>
        <p:spPr>
          <a:xfrm>
            <a:off x="4021668" y="1016508"/>
            <a:ext cx="7315200" cy="51206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GB" sz="2400" b="1" dirty="0"/>
              <a:t>The victory comes through the cross. </a:t>
            </a:r>
            <a:r>
              <a:rPr lang="en-GB" sz="2400" b="1" i="1" dirty="0"/>
              <a:t>“Faith in the resurrection is really the same thing as faith in the saving efficacy of the cross.”</a:t>
            </a:r>
            <a:r>
              <a:rPr lang="en-GB" sz="2400" b="1" dirty="0"/>
              <a:t> </a:t>
            </a:r>
          </a:p>
          <a:p>
            <a:r>
              <a:rPr lang="en-GB" sz="2400" b="1" dirty="0"/>
              <a:t>Faith in the effect of the cross comes through faith in the word of the preaching. </a:t>
            </a:r>
          </a:p>
          <a:p>
            <a:r>
              <a:rPr lang="en-GB" sz="2400" b="1" dirty="0"/>
              <a:t>Preaching comes from the rise in belief that the disciples had</a:t>
            </a:r>
          </a:p>
          <a:p>
            <a:r>
              <a:rPr lang="en-GB" sz="2400" b="1" dirty="0"/>
              <a:t>Easter is therefore about the arising, not of Jesus, but of the faith of the early church. </a:t>
            </a:r>
          </a:p>
          <a:p>
            <a:r>
              <a:rPr lang="en-GB" sz="2400" b="1" dirty="0"/>
              <a:t>The resurrection takes place within individuals as they hear the word of preaching and experience their faith rise. </a:t>
            </a:r>
          </a:p>
        </p:txBody>
      </p:sp>
      <p:pic>
        <p:nvPicPr>
          <p:cNvPr id="6" name="Picture 5">
            <a:extLst>
              <a:ext uri="{FF2B5EF4-FFF2-40B4-BE49-F238E27FC236}">
                <a16:creationId xmlns:a16="http://schemas.microsoft.com/office/drawing/2014/main" id="{6D288052-7C99-CD47-B5C4-9601B7E0AA5C}"/>
              </a:ext>
            </a:extLst>
          </p:cNvPr>
          <p:cNvPicPr>
            <a:picLocks noChangeAspect="1"/>
          </p:cNvPicPr>
          <p:nvPr/>
        </p:nvPicPr>
        <p:blipFill>
          <a:blip r:embed="rId2"/>
          <a:stretch>
            <a:fillRect/>
          </a:stretch>
        </p:blipFill>
        <p:spPr>
          <a:xfrm>
            <a:off x="173375" y="4444670"/>
            <a:ext cx="3414951" cy="2565730"/>
          </a:xfrm>
          <a:prstGeom prst="rect">
            <a:avLst/>
          </a:prstGeom>
        </p:spPr>
      </p:pic>
      <p:sp>
        <p:nvSpPr>
          <p:cNvPr id="7" name="TextBox 6">
            <a:extLst>
              <a:ext uri="{FF2B5EF4-FFF2-40B4-BE49-F238E27FC236}">
                <a16:creationId xmlns:a16="http://schemas.microsoft.com/office/drawing/2014/main" id="{64E1C26B-7210-2A43-BFEB-A07E2F03F8B9}"/>
              </a:ext>
            </a:extLst>
          </p:cNvPr>
          <p:cNvSpPr txBox="1"/>
          <p:nvPr/>
        </p:nvSpPr>
        <p:spPr>
          <a:xfrm>
            <a:off x="4225635" y="6273030"/>
            <a:ext cx="7966365" cy="400110"/>
          </a:xfrm>
          <a:prstGeom prst="rect">
            <a:avLst/>
          </a:prstGeom>
          <a:solidFill>
            <a:schemeClr val="accent1"/>
          </a:solidFill>
          <a:ln w="25400">
            <a:solidFill>
              <a:schemeClr val="tx1"/>
            </a:solidFill>
          </a:ln>
        </p:spPr>
        <p:txBody>
          <a:bodyPr wrap="square" rtlCol="0">
            <a:spAutoFit/>
          </a:bodyPr>
          <a:lstStyle/>
          <a:p>
            <a:pPr algn="r"/>
            <a:r>
              <a:rPr lang="en-US" sz="2000" b="1" dirty="0"/>
              <a:t>Demythologize: to remove mythical elements from a piece of writing</a:t>
            </a:r>
          </a:p>
        </p:txBody>
      </p:sp>
    </p:spTree>
    <p:extLst>
      <p:ext uri="{BB962C8B-B14F-4D97-AF65-F5344CB8AC3E}">
        <p14:creationId xmlns:p14="http://schemas.microsoft.com/office/powerpoint/2010/main" val="2584523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circle(in)">
                                      <p:cBhvr>
                                        <p:cTn id="27"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21AA3DF-2238-A247-AF6D-FAA9E96B32BA}"/>
              </a:ext>
            </a:extLst>
          </p:cNvPr>
          <p:cNvSpPr>
            <a:spLocks noGrp="1"/>
          </p:cNvSpPr>
          <p:nvPr>
            <p:ph type="title"/>
          </p:nvPr>
        </p:nvSpPr>
        <p:spPr>
          <a:xfrm>
            <a:off x="252919" y="864108"/>
            <a:ext cx="2947482" cy="1356127"/>
          </a:xfrm>
        </p:spPr>
        <p:txBody>
          <a:bodyPr/>
          <a:lstStyle/>
          <a:p>
            <a:r>
              <a:rPr lang="en-GB" b="1" dirty="0">
                <a:solidFill>
                  <a:schemeClr val="tx1"/>
                </a:solidFill>
              </a:rPr>
              <a:t>John 20</a:t>
            </a:r>
          </a:p>
        </p:txBody>
      </p:sp>
      <p:sp>
        <p:nvSpPr>
          <p:cNvPr id="5" name="Content Placeholder 2">
            <a:extLst>
              <a:ext uri="{FF2B5EF4-FFF2-40B4-BE49-F238E27FC236}">
                <a16:creationId xmlns:a16="http://schemas.microsoft.com/office/drawing/2014/main" id="{ADECC8C6-555B-844A-9A05-E09F324DEA89}"/>
              </a:ext>
            </a:extLst>
          </p:cNvPr>
          <p:cNvSpPr>
            <a:spLocks noGrp="1"/>
          </p:cNvSpPr>
          <p:nvPr>
            <p:ph idx="1"/>
          </p:nvPr>
        </p:nvSpPr>
        <p:spPr>
          <a:xfrm>
            <a:off x="3869268" y="864108"/>
            <a:ext cx="7315200" cy="5120640"/>
          </a:xfrm>
        </p:spPr>
        <p:txBody>
          <a:bodyPr>
            <a:normAutofit/>
          </a:bodyPr>
          <a:lstStyle/>
          <a:p>
            <a:r>
              <a:rPr lang="en-GB" sz="2400" dirty="0"/>
              <a:t>Highly structured nature of John 20, forming a chiasm. </a:t>
            </a:r>
          </a:p>
          <a:p>
            <a:pPr marL="0" indent="0">
              <a:buNone/>
            </a:pPr>
            <a:r>
              <a:rPr lang="en-GB" sz="2400" dirty="0"/>
              <a:t>A. John, the beloved disciple, ‘saw and believed.’ (20:8)</a:t>
            </a:r>
          </a:p>
          <a:p>
            <a:pPr marL="0" indent="0">
              <a:buNone/>
            </a:pPr>
            <a:r>
              <a:rPr lang="en-GB" sz="2400" dirty="0"/>
              <a:t>B. Mary comes to believe when she hears Jesus call her name. (20:16)</a:t>
            </a:r>
          </a:p>
          <a:p>
            <a:pPr marL="0" indent="0">
              <a:buNone/>
            </a:pPr>
            <a:r>
              <a:rPr lang="en-GB" sz="2400" dirty="0"/>
              <a:t>C. The disciples recognise Jesus, and receive Holy Spirit. (20:22)</a:t>
            </a:r>
          </a:p>
          <a:p>
            <a:pPr marL="0" indent="0">
              <a:buNone/>
            </a:pPr>
            <a:r>
              <a:rPr lang="en-GB" sz="2400" dirty="0"/>
              <a:t>B. Thomas believes after he is allowed to touch Jesus’ wounds. (20:28)</a:t>
            </a:r>
          </a:p>
          <a:p>
            <a:pPr marL="0" indent="0">
              <a:buNone/>
            </a:pPr>
            <a:r>
              <a:rPr lang="en-GB" sz="2400" dirty="0"/>
              <a:t>A. John says that those who read this evidence will believe. (20:31)</a:t>
            </a:r>
          </a:p>
        </p:txBody>
      </p:sp>
      <p:sp>
        <p:nvSpPr>
          <p:cNvPr id="6" name="Title 1">
            <a:extLst>
              <a:ext uri="{FF2B5EF4-FFF2-40B4-BE49-F238E27FC236}">
                <a16:creationId xmlns:a16="http://schemas.microsoft.com/office/drawing/2014/main" id="{77283361-5D47-1042-AA34-B62C784E79D4}"/>
              </a:ext>
            </a:extLst>
          </p:cNvPr>
          <p:cNvSpPr txBox="1">
            <a:spLocks/>
          </p:cNvSpPr>
          <p:nvPr/>
        </p:nvSpPr>
        <p:spPr>
          <a:xfrm>
            <a:off x="252919" y="2576530"/>
            <a:ext cx="2947482" cy="32558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2000" dirty="0">
                <a:solidFill>
                  <a:schemeClr val="tx1"/>
                </a:solidFill>
              </a:rPr>
              <a:t>Chiasm: a style of writing that repeats similar ideas in reverse sequence (ABCBA)</a:t>
            </a:r>
          </a:p>
          <a:p>
            <a:endParaRPr lang="en-GB" sz="2000" dirty="0">
              <a:solidFill>
                <a:schemeClr val="tx1"/>
              </a:solidFill>
            </a:endParaRPr>
          </a:p>
          <a:p>
            <a:r>
              <a:rPr lang="en-GB" sz="2000" dirty="0">
                <a:solidFill>
                  <a:schemeClr val="tx1"/>
                </a:solidFill>
              </a:rPr>
              <a:t>Messiah: saviour of the Jews</a:t>
            </a:r>
          </a:p>
          <a:p>
            <a:endParaRPr lang="en-GB" sz="2000" dirty="0">
              <a:solidFill>
                <a:schemeClr val="tx1"/>
              </a:solidFill>
            </a:endParaRPr>
          </a:p>
          <a:p>
            <a:r>
              <a:rPr lang="en-GB" sz="2000" dirty="0">
                <a:solidFill>
                  <a:schemeClr val="tx1"/>
                </a:solidFill>
              </a:rPr>
              <a:t>Resurrection: rising from the dead</a:t>
            </a:r>
          </a:p>
        </p:txBody>
      </p:sp>
    </p:spTree>
    <p:extLst>
      <p:ext uri="{BB962C8B-B14F-4D97-AF65-F5344CB8AC3E}">
        <p14:creationId xmlns:p14="http://schemas.microsoft.com/office/powerpoint/2010/main" val="2514058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additive="base">
                                        <p:cTn id="22"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dissolve">
                                      <p:cBhvr>
                                        <p:cTn id="28" dur="500"/>
                                        <p:tgtEl>
                                          <p:spTgt spid="5">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additive="base">
                                        <p:cTn id="33" dur="500"/>
                                        <p:tgtEl>
                                          <p:spTgt spid="5">
                                            <p:txEl>
                                              <p:pRg st="5" end="5"/>
                                            </p:txEl>
                                          </p:spTgt>
                                        </p:tgtEl>
                                        <p:attrNameLst>
                                          <p:attrName>ppt_y</p:attrName>
                                        </p:attrNameLst>
                                      </p:cBhvr>
                                      <p:tavLst>
                                        <p:tav tm="0">
                                          <p:val>
                                            <p:strVal val="#ppt_y+#ppt_h*1.125000"/>
                                          </p:val>
                                        </p:tav>
                                        <p:tav tm="100000">
                                          <p:val>
                                            <p:strVal val="#ppt_y"/>
                                          </p:val>
                                        </p:tav>
                                      </p:tavLst>
                                    </p:anim>
                                    <p:animEffect transition="in" filter="wipe(up)">
                                      <p:cBhvr>
                                        <p:cTn id="3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C3AC29A-D663-1746-891B-3B7097F658E8}"/>
              </a:ext>
            </a:extLst>
          </p:cNvPr>
          <p:cNvSpPr txBox="1">
            <a:spLocks/>
          </p:cNvSpPr>
          <p:nvPr/>
        </p:nvSpPr>
        <p:spPr>
          <a:xfrm>
            <a:off x="405319" y="1016508"/>
            <a:ext cx="2947482" cy="4442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3200" b="1" dirty="0">
                <a:solidFill>
                  <a:schemeClr val="tx1"/>
                </a:solidFill>
              </a:rPr>
              <a:t>Modern Interpretation:</a:t>
            </a:r>
            <a:br>
              <a:rPr lang="en-GB" sz="3200" b="1" dirty="0">
                <a:solidFill>
                  <a:schemeClr val="tx1"/>
                </a:solidFill>
              </a:rPr>
            </a:br>
            <a:r>
              <a:rPr lang="en-GB" sz="3200" b="1" dirty="0">
                <a:solidFill>
                  <a:schemeClr val="tx1"/>
                </a:solidFill>
              </a:rPr>
              <a:t>NT Wright</a:t>
            </a:r>
          </a:p>
        </p:txBody>
      </p:sp>
      <p:pic>
        <p:nvPicPr>
          <p:cNvPr id="8" name="Picture 7">
            <a:extLst>
              <a:ext uri="{FF2B5EF4-FFF2-40B4-BE49-F238E27FC236}">
                <a16:creationId xmlns:a16="http://schemas.microsoft.com/office/drawing/2014/main" id="{02C689F8-9041-FE4D-977A-A910AD9F030D}"/>
              </a:ext>
            </a:extLst>
          </p:cNvPr>
          <p:cNvPicPr>
            <a:picLocks noChangeAspect="1"/>
          </p:cNvPicPr>
          <p:nvPr/>
        </p:nvPicPr>
        <p:blipFill rotWithShape="1">
          <a:blip r:embed="rId2"/>
          <a:srcRect l="27471" t="-630" r="19073"/>
          <a:stretch/>
        </p:blipFill>
        <p:spPr>
          <a:xfrm>
            <a:off x="0" y="3962727"/>
            <a:ext cx="3440713" cy="2895273"/>
          </a:xfrm>
          <a:prstGeom prst="rect">
            <a:avLst/>
          </a:prstGeom>
        </p:spPr>
      </p:pic>
      <p:sp>
        <p:nvSpPr>
          <p:cNvPr id="9" name="Content Placeholder 2">
            <a:extLst>
              <a:ext uri="{FF2B5EF4-FFF2-40B4-BE49-F238E27FC236}">
                <a16:creationId xmlns:a16="http://schemas.microsoft.com/office/drawing/2014/main" id="{DF0E7BBA-9268-BF44-A52B-8A90A402C96D}"/>
              </a:ext>
            </a:extLst>
          </p:cNvPr>
          <p:cNvSpPr txBox="1">
            <a:spLocks/>
          </p:cNvSpPr>
          <p:nvPr/>
        </p:nvSpPr>
        <p:spPr>
          <a:xfrm>
            <a:off x="3605719" y="1016508"/>
            <a:ext cx="7315200" cy="51206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GB" sz="2400" b="1" dirty="0"/>
              <a:t>Born 1948</a:t>
            </a:r>
          </a:p>
          <a:p>
            <a:r>
              <a:rPr lang="en-GB" sz="2400" b="1" dirty="0"/>
              <a:t>A leading English New Testament scholar</a:t>
            </a:r>
          </a:p>
          <a:p>
            <a:r>
              <a:rPr lang="en-GB" sz="2400" b="1" dirty="0"/>
              <a:t>Former Bishop of Durham</a:t>
            </a:r>
          </a:p>
          <a:p>
            <a:r>
              <a:rPr lang="en-GB" sz="2400" b="1" dirty="0"/>
              <a:t>He argues that Jesus’ resurrection marks the beginning of a restoration of creation that he will complete upon his return. </a:t>
            </a:r>
          </a:p>
        </p:txBody>
      </p:sp>
    </p:spTree>
    <p:extLst>
      <p:ext uri="{BB962C8B-B14F-4D97-AF65-F5344CB8AC3E}">
        <p14:creationId xmlns:p14="http://schemas.microsoft.com/office/powerpoint/2010/main" val="100852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circle(in)">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circle(in)">
                                      <p:cBhvr>
                                        <p:cTn id="12" dur="20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circle(in)">
                                      <p:cBhvr>
                                        <p:cTn id="17" dur="20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circle(in)">
                                      <p:cBhvr>
                                        <p:cTn id="22" dur="2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7E42661-3927-2E4B-913E-CC4501761D59}"/>
              </a:ext>
            </a:extLst>
          </p:cNvPr>
          <p:cNvSpPr txBox="1">
            <a:spLocks/>
          </p:cNvSpPr>
          <p:nvPr/>
        </p:nvSpPr>
        <p:spPr>
          <a:xfrm>
            <a:off x="405319" y="1016508"/>
            <a:ext cx="2947482" cy="4442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3200" b="1" dirty="0">
                <a:solidFill>
                  <a:schemeClr val="tx1"/>
                </a:solidFill>
              </a:rPr>
              <a:t>Modern Interpretation:</a:t>
            </a:r>
            <a:br>
              <a:rPr lang="en-GB" sz="3200" b="1" dirty="0">
                <a:solidFill>
                  <a:schemeClr val="tx1"/>
                </a:solidFill>
              </a:rPr>
            </a:br>
            <a:r>
              <a:rPr lang="en-GB" sz="3200" b="1" dirty="0">
                <a:solidFill>
                  <a:schemeClr val="tx1"/>
                </a:solidFill>
              </a:rPr>
              <a:t>NT Wright</a:t>
            </a:r>
          </a:p>
        </p:txBody>
      </p:sp>
      <p:pic>
        <p:nvPicPr>
          <p:cNvPr id="6" name="Picture 5">
            <a:extLst>
              <a:ext uri="{FF2B5EF4-FFF2-40B4-BE49-F238E27FC236}">
                <a16:creationId xmlns:a16="http://schemas.microsoft.com/office/drawing/2014/main" id="{D49D3786-6A23-004B-9E69-7D73CB48EFCD}"/>
              </a:ext>
            </a:extLst>
          </p:cNvPr>
          <p:cNvPicPr>
            <a:picLocks noChangeAspect="1"/>
          </p:cNvPicPr>
          <p:nvPr/>
        </p:nvPicPr>
        <p:blipFill rotWithShape="1">
          <a:blip r:embed="rId2"/>
          <a:srcRect l="27471" t="-630" r="19073"/>
          <a:stretch/>
        </p:blipFill>
        <p:spPr>
          <a:xfrm>
            <a:off x="0" y="3962727"/>
            <a:ext cx="3440713" cy="2895273"/>
          </a:xfrm>
          <a:prstGeom prst="rect">
            <a:avLst/>
          </a:prstGeom>
        </p:spPr>
      </p:pic>
      <p:sp>
        <p:nvSpPr>
          <p:cNvPr id="7" name="Content Placeholder 2">
            <a:extLst>
              <a:ext uri="{FF2B5EF4-FFF2-40B4-BE49-F238E27FC236}">
                <a16:creationId xmlns:a16="http://schemas.microsoft.com/office/drawing/2014/main" id="{913563B5-9004-3140-A88E-AA661334F625}"/>
              </a:ext>
            </a:extLst>
          </p:cNvPr>
          <p:cNvSpPr txBox="1">
            <a:spLocks/>
          </p:cNvSpPr>
          <p:nvPr/>
        </p:nvSpPr>
        <p:spPr>
          <a:xfrm>
            <a:off x="3633430" y="877963"/>
            <a:ext cx="7315200" cy="51206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457200" indent="-457200">
              <a:buFont typeface="+mj-lt"/>
              <a:buAutoNum type="arabicPeriod"/>
            </a:pPr>
            <a:r>
              <a:rPr lang="en-GB" sz="2400" b="1" dirty="0"/>
              <a:t>Greek and Jewish belief about life after death and resurrection</a:t>
            </a:r>
          </a:p>
          <a:p>
            <a:pPr marL="1017270" lvl="1" indent="-514350">
              <a:buFont typeface="+mj-lt"/>
              <a:buAutoNum type="romanLcPeriod"/>
            </a:pPr>
            <a:r>
              <a:rPr lang="en-GB" sz="2200" b="1" dirty="0"/>
              <a:t>Greek thought</a:t>
            </a:r>
          </a:p>
          <a:p>
            <a:pPr marL="1017270" lvl="1" indent="-514350">
              <a:buFont typeface="+mj-lt"/>
              <a:buAutoNum type="romanLcPeriod"/>
            </a:pPr>
            <a:r>
              <a:rPr lang="en-GB" sz="2200" b="1" dirty="0"/>
              <a:t>Jewish thought</a:t>
            </a:r>
          </a:p>
          <a:p>
            <a:pPr marL="457200" indent="-457200">
              <a:buFont typeface="+mj-lt"/>
              <a:buAutoNum type="arabicPeriod"/>
            </a:pPr>
            <a:r>
              <a:rPr lang="en-GB" sz="2400" b="1" dirty="0"/>
              <a:t>Early Christian belief about life after death and resurrection</a:t>
            </a:r>
          </a:p>
          <a:p>
            <a:pPr marL="457200" indent="-457200">
              <a:buFont typeface="+mj-lt"/>
              <a:buAutoNum type="arabicPeriod"/>
            </a:pPr>
            <a:r>
              <a:rPr lang="en-GB" sz="2400" b="1" dirty="0"/>
              <a:t>The reason for early Christian belief, and the meaning of Jesus’ resurrection</a:t>
            </a:r>
          </a:p>
          <a:p>
            <a:pPr marL="457200" indent="-457200">
              <a:buFont typeface="+mj-lt"/>
              <a:buAutoNum type="arabicPeriod"/>
            </a:pPr>
            <a:endParaRPr lang="en-GB" sz="2400" dirty="0"/>
          </a:p>
        </p:txBody>
      </p:sp>
    </p:spTree>
    <p:extLst>
      <p:ext uri="{BB962C8B-B14F-4D97-AF65-F5344CB8AC3E}">
        <p14:creationId xmlns:p14="http://schemas.microsoft.com/office/powerpoint/2010/main" val="3254485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ircle(in)">
                                      <p:cBhvr>
                                        <p:cTn id="12" dur="2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circle(in)">
                                      <p:cBhvr>
                                        <p:cTn id="17" dur="2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circle(in)">
                                      <p:cBhvr>
                                        <p:cTn id="22" dur="2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circle(in)">
                                      <p:cBhvr>
                                        <p:cTn id="27" dur="20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2F64452-9279-CF4D-970D-A1400B29DAE3}"/>
              </a:ext>
            </a:extLst>
          </p:cNvPr>
          <p:cNvSpPr txBox="1">
            <a:spLocks/>
          </p:cNvSpPr>
          <p:nvPr/>
        </p:nvSpPr>
        <p:spPr>
          <a:xfrm>
            <a:off x="405319" y="1016508"/>
            <a:ext cx="2947482" cy="4442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3200" b="1" dirty="0">
                <a:solidFill>
                  <a:schemeClr val="tx1"/>
                </a:solidFill>
              </a:rPr>
              <a:t>Modern Interpretation:</a:t>
            </a:r>
            <a:br>
              <a:rPr lang="en-GB" sz="3200" b="1" dirty="0">
                <a:solidFill>
                  <a:schemeClr val="tx1"/>
                </a:solidFill>
              </a:rPr>
            </a:br>
            <a:r>
              <a:rPr lang="en-GB" sz="3200" b="1" dirty="0">
                <a:solidFill>
                  <a:schemeClr val="tx1"/>
                </a:solidFill>
              </a:rPr>
              <a:t>NT Wright</a:t>
            </a:r>
          </a:p>
        </p:txBody>
      </p:sp>
      <p:pic>
        <p:nvPicPr>
          <p:cNvPr id="5" name="Picture 4">
            <a:extLst>
              <a:ext uri="{FF2B5EF4-FFF2-40B4-BE49-F238E27FC236}">
                <a16:creationId xmlns:a16="http://schemas.microsoft.com/office/drawing/2014/main" id="{A717DF85-5F86-A948-8744-AC30A4129926}"/>
              </a:ext>
            </a:extLst>
          </p:cNvPr>
          <p:cNvPicPr>
            <a:picLocks noChangeAspect="1"/>
          </p:cNvPicPr>
          <p:nvPr/>
        </p:nvPicPr>
        <p:blipFill rotWithShape="1">
          <a:blip r:embed="rId2"/>
          <a:srcRect l="27471" t="-630" r="19073"/>
          <a:stretch/>
        </p:blipFill>
        <p:spPr>
          <a:xfrm>
            <a:off x="0" y="3962727"/>
            <a:ext cx="3440713" cy="2895273"/>
          </a:xfrm>
          <a:prstGeom prst="rect">
            <a:avLst/>
          </a:prstGeom>
        </p:spPr>
      </p:pic>
      <p:sp>
        <p:nvSpPr>
          <p:cNvPr id="6" name="Content Placeholder 2">
            <a:extLst>
              <a:ext uri="{FF2B5EF4-FFF2-40B4-BE49-F238E27FC236}">
                <a16:creationId xmlns:a16="http://schemas.microsoft.com/office/drawing/2014/main" id="{D1666B07-F55F-AE41-A5E9-7755C49AA777}"/>
              </a:ext>
            </a:extLst>
          </p:cNvPr>
          <p:cNvSpPr txBox="1">
            <a:spLocks/>
          </p:cNvSpPr>
          <p:nvPr/>
        </p:nvSpPr>
        <p:spPr>
          <a:xfrm>
            <a:off x="3605719" y="1016508"/>
            <a:ext cx="7315200" cy="51206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GB" sz="2400" b="1" dirty="0"/>
              <a:t>No evidence in Greek philosophy of any belief in bodily resurrection</a:t>
            </a:r>
          </a:p>
          <a:p>
            <a:r>
              <a:rPr lang="en-GB" sz="2400" b="1" dirty="0"/>
              <a:t>Poet Homer: Hades (the abode of the dead) is a place of shadows</a:t>
            </a:r>
          </a:p>
          <a:p>
            <a:r>
              <a:rPr lang="en-GB" sz="2400" b="1" dirty="0"/>
              <a:t>Plato: has ideas about afterlife for the soul, but not the physical body</a:t>
            </a:r>
          </a:p>
          <a:p>
            <a:r>
              <a:rPr lang="en-GB" sz="2400" b="1" dirty="0"/>
              <a:t>In the play Euripides, Hercules rescues Alcestis from the god of death, but it’s mythology. </a:t>
            </a:r>
          </a:p>
        </p:txBody>
      </p:sp>
      <p:sp>
        <p:nvSpPr>
          <p:cNvPr id="7" name="TextBox 6">
            <a:extLst>
              <a:ext uri="{FF2B5EF4-FFF2-40B4-BE49-F238E27FC236}">
                <a16:creationId xmlns:a16="http://schemas.microsoft.com/office/drawing/2014/main" id="{0BFBF948-E068-E64B-98B5-1B0F0CC99E60}"/>
              </a:ext>
            </a:extLst>
          </p:cNvPr>
          <p:cNvSpPr txBox="1"/>
          <p:nvPr/>
        </p:nvSpPr>
        <p:spPr>
          <a:xfrm>
            <a:off x="4225635" y="0"/>
            <a:ext cx="7966365" cy="400110"/>
          </a:xfrm>
          <a:prstGeom prst="rect">
            <a:avLst/>
          </a:prstGeom>
          <a:solidFill>
            <a:schemeClr val="accent1"/>
          </a:solidFill>
          <a:ln w="25400">
            <a:solidFill>
              <a:schemeClr val="tx1"/>
            </a:solidFill>
          </a:ln>
        </p:spPr>
        <p:txBody>
          <a:bodyPr wrap="square" rtlCol="0">
            <a:spAutoFit/>
          </a:bodyPr>
          <a:lstStyle/>
          <a:p>
            <a:pPr algn="r"/>
            <a:r>
              <a:rPr lang="en-US" sz="2000" b="1" dirty="0"/>
              <a:t>Greek belief on life after death and resurrection</a:t>
            </a:r>
          </a:p>
        </p:txBody>
      </p:sp>
    </p:spTree>
    <p:extLst>
      <p:ext uri="{BB962C8B-B14F-4D97-AF65-F5344CB8AC3E}">
        <p14:creationId xmlns:p14="http://schemas.microsoft.com/office/powerpoint/2010/main" val="3467556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7BFF76E-63AF-334E-9506-A9D10CCBA4D4}"/>
              </a:ext>
            </a:extLst>
          </p:cNvPr>
          <p:cNvSpPr txBox="1">
            <a:spLocks/>
          </p:cNvSpPr>
          <p:nvPr/>
        </p:nvSpPr>
        <p:spPr>
          <a:xfrm>
            <a:off x="405319" y="1016508"/>
            <a:ext cx="2947482" cy="4442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3200" b="1" dirty="0">
                <a:solidFill>
                  <a:schemeClr val="tx1"/>
                </a:solidFill>
              </a:rPr>
              <a:t>Modern Interpretation:</a:t>
            </a:r>
            <a:br>
              <a:rPr lang="en-GB" sz="3200" b="1" dirty="0">
                <a:solidFill>
                  <a:schemeClr val="tx1"/>
                </a:solidFill>
              </a:rPr>
            </a:br>
            <a:r>
              <a:rPr lang="en-GB" sz="3200" b="1" dirty="0">
                <a:solidFill>
                  <a:schemeClr val="tx1"/>
                </a:solidFill>
              </a:rPr>
              <a:t>NT Wright</a:t>
            </a:r>
          </a:p>
        </p:txBody>
      </p:sp>
      <p:pic>
        <p:nvPicPr>
          <p:cNvPr id="5" name="Picture 4">
            <a:extLst>
              <a:ext uri="{FF2B5EF4-FFF2-40B4-BE49-F238E27FC236}">
                <a16:creationId xmlns:a16="http://schemas.microsoft.com/office/drawing/2014/main" id="{F9029F0D-8DC5-DC45-993F-0527B438BE3B}"/>
              </a:ext>
            </a:extLst>
          </p:cNvPr>
          <p:cNvPicPr>
            <a:picLocks noChangeAspect="1"/>
          </p:cNvPicPr>
          <p:nvPr/>
        </p:nvPicPr>
        <p:blipFill rotWithShape="1">
          <a:blip r:embed="rId2"/>
          <a:srcRect l="27471" t="-630" r="19073"/>
          <a:stretch/>
        </p:blipFill>
        <p:spPr>
          <a:xfrm>
            <a:off x="0" y="3962727"/>
            <a:ext cx="3440713" cy="2895273"/>
          </a:xfrm>
          <a:prstGeom prst="rect">
            <a:avLst/>
          </a:prstGeom>
        </p:spPr>
      </p:pic>
      <p:sp>
        <p:nvSpPr>
          <p:cNvPr id="6" name="Content Placeholder 2">
            <a:extLst>
              <a:ext uri="{FF2B5EF4-FFF2-40B4-BE49-F238E27FC236}">
                <a16:creationId xmlns:a16="http://schemas.microsoft.com/office/drawing/2014/main" id="{F4312CD2-4BE6-E849-91C8-3B486EF87F76}"/>
              </a:ext>
            </a:extLst>
          </p:cNvPr>
          <p:cNvSpPr txBox="1">
            <a:spLocks/>
          </p:cNvSpPr>
          <p:nvPr/>
        </p:nvSpPr>
        <p:spPr>
          <a:xfrm>
            <a:off x="3605719" y="1016508"/>
            <a:ext cx="7315200" cy="5120640"/>
          </a:xfrm>
          <a:prstGeom prst="rect">
            <a:avLst/>
          </a:prstGeom>
        </p:spPr>
        <p:txBody>
          <a:bodyPr vert="horz" lIns="91440" tIns="45720" rIns="91440" bIns="45720" rtlCol="0" anchor="ctr">
            <a:normAutofit lnSpcReduction="10000"/>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GB" sz="2400" b="1" dirty="0"/>
              <a:t>OT: belief in resurrection is vague and unfocussed</a:t>
            </a:r>
          </a:p>
          <a:p>
            <a:r>
              <a:rPr lang="en-GB" sz="2400" b="1" dirty="0" err="1"/>
              <a:t>Sheol</a:t>
            </a:r>
            <a:r>
              <a:rPr lang="en-GB" sz="2400" b="1" dirty="0"/>
              <a:t>: Hebrew place of the dead. Similar to Homer’s Hades. People are asleep there- to wake them up is dangerous. </a:t>
            </a:r>
          </a:p>
          <a:p>
            <a:r>
              <a:rPr lang="en-GB" sz="2400" b="1" dirty="0"/>
              <a:t>Some Psalms (e.g. 73) express post-mortem hope, based on God’s love continuing in the future.</a:t>
            </a:r>
          </a:p>
          <a:p>
            <a:r>
              <a:rPr lang="en-GB" sz="2400" b="1" dirty="0"/>
              <a:t>Isaiah 26 &amp; </a:t>
            </a:r>
            <a:r>
              <a:rPr lang="en-GB" sz="2400" b="1" dirty="0" err="1"/>
              <a:t>Ezekial</a:t>
            </a:r>
            <a:r>
              <a:rPr lang="en-GB" sz="2400" b="1" dirty="0"/>
              <a:t> 37: resurrection is part of the hope for the whole nation, it will happen to God’s people all at the same time. </a:t>
            </a:r>
          </a:p>
          <a:p>
            <a:r>
              <a:rPr lang="en-GB" sz="2400" b="1" dirty="0"/>
              <a:t>Daniel 12: can be interpreted in terms of astral resurrection (becoming like the stars)</a:t>
            </a:r>
          </a:p>
          <a:p>
            <a:r>
              <a:rPr lang="en-GB" sz="2400" b="1" dirty="0"/>
              <a:t>Hosea 6: possibly the earliest statement of a belief in bodily resurrection. </a:t>
            </a:r>
          </a:p>
          <a:p>
            <a:endParaRPr lang="en-GB" sz="2400" dirty="0"/>
          </a:p>
        </p:txBody>
      </p:sp>
      <p:sp>
        <p:nvSpPr>
          <p:cNvPr id="7" name="TextBox 6">
            <a:extLst>
              <a:ext uri="{FF2B5EF4-FFF2-40B4-BE49-F238E27FC236}">
                <a16:creationId xmlns:a16="http://schemas.microsoft.com/office/drawing/2014/main" id="{62D99316-5F5E-F247-BFA3-6D31A5C25270}"/>
              </a:ext>
            </a:extLst>
          </p:cNvPr>
          <p:cNvSpPr txBox="1"/>
          <p:nvPr/>
        </p:nvSpPr>
        <p:spPr>
          <a:xfrm>
            <a:off x="4225635" y="0"/>
            <a:ext cx="7966365" cy="400110"/>
          </a:xfrm>
          <a:prstGeom prst="rect">
            <a:avLst/>
          </a:prstGeom>
          <a:solidFill>
            <a:schemeClr val="accent1"/>
          </a:solidFill>
          <a:ln w="25400">
            <a:solidFill>
              <a:schemeClr val="tx1"/>
            </a:solidFill>
          </a:ln>
        </p:spPr>
        <p:txBody>
          <a:bodyPr wrap="square" rtlCol="0">
            <a:spAutoFit/>
          </a:bodyPr>
          <a:lstStyle/>
          <a:p>
            <a:pPr algn="r"/>
            <a:r>
              <a:rPr lang="en-US" sz="2000" b="1" dirty="0"/>
              <a:t>Jewish belief on life after death and resurrection</a:t>
            </a:r>
          </a:p>
        </p:txBody>
      </p:sp>
    </p:spTree>
    <p:extLst>
      <p:ext uri="{BB962C8B-B14F-4D97-AF65-F5344CB8AC3E}">
        <p14:creationId xmlns:p14="http://schemas.microsoft.com/office/powerpoint/2010/main" val="4016984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ircle(in)">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circle(in)">
                                      <p:cBhvr>
                                        <p:cTn id="32"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EEEA9E8-C9CC-C242-B5F0-CB56177419AB}"/>
              </a:ext>
            </a:extLst>
          </p:cNvPr>
          <p:cNvSpPr txBox="1">
            <a:spLocks/>
          </p:cNvSpPr>
          <p:nvPr/>
        </p:nvSpPr>
        <p:spPr>
          <a:xfrm>
            <a:off x="405319" y="1016508"/>
            <a:ext cx="2947482" cy="4442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3200" b="1" dirty="0">
                <a:solidFill>
                  <a:schemeClr val="tx1"/>
                </a:solidFill>
              </a:rPr>
              <a:t>Modern Interpretation:</a:t>
            </a:r>
            <a:br>
              <a:rPr lang="en-GB" sz="3200" b="1" dirty="0">
                <a:solidFill>
                  <a:schemeClr val="tx1"/>
                </a:solidFill>
              </a:rPr>
            </a:br>
            <a:r>
              <a:rPr lang="en-GB" sz="3200" b="1" dirty="0">
                <a:solidFill>
                  <a:schemeClr val="tx1"/>
                </a:solidFill>
              </a:rPr>
              <a:t>NT Wright</a:t>
            </a:r>
          </a:p>
        </p:txBody>
      </p:sp>
      <p:pic>
        <p:nvPicPr>
          <p:cNvPr id="5" name="Picture 4">
            <a:extLst>
              <a:ext uri="{FF2B5EF4-FFF2-40B4-BE49-F238E27FC236}">
                <a16:creationId xmlns:a16="http://schemas.microsoft.com/office/drawing/2014/main" id="{733BF3A7-59E8-A344-8352-DA65E128FF52}"/>
              </a:ext>
            </a:extLst>
          </p:cNvPr>
          <p:cNvPicPr>
            <a:picLocks noChangeAspect="1"/>
          </p:cNvPicPr>
          <p:nvPr/>
        </p:nvPicPr>
        <p:blipFill rotWithShape="1">
          <a:blip r:embed="rId2"/>
          <a:srcRect l="27471" t="-630" r="19073"/>
          <a:stretch/>
        </p:blipFill>
        <p:spPr>
          <a:xfrm>
            <a:off x="0" y="3962727"/>
            <a:ext cx="3440713" cy="2895273"/>
          </a:xfrm>
          <a:prstGeom prst="rect">
            <a:avLst/>
          </a:prstGeom>
        </p:spPr>
      </p:pic>
      <p:sp>
        <p:nvSpPr>
          <p:cNvPr id="6" name="Content Placeholder 2">
            <a:extLst>
              <a:ext uri="{FF2B5EF4-FFF2-40B4-BE49-F238E27FC236}">
                <a16:creationId xmlns:a16="http://schemas.microsoft.com/office/drawing/2014/main" id="{FD45FB37-0E95-E141-B5D4-179F81C0877A}"/>
              </a:ext>
            </a:extLst>
          </p:cNvPr>
          <p:cNvSpPr txBox="1">
            <a:spLocks/>
          </p:cNvSpPr>
          <p:nvPr/>
        </p:nvSpPr>
        <p:spPr>
          <a:xfrm>
            <a:off x="3605719" y="1016508"/>
            <a:ext cx="7315200" cy="51206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GB" sz="2400" b="1" dirty="0"/>
              <a:t>In general, Israelites believed in a physical resurrection and immortality of not just the soul</a:t>
            </a:r>
          </a:p>
          <a:p>
            <a:r>
              <a:rPr lang="en-GB" sz="2400" b="1" dirty="0"/>
              <a:t>They didn’t agree on whether the resurrected body would be like the former body or different in some way.</a:t>
            </a:r>
          </a:p>
          <a:p>
            <a:r>
              <a:rPr lang="en-GB" sz="2400" b="1" dirty="0"/>
              <a:t> Post-biblical Judaism: resurrection referred to the undoing of death. People do not pass immediately from death to resurrection. </a:t>
            </a:r>
          </a:p>
          <a:p>
            <a:r>
              <a:rPr lang="en-GB" sz="2400" b="1" dirty="0"/>
              <a:t>Huge spectrum of Jewish belief: the Sadducees who deny resurrection, to the Pharisees, who insist upon it, to Platonic belief of a disembodied resurrection. </a:t>
            </a:r>
          </a:p>
          <a:p>
            <a:r>
              <a:rPr lang="en-GB" sz="2400" b="1" dirty="0"/>
              <a:t>Some of those who believed in resurrection also believed in the coming of the Messiah.  </a:t>
            </a:r>
          </a:p>
          <a:p>
            <a:endParaRPr lang="en-GB" sz="2400" dirty="0"/>
          </a:p>
        </p:txBody>
      </p:sp>
      <p:sp>
        <p:nvSpPr>
          <p:cNvPr id="7" name="TextBox 6">
            <a:extLst>
              <a:ext uri="{FF2B5EF4-FFF2-40B4-BE49-F238E27FC236}">
                <a16:creationId xmlns:a16="http://schemas.microsoft.com/office/drawing/2014/main" id="{D4BB00BD-00FF-1440-A897-566A8458B5E6}"/>
              </a:ext>
            </a:extLst>
          </p:cNvPr>
          <p:cNvSpPr txBox="1"/>
          <p:nvPr/>
        </p:nvSpPr>
        <p:spPr>
          <a:xfrm>
            <a:off x="4225635" y="0"/>
            <a:ext cx="7966365" cy="400110"/>
          </a:xfrm>
          <a:prstGeom prst="rect">
            <a:avLst/>
          </a:prstGeom>
          <a:solidFill>
            <a:schemeClr val="accent1"/>
          </a:solidFill>
          <a:ln w="25400">
            <a:solidFill>
              <a:schemeClr val="tx1"/>
            </a:solidFill>
          </a:ln>
        </p:spPr>
        <p:txBody>
          <a:bodyPr wrap="square" rtlCol="0">
            <a:spAutoFit/>
          </a:bodyPr>
          <a:lstStyle/>
          <a:p>
            <a:pPr algn="r"/>
            <a:r>
              <a:rPr lang="en-US" sz="2000" b="1" dirty="0"/>
              <a:t>Jewish belief on life after death and resurrection</a:t>
            </a:r>
          </a:p>
        </p:txBody>
      </p:sp>
    </p:spTree>
    <p:extLst>
      <p:ext uri="{BB962C8B-B14F-4D97-AF65-F5344CB8AC3E}">
        <p14:creationId xmlns:p14="http://schemas.microsoft.com/office/powerpoint/2010/main" val="251781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ircle(in)">
                                      <p:cBhvr>
                                        <p:cTn id="27"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F2BF666-9868-E84E-904F-317B62E95E7F}"/>
              </a:ext>
            </a:extLst>
          </p:cNvPr>
          <p:cNvSpPr txBox="1">
            <a:spLocks/>
          </p:cNvSpPr>
          <p:nvPr/>
        </p:nvSpPr>
        <p:spPr>
          <a:xfrm>
            <a:off x="405319" y="1016508"/>
            <a:ext cx="2947482" cy="4442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3200" b="1" dirty="0">
                <a:solidFill>
                  <a:schemeClr val="tx1"/>
                </a:solidFill>
              </a:rPr>
              <a:t>Modern Interpretation:</a:t>
            </a:r>
            <a:br>
              <a:rPr lang="en-GB" sz="3200" b="1" dirty="0">
                <a:solidFill>
                  <a:schemeClr val="tx1"/>
                </a:solidFill>
              </a:rPr>
            </a:br>
            <a:r>
              <a:rPr lang="en-GB" sz="3200" b="1" dirty="0">
                <a:solidFill>
                  <a:schemeClr val="tx1"/>
                </a:solidFill>
              </a:rPr>
              <a:t>NT Wright</a:t>
            </a:r>
          </a:p>
        </p:txBody>
      </p:sp>
      <p:pic>
        <p:nvPicPr>
          <p:cNvPr id="5" name="Picture 4">
            <a:extLst>
              <a:ext uri="{FF2B5EF4-FFF2-40B4-BE49-F238E27FC236}">
                <a16:creationId xmlns:a16="http://schemas.microsoft.com/office/drawing/2014/main" id="{2A858B5F-4A56-3B41-A4AF-6531236AECDD}"/>
              </a:ext>
            </a:extLst>
          </p:cNvPr>
          <p:cNvPicPr>
            <a:picLocks noChangeAspect="1"/>
          </p:cNvPicPr>
          <p:nvPr/>
        </p:nvPicPr>
        <p:blipFill rotWithShape="1">
          <a:blip r:embed="rId2"/>
          <a:srcRect l="27471" t="-630" r="19073"/>
          <a:stretch/>
        </p:blipFill>
        <p:spPr>
          <a:xfrm>
            <a:off x="0" y="3962727"/>
            <a:ext cx="3440713" cy="2895273"/>
          </a:xfrm>
          <a:prstGeom prst="rect">
            <a:avLst/>
          </a:prstGeom>
        </p:spPr>
      </p:pic>
      <p:sp>
        <p:nvSpPr>
          <p:cNvPr id="6" name="Content Placeholder 2">
            <a:extLst>
              <a:ext uri="{FF2B5EF4-FFF2-40B4-BE49-F238E27FC236}">
                <a16:creationId xmlns:a16="http://schemas.microsoft.com/office/drawing/2014/main" id="{347D7BF9-CDF6-BD4C-A592-08B595B4AFA7}"/>
              </a:ext>
            </a:extLst>
          </p:cNvPr>
          <p:cNvSpPr txBox="1">
            <a:spLocks/>
          </p:cNvSpPr>
          <p:nvPr/>
        </p:nvSpPr>
        <p:spPr>
          <a:xfrm>
            <a:off x="3605719" y="1016508"/>
            <a:ext cx="7315200" cy="51206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GB" sz="2400" b="1" dirty="0"/>
              <a:t>Some biblical texts speak of bodily resurrection: Isaiah 26, </a:t>
            </a:r>
            <a:r>
              <a:rPr lang="en-GB" sz="2400" b="1" dirty="0" err="1"/>
              <a:t>Ezekial</a:t>
            </a:r>
            <a:r>
              <a:rPr lang="en-GB" sz="2400" b="1" dirty="0"/>
              <a:t> 37 and Daniel 12. </a:t>
            </a:r>
          </a:p>
          <a:p>
            <a:r>
              <a:rPr lang="en-GB" sz="2400" b="1" dirty="0"/>
              <a:t>This taken up by books like 2 Maccabees (Catholic/Eastern Orthodox) and was popular thought amongst rabbis after Jesus. </a:t>
            </a:r>
          </a:p>
          <a:p>
            <a:r>
              <a:rPr lang="en-GB" sz="2400" b="1" dirty="0"/>
              <a:t>”</a:t>
            </a:r>
            <a:r>
              <a:rPr lang="en-GB" sz="2400" b="1" i="1" dirty="0"/>
              <a:t>it is vital to help people understand that ‘resurrection’ does not mean ‘life after death’, but ‘life AFTER “life after death”’- that is, a newly embodied life after a period of being bodily dead.”- </a:t>
            </a:r>
            <a:r>
              <a:rPr lang="en-GB" sz="2400" b="1" dirty="0"/>
              <a:t>NT Wright</a:t>
            </a:r>
          </a:p>
          <a:p>
            <a:r>
              <a:rPr lang="en-GB" sz="2400" b="1" dirty="0"/>
              <a:t>It was from this context that early Christianity stated:</a:t>
            </a:r>
          </a:p>
          <a:p>
            <a:pPr lvl="1"/>
            <a:r>
              <a:rPr lang="en-GB" sz="2200" b="1" dirty="0"/>
              <a:t>Jesus was the Messiah</a:t>
            </a:r>
          </a:p>
          <a:p>
            <a:pPr lvl="1"/>
            <a:r>
              <a:rPr lang="en-GB" sz="2200" b="1" dirty="0"/>
              <a:t>This is proved because he rose from the dead. </a:t>
            </a:r>
          </a:p>
        </p:txBody>
      </p:sp>
      <p:sp>
        <p:nvSpPr>
          <p:cNvPr id="7" name="TextBox 6">
            <a:extLst>
              <a:ext uri="{FF2B5EF4-FFF2-40B4-BE49-F238E27FC236}">
                <a16:creationId xmlns:a16="http://schemas.microsoft.com/office/drawing/2014/main" id="{6C2B8B8E-C817-4E40-BCAC-F08CE5081EF2}"/>
              </a:ext>
            </a:extLst>
          </p:cNvPr>
          <p:cNvSpPr txBox="1"/>
          <p:nvPr/>
        </p:nvSpPr>
        <p:spPr>
          <a:xfrm>
            <a:off x="4225635" y="0"/>
            <a:ext cx="7966365" cy="400110"/>
          </a:xfrm>
          <a:prstGeom prst="rect">
            <a:avLst/>
          </a:prstGeom>
          <a:solidFill>
            <a:schemeClr val="accent1"/>
          </a:solidFill>
          <a:ln w="25400">
            <a:solidFill>
              <a:schemeClr val="tx1"/>
            </a:solidFill>
          </a:ln>
        </p:spPr>
        <p:txBody>
          <a:bodyPr wrap="square" rtlCol="0">
            <a:spAutoFit/>
          </a:bodyPr>
          <a:lstStyle/>
          <a:p>
            <a:pPr algn="r"/>
            <a:r>
              <a:rPr lang="en-US" sz="2000" b="1" dirty="0"/>
              <a:t>Jewish belief on life after death and resurrection</a:t>
            </a:r>
          </a:p>
        </p:txBody>
      </p:sp>
    </p:spTree>
    <p:extLst>
      <p:ext uri="{BB962C8B-B14F-4D97-AF65-F5344CB8AC3E}">
        <p14:creationId xmlns:p14="http://schemas.microsoft.com/office/powerpoint/2010/main" val="303920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ircle(in)">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circle(in)">
                                      <p:cBhvr>
                                        <p:cTn id="32"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9B039B8-F4C0-A142-84B8-F22E52D38255}"/>
              </a:ext>
            </a:extLst>
          </p:cNvPr>
          <p:cNvSpPr txBox="1">
            <a:spLocks/>
          </p:cNvSpPr>
          <p:nvPr/>
        </p:nvSpPr>
        <p:spPr>
          <a:xfrm>
            <a:off x="405319" y="1016508"/>
            <a:ext cx="2947482" cy="4442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3200" b="1" dirty="0">
                <a:solidFill>
                  <a:schemeClr val="tx1"/>
                </a:solidFill>
              </a:rPr>
              <a:t>Modern Interpretation:</a:t>
            </a:r>
            <a:br>
              <a:rPr lang="en-GB" sz="3200" b="1" dirty="0">
                <a:solidFill>
                  <a:schemeClr val="tx1"/>
                </a:solidFill>
              </a:rPr>
            </a:br>
            <a:r>
              <a:rPr lang="en-GB" sz="3200" b="1" dirty="0">
                <a:solidFill>
                  <a:schemeClr val="tx1"/>
                </a:solidFill>
              </a:rPr>
              <a:t>NT Wright</a:t>
            </a:r>
          </a:p>
        </p:txBody>
      </p:sp>
      <p:pic>
        <p:nvPicPr>
          <p:cNvPr id="5" name="Picture 4">
            <a:extLst>
              <a:ext uri="{FF2B5EF4-FFF2-40B4-BE49-F238E27FC236}">
                <a16:creationId xmlns:a16="http://schemas.microsoft.com/office/drawing/2014/main" id="{FA6BF15E-6437-834E-BFD2-7CADB839D126}"/>
              </a:ext>
            </a:extLst>
          </p:cNvPr>
          <p:cNvPicPr>
            <a:picLocks noChangeAspect="1"/>
          </p:cNvPicPr>
          <p:nvPr/>
        </p:nvPicPr>
        <p:blipFill rotWithShape="1">
          <a:blip r:embed="rId2"/>
          <a:srcRect l="27471" t="-630" r="19073"/>
          <a:stretch/>
        </p:blipFill>
        <p:spPr>
          <a:xfrm>
            <a:off x="0" y="3962727"/>
            <a:ext cx="3440713" cy="2895273"/>
          </a:xfrm>
          <a:prstGeom prst="rect">
            <a:avLst/>
          </a:prstGeom>
        </p:spPr>
      </p:pic>
      <p:sp>
        <p:nvSpPr>
          <p:cNvPr id="6" name="Content Placeholder 2">
            <a:extLst>
              <a:ext uri="{FF2B5EF4-FFF2-40B4-BE49-F238E27FC236}">
                <a16:creationId xmlns:a16="http://schemas.microsoft.com/office/drawing/2014/main" id="{6C3D98DA-6AD8-EC4F-9F01-43DB36934EAD}"/>
              </a:ext>
            </a:extLst>
          </p:cNvPr>
          <p:cNvSpPr txBox="1">
            <a:spLocks/>
          </p:cNvSpPr>
          <p:nvPr/>
        </p:nvSpPr>
        <p:spPr>
          <a:xfrm>
            <a:off x="3605719" y="1016508"/>
            <a:ext cx="7315200" cy="51206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GB" sz="2200" b="1" dirty="0"/>
              <a:t>Early Christian beliefs about life after death belong within the Jewish spectrum. </a:t>
            </a:r>
          </a:p>
          <a:p>
            <a:r>
              <a:rPr lang="en-GB" sz="2200" b="1" dirty="0"/>
              <a:t>For almost all early Christians, their hope was the resurrection of the body. </a:t>
            </a:r>
          </a:p>
          <a:p>
            <a:r>
              <a:rPr lang="en-GB" sz="2200" b="1" dirty="0"/>
              <a:t>Belief in the resurrection was more sharply focussed on than in Judaism. It will be a mark of the new creation. </a:t>
            </a:r>
          </a:p>
          <a:p>
            <a:r>
              <a:rPr lang="en-GB" sz="2200" b="1" dirty="0"/>
              <a:t>This new identity that comes with resurrection will be brought forth from heaven to earth. Renewed bodies will have a renewed earth. </a:t>
            </a:r>
          </a:p>
          <a:p>
            <a:endParaRPr lang="en-GB" sz="2200" dirty="0"/>
          </a:p>
        </p:txBody>
      </p:sp>
      <p:sp>
        <p:nvSpPr>
          <p:cNvPr id="7" name="TextBox 6">
            <a:extLst>
              <a:ext uri="{FF2B5EF4-FFF2-40B4-BE49-F238E27FC236}">
                <a16:creationId xmlns:a16="http://schemas.microsoft.com/office/drawing/2014/main" id="{9875EF47-4DC3-7B4B-A5A4-9CBC9AB7989E}"/>
              </a:ext>
            </a:extLst>
          </p:cNvPr>
          <p:cNvSpPr txBox="1"/>
          <p:nvPr/>
        </p:nvSpPr>
        <p:spPr>
          <a:xfrm>
            <a:off x="4225635" y="0"/>
            <a:ext cx="7966365" cy="400110"/>
          </a:xfrm>
          <a:prstGeom prst="rect">
            <a:avLst/>
          </a:prstGeom>
          <a:solidFill>
            <a:schemeClr val="accent1"/>
          </a:solidFill>
          <a:ln w="25400">
            <a:solidFill>
              <a:schemeClr val="tx1"/>
            </a:solidFill>
          </a:ln>
        </p:spPr>
        <p:txBody>
          <a:bodyPr wrap="square" rtlCol="0">
            <a:spAutoFit/>
          </a:bodyPr>
          <a:lstStyle/>
          <a:p>
            <a:pPr algn="r"/>
            <a:r>
              <a:rPr lang="en-US" sz="2000" b="1" dirty="0"/>
              <a:t>Early Christian belief about life after death and resurrection</a:t>
            </a:r>
          </a:p>
        </p:txBody>
      </p:sp>
    </p:spTree>
    <p:extLst>
      <p:ext uri="{BB962C8B-B14F-4D97-AF65-F5344CB8AC3E}">
        <p14:creationId xmlns:p14="http://schemas.microsoft.com/office/powerpoint/2010/main" val="2057354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60B5273-50E5-ED4A-AA46-D7EA3AA05F62}"/>
              </a:ext>
            </a:extLst>
          </p:cNvPr>
          <p:cNvSpPr txBox="1">
            <a:spLocks/>
          </p:cNvSpPr>
          <p:nvPr/>
        </p:nvSpPr>
        <p:spPr>
          <a:xfrm>
            <a:off x="405319" y="1016508"/>
            <a:ext cx="2947482" cy="4442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3200" b="1" dirty="0">
                <a:solidFill>
                  <a:schemeClr val="tx1"/>
                </a:solidFill>
              </a:rPr>
              <a:t>Modern Interpretation:</a:t>
            </a:r>
            <a:br>
              <a:rPr lang="en-GB" sz="3200" b="1" dirty="0">
                <a:solidFill>
                  <a:schemeClr val="tx1"/>
                </a:solidFill>
              </a:rPr>
            </a:br>
            <a:r>
              <a:rPr lang="en-GB" sz="3200" b="1" dirty="0">
                <a:solidFill>
                  <a:schemeClr val="tx1"/>
                </a:solidFill>
              </a:rPr>
              <a:t>NT Wright</a:t>
            </a:r>
          </a:p>
        </p:txBody>
      </p:sp>
      <p:pic>
        <p:nvPicPr>
          <p:cNvPr id="5" name="Picture 4">
            <a:extLst>
              <a:ext uri="{FF2B5EF4-FFF2-40B4-BE49-F238E27FC236}">
                <a16:creationId xmlns:a16="http://schemas.microsoft.com/office/drawing/2014/main" id="{E32920DA-FD75-3341-9E3D-86820AC447A1}"/>
              </a:ext>
            </a:extLst>
          </p:cNvPr>
          <p:cNvPicPr>
            <a:picLocks noChangeAspect="1"/>
          </p:cNvPicPr>
          <p:nvPr/>
        </p:nvPicPr>
        <p:blipFill rotWithShape="1">
          <a:blip r:embed="rId2"/>
          <a:srcRect l="27471" t="-630" r="19073"/>
          <a:stretch/>
        </p:blipFill>
        <p:spPr>
          <a:xfrm>
            <a:off x="0" y="3962727"/>
            <a:ext cx="3440713" cy="2895273"/>
          </a:xfrm>
          <a:prstGeom prst="rect">
            <a:avLst/>
          </a:prstGeom>
        </p:spPr>
      </p:pic>
      <p:sp>
        <p:nvSpPr>
          <p:cNvPr id="6" name="Content Placeholder 2">
            <a:extLst>
              <a:ext uri="{FF2B5EF4-FFF2-40B4-BE49-F238E27FC236}">
                <a16:creationId xmlns:a16="http://schemas.microsoft.com/office/drawing/2014/main" id="{F8A3D9F8-1E46-BA48-85EA-AAFD09EE9C51}"/>
              </a:ext>
            </a:extLst>
          </p:cNvPr>
          <p:cNvSpPr txBox="1">
            <a:spLocks/>
          </p:cNvSpPr>
          <p:nvPr/>
        </p:nvSpPr>
        <p:spPr>
          <a:xfrm>
            <a:off x="3605719" y="1016508"/>
            <a:ext cx="7315200" cy="51206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GB" sz="2200" b="1" dirty="0"/>
              <a:t>Early Christian beliefs splits the resurrection into two. Paul said it takes place in two phases:</a:t>
            </a:r>
          </a:p>
          <a:p>
            <a:r>
              <a:rPr lang="en-GB" sz="2200" b="1" dirty="0"/>
              <a:t>The resurrection of the Messiah and then at the second coming, all his people. </a:t>
            </a:r>
          </a:p>
          <a:p>
            <a:r>
              <a:rPr lang="en-GB" sz="2200" b="1" dirty="0"/>
              <a:t>As those Jews who believed in resurrection spoke about the interim state of those who had died, the early Christians spoke of people being ‘asleep in Christ’. </a:t>
            </a:r>
          </a:p>
          <a:p>
            <a:endParaRPr lang="en-GB" sz="2200" dirty="0"/>
          </a:p>
          <a:p>
            <a:endParaRPr lang="en-GB" sz="2200" dirty="0"/>
          </a:p>
        </p:txBody>
      </p:sp>
      <p:sp>
        <p:nvSpPr>
          <p:cNvPr id="7" name="TextBox 6">
            <a:extLst>
              <a:ext uri="{FF2B5EF4-FFF2-40B4-BE49-F238E27FC236}">
                <a16:creationId xmlns:a16="http://schemas.microsoft.com/office/drawing/2014/main" id="{8EE3A99F-7A22-C444-B039-94D48458EB46}"/>
              </a:ext>
            </a:extLst>
          </p:cNvPr>
          <p:cNvSpPr txBox="1"/>
          <p:nvPr/>
        </p:nvSpPr>
        <p:spPr>
          <a:xfrm>
            <a:off x="4225635" y="0"/>
            <a:ext cx="7966365" cy="400110"/>
          </a:xfrm>
          <a:prstGeom prst="rect">
            <a:avLst/>
          </a:prstGeom>
          <a:solidFill>
            <a:schemeClr val="accent1"/>
          </a:solidFill>
          <a:ln w="25400">
            <a:solidFill>
              <a:schemeClr val="tx1"/>
            </a:solidFill>
          </a:ln>
        </p:spPr>
        <p:txBody>
          <a:bodyPr wrap="square" rtlCol="0">
            <a:spAutoFit/>
          </a:bodyPr>
          <a:lstStyle/>
          <a:p>
            <a:pPr algn="r"/>
            <a:r>
              <a:rPr lang="en-US" sz="2000" b="1" dirty="0"/>
              <a:t>Early Christian belief about life after death and resurrection</a:t>
            </a:r>
          </a:p>
        </p:txBody>
      </p:sp>
    </p:spTree>
    <p:extLst>
      <p:ext uri="{BB962C8B-B14F-4D97-AF65-F5344CB8AC3E}">
        <p14:creationId xmlns:p14="http://schemas.microsoft.com/office/powerpoint/2010/main" val="18441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CF2545C-B6B7-584E-B42E-F692F8837687}"/>
              </a:ext>
            </a:extLst>
          </p:cNvPr>
          <p:cNvSpPr txBox="1">
            <a:spLocks/>
          </p:cNvSpPr>
          <p:nvPr/>
        </p:nvSpPr>
        <p:spPr>
          <a:xfrm>
            <a:off x="405319" y="1016508"/>
            <a:ext cx="2947482" cy="4442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3200" b="1" dirty="0">
                <a:solidFill>
                  <a:schemeClr val="tx1"/>
                </a:solidFill>
              </a:rPr>
              <a:t>Modern Interpretation:</a:t>
            </a:r>
            <a:br>
              <a:rPr lang="en-GB" sz="3200" b="1" dirty="0">
                <a:solidFill>
                  <a:schemeClr val="tx1"/>
                </a:solidFill>
              </a:rPr>
            </a:br>
            <a:r>
              <a:rPr lang="en-GB" sz="3200" b="1" dirty="0">
                <a:solidFill>
                  <a:schemeClr val="tx1"/>
                </a:solidFill>
              </a:rPr>
              <a:t>NT Wright</a:t>
            </a:r>
          </a:p>
        </p:txBody>
      </p:sp>
      <p:pic>
        <p:nvPicPr>
          <p:cNvPr id="5" name="Picture 4">
            <a:extLst>
              <a:ext uri="{FF2B5EF4-FFF2-40B4-BE49-F238E27FC236}">
                <a16:creationId xmlns:a16="http://schemas.microsoft.com/office/drawing/2014/main" id="{8347D016-CFB1-A642-B226-3CDA84955FB9}"/>
              </a:ext>
            </a:extLst>
          </p:cNvPr>
          <p:cNvPicPr>
            <a:picLocks noChangeAspect="1"/>
          </p:cNvPicPr>
          <p:nvPr/>
        </p:nvPicPr>
        <p:blipFill rotWithShape="1">
          <a:blip r:embed="rId2"/>
          <a:srcRect l="27471" t="-630" r="19073"/>
          <a:stretch/>
        </p:blipFill>
        <p:spPr>
          <a:xfrm>
            <a:off x="0" y="3962727"/>
            <a:ext cx="3440713" cy="2895273"/>
          </a:xfrm>
          <a:prstGeom prst="rect">
            <a:avLst/>
          </a:prstGeom>
        </p:spPr>
      </p:pic>
      <p:sp>
        <p:nvSpPr>
          <p:cNvPr id="6" name="Content Placeholder 2">
            <a:extLst>
              <a:ext uri="{FF2B5EF4-FFF2-40B4-BE49-F238E27FC236}">
                <a16:creationId xmlns:a16="http://schemas.microsoft.com/office/drawing/2014/main" id="{E116CC9D-8FAD-7046-B9C1-B733A80190C5}"/>
              </a:ext>
            </a:extLst>
          </p:cNvPr>
          <p:cNvSpPr txBox="1">
            <a:spLocks/>
          </p:cNvSpPr>
          <p:nvPr/>
        </p:nvSpPr>
        <p:spPr>
          <a:xfrm>
            <a:off x="3605719" y="1016508"/>
            <a:ext cx="7315200" cy="51206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GB" sz="2200" b="1" dirty="0"/>
              <a:t>Early Christians believed that Jesus was the Messiah. But why? He hadn’t done what the Messiah was supposed to do:</a:t>
            </a:r>
          </a:p>
          <a:p>
            <a:r>
              <a:rPr lang="en-GB" sz="2200" b="1" dirty="0"/>
              <a:t>He hadn’t won a victory over Israel’s enemies</a:t>
            </a:r>
          </a:p>
          <a:p>
            <a:r>
              <a:rPr lang="en-GB" sz="2200" b="1" dirty="0"/>
              <a:t>He hadn’t restored the temple</a:t>
            </a:r>
          </a:p>
          <a:p>
            <a:r>
              <a:rPr lang="en-GB" sz="2200" b="1" dirty="0"/>
              <a:t>He hadn’t established God’s reign in the world. </a:t>
            </a:r>
          </a:p>
          <a:p>
            <a:r>
              <a:rPr lang="en-GB" sz="2200" b="1" dirty="0"/>
              <a:t>There had been other failed Messiahs (Judas the Galilean 6CE, Simon bar-</a:t>
            </a:r>
            <a:r>
              <a:rPr lang="en-GB" sz="2200" b="1" dirty="0" err="1"/>
              <a:t>Giora</a:t>
            </a:r>
            <a:r>
              <a:rPr lang="en-GB" sz="2200" b="1" dirty="0"/>
              <a:t> 70CE) but the first task once they’d died was to find another Messiah. Why did the early Christians not do this? </a:t>
            </a:r>
          </a:p>
          <a:p>
            <a:endParaRPr lang="en-GB" sz="2200" b="1" dirty="0"/>
          </a:p>
          <a:p>
            <a:r>
              <a:rPr lang="en-GB" sz="2200" b="1" dirty="0"/>
              <a:t>It was his bodily resurrection on the 3</a:t>
            </a:r>
            <a:r>
              <a:rPr lang="en-GB" sz="2200" b="1" baseline="30000" dirty="0"/>
              <a:t>rd</a:t>
            </a:r>
            <a:r>
              <a:rPr lang="en-GB" sz="2200" b="1" dirty="0"/>
              <a:t> day that made him the Messiah</a:t>
            </a:r>
            <a:endParaRPr lang="en-GB" sz="2000" b="1" dirty="0"/>
          </a:p>
        </p:txBody>
      </p:sp>
      <p:sp>
        <p:nvSpPr>
          <p:cNvPr id="7" name="TextBox 6">
            <a:extLst>
              <a:ext uri="{FF2B5EF4-FFF2-40B4-BE49-F238E27FC236}">
                <a16:creationId xmlns:a16="http://schemas.microsoft.com/office/drawing/2014/main" id="{4B021E8E-C300-8549-841C-ABEA4931B27A}"/>
              </a:ext>
            </a:extLst>
          </p:cNvPr>
          <p:cNvSpPr txBox="1"/>
          <p:nvPr/>
        </p:nvSpPr>
        <p:spPr>
          <a:xfrm>
            <a:off x="3726873" y="0"/>
            <a:ext cx="8465127" cy="400110"/>
          </a:xfrm>
          <a:prstGeom prst="rect">
            <a:avLst/>
          </a:prstGeom>
          <a:solidFill>
            <a:schemeClr val="accent1"/>
          </a:solidFill>
          <a:ln w="25400">
            <a:solidFill>
              <a:schemeClr val="tx1"/>
            </a:solidFill>
          </a:ln>
        </p:spPr>
        <p:txBody>
          <a:bodyPr wrap="square" rtlCol="0">
            <a:spAutoFit/>
          </a:bodyPr>
          <a:lstStyle/>
          <a:p>
            <a:pPr algn="r"/>
            <a:r>
              <a:rPr lang="en-US" sz="2000" b="1" dirty="0"/>
              <a:t>The reason for early Christian belief, and the meaning of Jesus’ resurrection</a:t>
            </a:r>
          </a:p>
        </p:txBody>
      </p:sp>
      <p:sp>
        <p:nvSpPr>
          <p:cNvPr id="8" name="TextBox 7">
            <a:extLst>
              <a:ext uri="{FF2B5EF4-FFF2-40B4-BE49-F238E27FC236}">
                <a16:creationId xmlns:a16="http://schemas.microsoft.com/office/drawing/2014/main" id="{9E77D23D-5445-424B-AD20-8B7F08274FC4}"/>
              </a:ext>
            </a:extLst>
          </p:cNvPr>
          <p:cNvSpPr txBox="1"/>
          <p:nvPr/>
        </p:nvSpPr>
        <p:spPr>
          <a:xfrm>
            <a:off x="12579927" y="450272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31266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ircle(in)">
                                      <p:cBhvr>
                                        <p:cTn id="27" dur="20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circle(in)">
                                      <p:cBhvr>
                                        <p:cTn id="32" dur="2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E9AC2E5-27DA-EA4F-9F28-78DC32E7E535}"/>
              </a:ext>
            </a:extLst>
          </p:cNvPr>
          <p:cNvSpPr txBox="1">
            <a:spLocks/>
          </p:cNvSpPr>
          <p:nvPr/>
        </p:nvSpPr>
        <p:spPr>
          <a:xfrm>
            <a:off x="405319" y="1016508"/>
            <a:ext cx="2947482" cy="4442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3200" b="1" dirty="0">
                <a:solidFill>
                  <a:schemeClr val="tx1"/>
                </a:solidFill>
              </a:rPr>
              <a:t>Modern Interpretation:</a:t>
            </a:r>
            <a:br>
              <a:rPr lang="en-GB" sz="3200" b="1" dirty="0">
                <a:solidFill>
                  <a:schemeClr val="tx1"/>
                </a:solidFill>
              </a:rPr>
            </a:br>
            <a:r>
              <a:rPr lang="en-GB" sz="3200" b="1" dirty="0">
                <a:solidFill>
                  <a:schemeClr val="tx1"/>
                </a:solidFill>
              </a:rPr>
              <a:t>NT Wright</a:t>
            </a:r>
          </a:p>
        </p:txBody>
      </p:sp>
      <p:pic>
        <p:nvPicPr>
          <p:cNvPr id="5" name="Picture 4">
            <a:extLst>
              <a:ext uri="{FF2B5EF4-FFF2-40B4-BE49-F238E27FC236}">
                <a16:creationId xmlns:a16="http://schemas.microsoft.com/office/drawing/2014/main" id="{634CBBDA-558D-ED4A-98A6-97205DC705F8}"/>
              </a:ext>
            </a:extLst>
          </p:cNvPr>
          <p:cNvPicPr>
            <a:picLocks noChangeAspect="1"/>
          </p:cNvPicPr>
          <p:nvPr/>
        </p:nvPicPr>
        <p:blipFill rotWithShape="1">
          <a:blip r:embed="rId2"/>
          <a:srcRect l="27471" t="-630" r="19073"/>
          <a:stretch/>
        </p:blipFill>
        <p:spPr>
          <a:xfrm>
            <a:off x="0" y="3962727"/>
            <a:ext cx="3440713" cy="2895273"/>
          </a:xfrm>
          <a:prstGeom prst="rect">
            <a:avLst/>
          </a:prstGeom>
        </p:spPr>
      </p:pic>
      <p:sp>
        <p:nvSpPr>
          <p:cNvPr id="6" name="Content Placeholder 2">
            <a:extLst>
              <a:ext uri="{FF2B5EF4-FFF2-40B4-BE49-F238E27FC236}">
                <a16:creationId xmlns:a16="http://schemas.microsoft.com/office/drawing/2014/main" id="{D5F4A023-DAF0-D04B-94AB-FBA6B31768D5}"/>
              </a:ext>
            </a:extLst>
          </p:cNvPr>
          <p:cNvSpPr txBox="1">
            <a:spLocks/>
          </p:cNvSpPr>
          <p:nvPr/>
        </p:nvSpPr>
        <p:spPr>
          <a:xfrm>
            <a:off x="3605719" y="1016508"/>
            <a:ext cx="7315200" cy="51206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GB" sz="2200" b="1" dirty="0"/>
              <a:t>Other Jews had died promising resurrection. Their followers believed that they would rise from the dead, but </a:t>
            </a:r>
            <a:r>
              <a:rPr lang="en-GB" sz="2200" b="1" i="1" dirty="0"/>
              <a:t>nobody said they they had been- </a:t>
            </a:r>
            <a:r>
              <a:rPr lang="en-GB" sz="2200" b="1" dirty="0"/>
              <a:t>for the obvious reason that they hadn’t. </a:t>
            </a:r>
            <a:endParaRPr lang="en-GB" sz="2000" b="1" dirty="0"/>
          </a:p>
          <a:p>
            <a:r>
              <a:rPr lang="en-GB" sz="2200" b="1" dirty="0"/>
              <a:t>It is clear that the Gospel accounts are about an event that happened at some interval after Jesus’ death. </a:t>
            </a:r>
          </a:p>
          <a:p>
            <a:r>
              <a:rPr lang="en-GB" sz="2200" b="1" dirty="0"/>
              <a:t>These accounts are not simply a way of talking about him ‘going to heaven when he died.’</a:t>
            </a:r>
          </a:p>
          <a:p>
            <a:r>
              <a:rPr lang="en-GB" sz="2200" b="1" dirty="0"/>
              <a:t> The Gospels make it clear that the resurrection is a bodily one, not purely a spiritual one. </a:t>
            </a:r>
          </a:p>
          <a:p>
            <a:r>
              <a:rPr lang="en-GB" sz="2200" b="1" dirty="0"/>
              <a:t>In John’s Gospel, Jesus invites the disciples to touch him as proof. </a:t>
            </a:r>
          </a:p>
          <a:p>
            <a:endParaRPr lang="en-GB" sz="2200" dirty="0"/>
          </a:p>
        </p:txBody>
      </p:sp>
      <p:sp>
        <p:nvSpPr>
          <p:cNvPr id="7" name="TextBox 6">
            <a:extLst>
              <a:ext uri="{FF2B5EF4-FFF2-40B4-BE49-F238E27FC236}">
                <a16:creationId xmlns:a16="http://schemas.microsoft.com/office/drawing/2014/main" id="{1D23CE3C-1796-3B41-AB06-2DEF5D6293B3}"/>
              </a:ext>
            </a:extLst>
          </p:cNvPr>
          <p:cNvSpPr txBox="1"/>
          <p:nvPr/>
        </p:nvSpPr>
        <p:spPr>
          <a:xfrm>
            <a:off x="3726873" y="0"/>
            <a:ext cx="8465127" cy="400110"/>
          </a:xfrm>
          <a:prstGeom prst="rect">
            <a:avLst/>
          </a:prstGeom>
          <a:solidFill>
            <a:schemeClr val="accent1"/>
          </a:solidFill>
          <a:ln w="25400">
            <a:solidFill>
              <a:schemeClr val="tx1"/>
            </a:solidFill>
          </a:ln>
        </p:spPr>
        <p:txBody>
          <a:bodyPr wrap="square" rtlCol="0">
            <a:spAutoFit/>
          </a:bodyPr>
          <a:lstStyle/>
          <a:p>
            <a:pPr algn="r"/>
            <a:r>
              <a:rPr lang="en-US" sz="2000" b="1" dirty="0"/>
              <a:t>The reason for early Christian belief, and the meaning of Jesus’ resurrection</a:t>
            </a:r>
          </a:p>
        </p:txBody>
      </p:sp>
      <p:sp>
        <p:nvSpPr>
          <p:cNvPr id="8" name="TextBox 7">
            <a:extLst>
              <a:ext uri="{FF2B5EF4-FFF2-40B4-BE49-F238E27FC236}">
                <a16:creationId xmlns:a16="http://schemas.microsoft.com/office/drawing/2014/main" id="{8393F06F-705F-3049-9DFB-FE0D5B435389}"/>
              </a:ext>
            </a:extLst>
          </p:cNvPr>
          <p:cNvSpPr txBox="1"/>
          <p:nvPr/>
        </p:nvSpPr>
        <p:spPr>
          <a:xfrm>
            <a:off x="12579927" y="450272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06178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circle(in)">
                                      <p:cBhvr>
                                        <p:cTn id="27"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C287BC5-95E2-1546-AE69-D4D6473D776B}"/>
              </a:ext>
            </a:extLst>
          </p:cNvPr>
          <p:cNvSpPr>
            <a:spLocks noGrp="1"/>
          </p:cNvSpPr>
          <p:nvPr>
            <p:ph type="title"/>
          </p:nvPr>
        </p:nvSpPr>
        <p:spPr>
          <a:xfrm>
            <a:off x="252919" y="864108"/>
            <a:ext cx="2947482" cy="1356127"/>
          </a:xfrm>
        </p:spPr>
        <p:txBody>
          <a:bodyPr/>
          <a:lstStyle/>
          <a:p>
            <a:r>
              <a:rPr lang="en-GB" b="1" dirty="0">
                <a:solidFill>
                  <a:schemeClr val="tx1"/>
                </a:solidFill>
              </a:rPr>
              <a:t>John 20</a:t>
            </a:r>
          </a:p>
        </p:txBody>
      </p:sp>
      <p:sp>
        <p:nvSpPr>
          <p:cNvPr id="5" name="Content Placeholder 2">
            <a:extLst>
              <a:ext uri="{FF2B5EF4-FFF2-40B4-BE49-F238E27FC236}">
                <a16:creationId xmlns:a16="http://schemas.microsoft.com/office/drawing/2014/main" id="{050C7520-0AB4-0646-BDA8-4996B33DF58B}"/>
              </a:ext>
            </a:extLst>
          </p:cNvPr>
          <p:cNvSpPr>
            <a:spLocks noGrp="1"/>
          </p:cNvSpPr>
          <p:nvPr>
            <p:ph idx="1"/>
          </p:nvPr>
        </p:nvSpPr>
        <p:spPr>
          <a:xfrm>
            <a:off x="3869268" y="864108"/>
            <a:ext cx="7315200" cy="5120640"/>
          </a:xfrm>
        </p:spPr>
        <p:txBody>
          <a:bodyPr>
            <a:normAutofit/>
          </a:bodyPr>
          <a:lstStyle/>
          <a:p>
            <a:r>
              <a:rPr lang="en-GB" sz="2400" dirty="0"/>
              <a:t>In A, the risen Jesus does not appear, but people believe based on the evidence (unwrapped linen, testimony of others).</a:t>
            </a:r>
          </a:p>
          <a:p>
            <a:r>
              <a:rPr lang="en-GB" sz="2400" dirty="0"/>
              <a:t>In B, Jesus appears to those that failed to believe in the resurrection. </a:t>
            </a:r>
          </a:p>
          <a:p>
            <a:r>
              <a:rPr lang="en-GB" sz="2400" dirty="0"/>
              <a:t>In C, at the centre of chiasm, he imparts Holy Spirit to the disciples. </a:t>
            </a:r>
          </a:p>
        </p:txBody>
      </p:sp>
      <p:sp>
        <p:nvSpPr>
          <p:cNvPr id="6" name="Title 1">
            <a:extLst>
              <a:ext uri="{FF2B5EF4-FFF2-40B4-BE49-F238E27FC236}">
                <a16:creationId xmlns:a16="http://schemas.microsoft.com/office/drawing/2014/main" id="{6B1BFFEA-A69B-FD47-ADC0-D463D69C3D9F}"/>
              </a:ext>
            </a:extLst>
          </p:cNvPr>
          <p:cNvSpPr txBox="1">
            <a:spLocks/>
          </p:cNvSpPr>
          <p:nvPr/>
        </p:nvSpPr>
        <p:spPr>
          <a:xfrm>
            <a:off x="252919" y="2576530"/>
            <a:ext cx="2947482" cy="32558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2000" dirty="0">
                <a:solidFill>
                  <a:schemeClr val="tx1"/>
                </a:solidFill>
              </a:rPr>
              <a:t>Chiasm: a style of writing that repeats similar ideas in reverse sequence (ABCBA)</a:t>
            </a:r>
          </a:p>
          <a:p>
            <a:endParaRPr lang="en-GB" sz="2000" dirty="0">
              <a:solidFill>
                <a:schemeClr val="tx1"/>
              </a:solidFill>
            </a:endParaRPr>
          </a:p>
          <a:p>
            <a:r>
              <a:rPr lang="en-GB" sz="2000" dirty="0">
                <a:solidFill>
                  <a:schemeClr val="tx1"/>
                </a:solidFill>
              </a:rPr>
              <a:t>Messiah: saviour of the Jews</a:t>
            </a:r>
          </a:p>
          <a:p>
            <a:endParaRPr lang="en-GB" sz="2000" dirty="0">
              <a:solidFill>
                <a:schemeClr val="tx1"/>
              </a:solidFill>
            </a:endParaRPr>
          </a:p>
          <a:p>
            <a:r>
              <a:rPr lang="en-GB" sz="2000" dirty="0">
                <a:solidFill>
                  <a:schemeClr val="tx1"/>
                </a:solidFill>
              </a:rPr>
              <a:t>Resurrection: rising from the dead</a:t>
            </a:r>
          </a:p>
        </p:txBody>
      </p:sp>
    </p:spTree>
    <p:extLst>
      <p:ext uri="{BB962C8B-B14F-4D97-AF65-F5344CB8AC3E}">
        <p14:creationId xmlns:p14="http://schemas.microsoft.com/office/powerpoint/2010/main" val="1194863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B977698-F3B5-A245-B7E2-6C33A8B84239}"/>
              </a:ext>
            </a:extLst>
          </p:cNvPr>
          <p:cNvSpPr txBox="1">
            <a:spLocks/>
          </p:cNvSpPr>
          <p:nvPr/>
        </p:nvSpPr>
        <p:spPr>
          <a:xfrm>
            <a:off x="405319" y="1016508"/>
            <a:ext cx="2947482" cy="4442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3200" b="1" dirty="0">
                <a:solidFill>
                  <a:schemeClr val="tx1"/>
                </a:solidFill>
              </a:rPr>
              <a:t>Modern Interpretation:</a:t>
            </a:r>
            <a:br>
              <a:rPr lang="en-GB" sz="3200" b="1" dirty="0">
                <a:solidFill>
                  <a:schemeClr val="tx1"/>
                </a:solidFill>
              </a:rPr>
            </a:br>
            <a:r>
              <a:rPr lang="en-GB" sz="3200" b="1" dirty="0">
                <a:solidFill>
                  <a:schemeClr val="tx1"/>
                </a:solidFill>
              </a:rPr>
              <a:t>NT Wright</a:t>
            </a:r>
          </a:p>
        </p:txBody>
      </p:sp>
      <p:pic>
        <p:nvPicPr>
          <p:cNvPr id="5" name="Picture 4">
            <a:extLst>
              <a:ext uri="{FF2B5EF4-FFF2-40B4-BE49-F238E27FC236}">
                <a16:creationId xmlns:a16="http://schemas.microsoft.com/office/drawing/2014/main" id="{8CF7F2F2-381C-5A48-8235-D5896EF3D644}"/>
              </a:ext>
            </a:extLst>
          </p:cNvPr>
          <p:cNvPicPr>
            <a:picLocks noChangeAspect="1"/>
          </p:cNvPicPr>
          <p:nvPr/>
        </p:nvPicPr>
        <p:blipFill rotWithShape="1">
          <a:blip r:embed="rId2"/>
          <a:srcRect l="27471" t="-630" r="19073"/>
          <a:stretch/>
        </p:blipFill>
        <p:spPr>
          <a:xfrm>
            <a:off x="0" y="3962727"/>
            <a:ext cx="3440713" cy="2895273"/>
          </a:xfrm>
          <a:prstGeom prst="rect">
            <a:avLst/>
          </a:prstGeom>
        </p:spPr>
      </p:pic>
      <p:sp>
        <p:nvSpPr>
          <p:cNvPr id="6" name="Content Placeholder 2">
            <a:extLst>
              <a:ext uri="{FF2B5EF4-FFF2-40B4-BE49-F238E27FC236}">
                <a16:creationId xmlns:a16="http://schemas.microsoft.com/office/drawing/2014/main" id="{884094B5-BF7D-7F43-BF66-E2017C873B41}"/>
              </a:ext>
            </a:extLst>
          </p:cNvPr>
          <p:cNvSpPr txBox="1">
            <a:spLocks/>
          </p:cNvSpPr>
          <p:nvPr/>
        </p:nvSpPr>
        <p:spPr>
          <a:xfrm>
            <a:off x="3605719" y="1016508"/>
            <a:ext cx="7315200" cy="51206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buNone/>
            </a:pPr>
            <a:r>
              <a:rPr lang="en-GB" sz="2200" b="1" dirty="0"/>
              <a:t>“The best </a:t>
            </a:r>
            <a:r>
              <a:rPr lang="en-GB" sz="2200" b="1" i="1" dirty="0"/>
              <a:t>historical</a:t>
            </a:r>
            <a:r>
              <a:rPr lang="en-GB" sz="2200" b="1" dirty="0"/>
              <a:t> explanation is the one which inevitably raises all kinds of </a:t>
            </a:r>
            <a:r>
              <a:rPr lang="en-GB" sz="2200" b="1" i="1" dirty="0"/>
              <a:t>theological</a:t>
            </a:r>
            <a:r>
              <a:rPr lang="en-GB" sz="2200" b="1" dirty="0"/>
              <a:t> questions: the tomb was indeed empty, and Jesus was indeed seen alive, because he was truly raised from the dead.”– NT Wright</a:t>
            </a:r>
          </a:p>
          <a:p>
            <a:endParaRPr lang="en-GB" sz="2200" dirty="0"/>
          </a:p>
        </p:txBody>
      </p:sp>
      <p:sp>
        <p:nvSpPr>
          <p:cNvPr id="8" name="TextBox 7">
            <a:extLst>
              <a:ext uri="{FF2B5EF4-FFF2-40B4-BE49-F238E27FC236}">
                <a16:creationId xmlns:a16="http://schemas.microsoft.com/office/drawing/2014/main" id="{017D79E5-6147-8D41-8B68-64360B32D4C1}"/>
              </a:ext>
            </a:extLst>
          </p:cNvPr>
          <p:cNvSpPr txBox="1"/>
          <p:nvPr/>
        </p:nvSpPr>
        <p:spPr>
          <a:xfrm>
            <a:off x="12579927" y="450272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4113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4F17397-F67C-AB4D-949A-E1FBAF6C62D9}"/>
              </a:ext>
            </a:extLst>
          </p:cNvPr>
          <p:cNvSpPr txBox="1">
            <a:spLocks/>
          </p:cNvSpPr>
          <p:nvPr/>
        </p:nvSpPr>
        <p:spPr>
          <a:xfrm>
            <a:off x="405319" y="1016508"/>
            <a:ext cx="2947482" cy="4442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3200" b="1" dirty="0">
                <a:solidFill>
                  <a:schemeClr val="tx1"/>
                </a:solidFill>
              </a:rPr>
              <a:t>Conclusion</a:t>
            </a:r>
          </a:p>
        </p:txBody>
      </p:sp>
      <p:sp>
        <p:nvSpPr>
          <p:cNvPr id="6" name="Content Placeholder 2">
            <a:extLst>
              <a:ext uri="{FF2B5EF4-FFF2-40B4-BE49-F238E27FC236}">
                <a16:creationId xmlns:a16="http://schemas.microsoft.com/office/drawing/2014/main" id="{B64D48F3-82B6-B24F-BB38-F66773DA1CDF}"/>
              </a:ext>
            </a:extLst>
          </p:cNvPr>
          <p:cNvSpPr txBox="1">
            <a:spLocks/>
          </p:cNvSpPr>
          <p:nvPr/>
        </p:nvSpPr>
        <p:spPr>
          <a:xfrm>
            <a:off x="3605719" y="1016508"/>
            <a:ext cx="7315200" cy="51206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GB" sz="2200" b="1" dirty="0"/>
              <a:t>Theories that counter the resurrection:</a:t>
            </a:r>
          </a:p>
          <a:p>
            <a:r>
              <a:rPr lang="en-GB" sz="2200" b="1" dirty="0"/>
              <a:t>Jesus somehow survived the crucifixion (the swoon theory) </a:t>
            </a:r>
          </a:p>
          <a:p>
            <a:r>
              <a:rPr lang="en-GB" sz="2200" b="1" dirty="0"/>
              <a:t>The tomb was empty, but nothing else happened.</a:t>
            </a:r>
          </a:p>
          <a:p>
            <a:r>
              <a:rPr lang="en-GB" sz="2200" b="1" dirty="0"/>
              <a:t>The disciples simply had visions of Jesus</a:t>
            </a:r>
          </a:p>
        </p:txBody>
      </p:sp>
      <p:sp>
        <p:nvSpPr>
          <p:cNvPr id="8" name="TextBox 7">
            <a:extLst>
              <a:ext uri="{FF2B5EF4-FFF2-40B4-BE49-F238E27FC236}">
                <a16:creationId xmlns:a16="http://schemas.microsoft.com/office/drawing/2014/main" id="{993F286F-9D64-174D-A9E8-FFFD84F150A2}"/>
              </a:ext>
            </a:extLst>
          </p:cNvPr>
          <p:cNvSpPr txBox="1"/>
          <p:nvPr/>
        </p:nvSpPr>
        <p:spPr>
          <a:xfrm>
            <a:off x="12579927" y="4502727"/>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1389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circle(in)">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circle(in)">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circle(in)">
                                      <p:cBhvr>
                                        <p:cTn id="22"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A6F19DB-ABC9-A14A-8EE8-4E43CD485D4C}"/>
              </a:ext>
            </a:extLst>
          </p:cNvPr>
          <p:cNvSpPr txBox="1">
            <a:spLocks/>
          </p:cNvSpPr>
          <p:nvPr/>
        </p:nvSpPr>
        <p:spPr>
          <a:xfrm>
            <a:off x="262444" y="1018603"/>
            <a:ext cx="2947482" cy="4442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3200" b="1" dirty="0">
                <a:solidFill>
                  <a:schemeClr val="tx1"/>
                </a:solidFill>
              </a:rPr>
              <a:t>Conclusion: </a:t>
            </a:r>
          </a:p>
          <a:p>
            <a:r>
              <a:rPr lang="en-GB" sz="3200" b="1" dirty="0">
                <a:solidFill>
                  <a:schemeClr val="tx1"/>
                </a:solidFill>
              </a:rPr>
              <a:t>the swoon theory </a:t>
            </a:r>
          </a:p>
        </p:txBody>
      </p:sp>
      <p:sp>
        <p:nvSpPr>
          <p:cNvPr id="5" name="Content Placeholder 2">
            <a:extLst>
              <a:ext uri="{FF2B5EF4-FFF2-40B4-BE49-F238E27FC236}">
                <a16:creationId xmlns:a16="http://schemas.microsoft.com/office/drawing/2014/main" id="{3F34E823-3C45-E646-BFA8-9977C4FF9599}"/>
              </a:ext>
            </a:extLst>
          </p:cNvPr>
          <p:cNvSpPr txBox="1">
            <a:spLocks/>
          </p:cNvSpPr>
          <p:nvPr/>
        </p:nvSpPr>
        <p:spPr>
          <a:xfrm>
            <a:off x="3605719" y="1016508"/>
            <a:ext cx="7315200" cy="5120640"/>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GB" sz="2200" b="1" dirty="0"/>
              <a:t>We know the conclusion that the disciples came to, although cautiously. </a:t>
            </a:r>
          </a:p>
          <a:p>
            <a:r>
              <a:rPr lang="en-GB" sz="2200" b="1" dirty="0"/>
              <a:t>All other historical explanations for the origins of Christianity are less convincing than the idea that Jesus actually rose from the dead. </a:t>
            </a:r>
          </a:p>
          <a:p>
            <a:r>
              <a:rPr lang="en-GB" sz="2200" b="1" dirty="0"/>
              <a:t>This is why early Christians declared him to be the son of God.</a:t>
            </a:r>
          </a:p>
        </p:txBody>
      </p:sp>
    </p:spTree>
    <p:extLst>
      <p:ext uri="{BB962C8B-B14F-4D97-AF65-F5344CB8AC3E}">
        <p14:creationId xmlns:p14="http://schemas.microsoft.com/office/powerpoint/2010/main" val="282246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D76F6E-91EC-B34A-BB15-47BB06FF5500}"/>
              </a:ext>
            </a:extLst>
          </p:cNvPr>
          <p:cNvSpPr>
            <a:spLocks noGrp="1"/>
          </p:cNvSpPr>
          <p:nvPr>
            <p:ph idx="1"/>
          </p:nvPr>
        </p:nvSpPr>
        <p:spPr/>
        <p:txBody>
          <a:bodyPr>
            <a:normAutofit/>
          </a:bodyPr>
          <a:lstStyle/>
          <a:p>
            <a:pPr marL="0" indent="0">
              <a:buNone/>
            </a:pPr>
            <a:r>
              <a:rPr lang="en-US" sz="2400" b="1" dirty="0"/>
              <a:t>Outline NT Wright’s argument in support of the truth of Jesus’ resurrection. </a:t>
            </a:r>
          </a:p>
          <a:p>
            <a:pPr marL="0" indent="0">
              <a:buNone/>
            </a:pPr>
            <a:r>
              <a:rPr lang="en-US" sz="2400" b="1" dirty="0"/>
              <a:t>(20 marks. AO1)</a:t>
            </a:r>
          </a:p>
          <a:p>
            <a:pPr marL="0" indent="0">
              <a:buNone/>
            </a:pPr>
            <a:endParaRPr lang="en-US" sz="2400" b="1" dirty="0"/>
          </a:p>
          <a:p>
            <a:pPr marL="0" indent="0">
              <a:buNone/>
            </a:pPr>
            <a:r>
              <a:rPr lang="en-US" sz="2400" b="1" dirty="0"/>
              <a:t>‘The Gospel accounts of the resurrection of Jesus are historically true.” Assess/ Evaluate this statement. </a:t>
            </a:r>
          </a:p>
          <a:p>
            <a:pPr marL="0" indent="0">
              <a:buNone/>
            </a:pPr>
            <a:r>
              <a:rPr lang="en-US" sz="2400" b="1" dirty="0"/>
              <a:t>(30 marks. AO2)</a:t>
            </a:r>
          </a:p>
        </p:txBody>
      </p:sp>
    </p:spTree>
    <p:extLst>
      <p:ext uri="{BB962C8B-B14F-4D97-AF65-F5344CB8AC3E}">
        <p14:creationId xmlns:p14="http://schemas.microsoft.com/office/powerpoint/2010/main" val="3453897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6566D69-B41A-174D-96C4-4028B07FB127}"/>
              </a:ext>
            </a:extLst>
          </p:cNvPr>
          <p:cNvSpPr>
            <a:spLocks noGrp="1"/>
          </p:cNvSpPr>
          <p:nvPr>
            <p:ph type="title"/>
          </p:nvPr>
        </p:nvSpPr>
        <p:spPr>
          <a:xfrm>
            <a:off x="252919" y="864108"/>
            <a:ext cx="2947482" cy="1356127"/>
          </a:xfrm>
        </p:spPr>
        <p:txBody>
          <a:bodyPr/>
          <a:lstStyle/>
          <a:p>
            <a:r>
              <a:rPr lang="en-GB" b="1" dirty="0">
                <a:solidFill>
                  <a:schemeClr val="tx1"/>
                </a:solidFill>
              </a:rPr>
              <a:t>John 20</a:t>
            </a:r>
          </a:p>
        </p:txBody>
      </p:sp>
      <p:sp>
        <p:nvSpPr>
          <p:cNvPr id="5" name="Content Placeholder 2">
            <a:extLst>
              <a:ext uri="{FF2B5EF4-FFF2-40B4-BE49-F238E27FC236}">
                <a16:creationId xmlns:a16="http://schemas.microsoft.com/office/drawing/2014/main" id="{8AD4B121-8E90-EF42-ACC2-6A0D16C3ECD0}"/>
              </a:ext>
            </a:extLst>
          </p:cNvPr>
          <p:cNvSpPr>
            <a:spLocks noGrp="1"/>
          </p:cNvSpPr>
          <p:nvPr>
            <p:ph idx="1"/>
          </p:nvPr>
        </p:nvSpPr>
        <p:spPr>
          <a:xfrm>
            <a:off x="3869268" y="864108"/>
            <a:ext cx="7315200" cy="5120640"/>
          </a:xfrm>
        </p:spPr>
        <p:txBody>
          <a:bodyPr>
            <a:normAutofit/>
          </a:bodyPr>
          <a:lstStyle/>
          <a:p>
            <a:r>
              <a:rPr lang="en-GB" sz="2400" dirty="0"/>
              <a:t>In John 20:2, it says John saw and believed. </a:t>
            </a:r>
          </a:p>
          <a:p>
            <a:r>
              <a:rPr lang="en-GB" sz="2400" dirty="0"/>
              <a:t>In the next verse, it says that </a:t>
            </a:r>
            <a:r>
              <a:rPr lang="en-GB" sz="2400" b="1" dirty="0"/>
              <a:t>he and Peter as yet did not understand the scripture </a:t>
            </a:r>
            <a:r>
              <a:rPr lang="en-GB" sz="2400" dirty="0"/>
              <a:t>that said Jesus must rise from the dead. </a:t>
            </a:r>
          </a:p>
          <a:p>
            <a:r>
              <a:rPr lang="en-GB" sz="2400" dirty="0"/>
              <a:t>They saw the unwrapped linen and knew something strange had happened. </a:t>
            </a:r>
          </a:p>
          <a:p>
            <a:r>
              <a:rPr lang="en-GB" sz="2400" dirty="0"/>
              <a:t>Therefore they can testify to the empty tomb but not to the resurrection. </a:t>
            </a:r>
          </a:p>
          <a:p>
            <a:endParaRPr lang="en-GB" sz="2400" dirty="0"/>
          </a:p>
        </p:txBody>
      </p:sp>
      <p:sp>
        <p:nvSpPr>
          <p:cNvPr id="6" name="Title 1">
            <a:extLst>
              <a:ext uri="{FF2B5EF4-FFF2-40B4-BE49-F238E27FC236}">
                <a16:creationId xmlns:a16="http://schemas.microsoft.com/office/drawing/2014/main" id="{963CFA15-57A1-B144-B578-96BE4EFE68BC}"/>
              </a:ext>
            </a:extLst>
          </p:cNvPr>
          <p:cNvSpPr txBox="1">
            <a:spLocks/>
          </p:cNvSpPr>
          <p:nvPr/>
        </p:nvSpPr>
        <p:spPr>
          <a:xfrm>
            <a:off x="252919" y="2576530"/>
            <a:ext cx="2947482" cy="32558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2000" dirty="0">
                <a:solidFill>
                  <a:schemeClr val="tx1"/>
                </a:solidFill>
              </a:rPr>
              <a:t>Chiasm: a style of writing that repeats similar ideas in reverse sequence (ABCBA)</a:t>
            </a:r>
          </a:p>
          <a:p>
            <a:endParaRPr lang="en-GB" sz="2000" dirty="0">
              <a:solidFill>
                <a:schemeClr val="tx1"/>
              </a:solidFill>
            </a:endParaRPr>
          </a:p>
          <a:p>
            <a:r>
              <a:rPr lang="en-GB" sz="2000" dirty="0">
                <a:solidFill>
                  <a:schemeClr val="tx1"/>
                </a:solidFill>
              </a:rPr>
              <a:t>Messiah: saviour of the Jews</a:t>
            </a:r>
          </a:p>
          <a:p>
            <a:endParaRPr lang="en-GB" sz="2000" dirty="0">
              <a:solidFill>
                <a:schemeClr val="tx1"/>
              </a:solidFill>
            </a:endParaRPr>
          </a:p>
          <a:p>
            <a:r>
              <a:rPr lang="en-GB" sz="2000" dirty="0">
                <a:solidFill>
                  <a:schemeClr val="tx1"/>
                </a:solidFill>
              </a:rPr>
              <a:t>Resurrection: rising from the dead</a:t>
            </a:r>
          </a:p>
        </p:txBody>
      </p:sp>
    </p:spTree>
    <p:extLst>
      <p:ext uri="{BB962C8B-B14F-4D97-AF65-F5344CB8AC3E}">
        <p14:creationId xmlns:p14="http://schemas.microsoft.com/office/powerpoint/2010/main" val="180969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2A66F82-2051-5A4E-A393-73434E6D97DB}"/>
              </a:ext>
            </a:extLst>
          </p:cNvPr>
          <p:cNvSpPr>
            <a:spLocks noGrp="1"/>
          </p:cNvSpPr>
          <p:nvPr>
            <p:ph type="title"/>
          </p:nvPr>
        </p:nvSpPr>
        <p:spPr>
          <a:xfrm>
            <a:off x="252919" y="864108"/>
            <a:ext cx="2947482" cy="1356127"/>
          </a:xfrm>
        </p:spPr>
        <p:txBody>
          <a:bodyPr/>
          <a:lstStyle/>
          <a:p>
            <a:r>
              <a:rPr lang="en-GB" b="1" dirty="0">
                <a:solidFill>
                  <a:schemeClr val="tx1"/>
                </a:solidFill>
              </a:rPr>
              <a:t>John 20</a:t>
            </a:r>
          </a:p>
        </p:txBody>
      </p:sp>
      <p:sp>
        <p:nvSpPr>
          <p:cNvPr id="5" name="Content Placeholder 2">
            <a:extLst>
              <a:ext uri="{FF2B5EF4-FFF2-40B4-BE49-F238E27FC236}">
                <a16:creationId xmlns:a16="http://schemas.microsoft.com/office/drawing/2014/main" id="{60C9C34B-652F-4A44-BAE4-350EB22459FC}"/>
              </a:ext>
            </a:extLst>
          </p:cNvPr>
          <p:cNvSpPr>
            <a:spLocks noGrp="1"/>
          </p:cNvSpPr>
          <p:nvPr>
            <p:ph idx="1"/>
          </p:nvPr>
        </p:nvSpPr>
        <p:spPr>
          <a:xfrm>
            <a:off x="3869268" y="864108"/>
            <a:ext cx="7315200" cy="5120640"/>
          </a:xfrm>
        </p:spPr>
        <p:txBody>
          <a:bodyPr>
            <a:normAutofit/>
          </a:bodyPr>
          <a:lstStyle/>
          <a:p>
            <a:r>
              <a:rPr lang="en-GB" sz="2400" dirty="0"/>
              <a:t>When Jesus appears to Mary she does not recognise him at first. </a:t>
            </a:r>
          </a:p>
          <a:p>
            <a:r>
              <a:rPr lang="en-GB" sz="2400" b="1" dirty="0"/>
              <a:t>This is typical of other encounters of the risen Jesus.</a:t>
            </a:r>
          </a:p>
          <a:p>
            <a:r>
              <a:rPr lang="en-GB" sz="2400" dirty="0"/>
              <a:t>Jesus sends Mary as an apostle- a pretty big deal at the time. </a:t>
            </a:r>
          </a:p>
          <a:p>
            <a:r>
              <a:rPr lang="en-GB" sz="2400" dirty="0"/>
              <a:t>It also marks a new relationship between them and Jesus: it unites them as brothers with Jesus sharing in the fatherhood of God. </a:t>
            </a:r>
          </a:p>
        </p:txBody>
      </p:sp>
      <p:sp>
        <p:nvSpPr>
          <p:cNvPr id="6" name="Title 1">
            <a:extLst>
              <a:ext uri="{FF2B5EF4-FFF2-40B4-BE49-F238E27FC236}">
                <a16:creationId xmlns:a16="http://schemas.microsoft.com/office/drawing/2014/main" id="{D8241625-A546-D945-ACFA-895201CD4C73}"/>
              </a:ext>
            </a:extLst>
          </p:cNvPr>
          <p:cNvSpPr txBox="1">
            <a:spLocks/>
          </p:cNvSpPr>
          <p:nvPr/>
        </p:nvSpPr>
        <p:spPr>
          <a:xfrm>
            <a:off x="252919" y="2576530"/>
            <a:ext cx="2947482" cy="32558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2000" dirty="0">
                <a:solidFill>
                  <a:schemeClr val="tx1"/>
                </a:solidFill>
              </a:rPr>
              <a:t>Apostle: one who is sent, a messenger, ambassador, the name given to those who were sent by Jesus to proclaim the good news</a:t>
            </a:r>
          </a:p>
          <a:p>
            <a:endParaRPr lang="en-GB" sz="2000" dirty="0">
              <a:solidFill>
                <a:schemeClr val="tx1"/>
              </a:solidFill>
            </a:endParaRPr>
          </a:p>
          <a:p>
            <a:r>
              <a:rPr lang="en-GB" sz="2000" dirty="0">
                <a:solidFill>
                  <a:schemeClr val="tx1"/>
                </a:solidFill>
              </a:rPr>
              <a:t>Messiah: saviour of the Jews</a:t>
            </a:r>
          </a:p>
          <a:p>
            <a:endParaRPr lang="en-GB" sz="2000" dirty="0">
              <a:solidFill>
                <a:schemeClr val="tx1"/>
              </a:solidFill>
            </a:endParaRPr>
          </a:p>
          <a:p>
            <a:r>
              <a:rPr lang="en-GB" sz="2000" dirty="0">
                <a:solidFill>
                  <a:schemeClr val="tx1"/>
                </a:solidFill>
              </a:rPr>
              <a:t>Resurrection: rising from the dead</a:t>
            </a:r>
          </a:p>
        </p:txBody>
      </p:sp>
    </p:spTree>
    <p:extLst>
      <p:ext uri="{BB962C8B-B14F-4D97-AF65-F5344CB8AC3E}">
        <p14:creationId xmlns:p14="http://schemas.microsoft.com/office/powerpoint/2010/main" val="73755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CE617C9-3C84-C94A-8686-7725372998B1}"/>
              </a:ext>
            </a:extLst>
          </p:cNvPr>
          <p:cNvSpPr>
            <a:spLocks noGrp="1"/>
          </p:cNvSpPr>
          <p:nvPr>
            <p:ph type="title"/>
          </p:nvPr>
        </p:nvSpPr>
        <p:spPr>
          <a:xfrm>
            <a:off x="252919" y="864108"/>
            <a:ext cx="2947482" cy="1356127"/>
          </a:xfrm>
        </p:spPr>
        <p:txBody>
          <a:bodyPr/>
          <a:lstStyle/>
          <a:p>
            <a:r>
              <a:rPr lang="en-GB" b="1" dirty="0">
                <a:solidFill>
                  <a:schemeClr val="tx1"/>
                </a:solidFill>
              </a:rPr>
              <a:t>John 20</a:t>
            </a:r>
          </a:p>
        </p:txBody>
      </p:sp>
      <p:sp>
        <p:nvSpPr>
          <p:cNvPr id="5" name="Content Placeholder 2">
            <a:extLst>
              <a:ext uri="{FF2B5EF4-FFF2-40B4-BE49-F238E27FC236}">
                <a16:creationId xmlns:a16="http://schemas.microsoft.com/office/drawing/2014/main" id="{C5A56CF9-9B1F-2A48-94D1-F16E995C931A}"/>
              </a:ext>
            </a:extLst>
          </p:cNvPr>
          <p:cNvSpPr>
            <a:spLocks noGrp="1"/>
          </p:cNvSpPr>
          <p:nvPr>
            <p:ph idx="1"/>
          </p:nvPr>
        </p:nvSpPr>
        <p:spPr>
          <a:xfrm>
            <a:off x="3869268" y="864108"/>
            <a:ext cx="7315200" cy="5120640"/>
          </a:xfrm>
        </p:spPr>
        <p:txBody>
          <a:bodyPr>
            <a:normAutofit/>
          </a:bodyPr>
          <a:lstStyle/>
          <a:p>
            <a:r>
              <a:rPr lang="en-GB" sz="2400" dirty="0"/>
              <a:t>Jesus’ body appears to have changed.</a:t>
            </a:r>
          </a:p>
          <a:p>
            <a:r>
              <a:rPr lang="en-GB" sz="2400" dirty="0"/>
              <a:t>He can move through locked doors (20:19) and the disciples don’t recognise him until they see his wounds.</a:t>
            </a:r>
          </a:p>
          <a:p>
            <a:r>
              <a:rPr lang="en-GB" sz="2400" dirty="0"/>
              <a:t>In verse 21, Jesus commissions the disciples to spread the good news. </a:t>
            </a:r>
          </a:p>
          <a:p>
            <a:r>
              <a:rPr lang="en-GB" sz="2400" dirty="0"/>
              <a:t>Therefore not a human institution but commissioned by God himself.</a:t>
            </a:r>
          </a:p>
        </p:txBody>
      </p:sp>
      <p:sp>
        <p:nvSpPr>
          <p:cNvPr id="6" name="Title 1">
            <a:extLst>
              <a:ext uri="{FF2B5EF4-FFF2-40B4-BE49-F238E27FC236}">
                <a16:creationId xmlns:a16="http://schemas.microsoft.com/office/drawing/2014/main" id="{423A2785-D027-7749-BD91-E00796E4DF30}"/>
              </a:ext>
            </a:extLst>
          </p:cNvPr>
          <p:cNvSpPr txBox="1">
            <a:spLocks/>
          </p:cNvSpPr>
          <p:nvPr/>
        </p:nvSpPr>
        <p:spPr>
          <a:xfrm>
            <a:off x="252919" y="2576530"/>
            <a:ext cx="2947482" cy="32558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2000" dirty="0">
                <a:solidFill>
                  <a:schemeClr val="tx1"/>
                </a:solidFill>
              </a:rPr>
              <a:t>Apostle: one who is sent, a messenger, ambassador, the name given to those who were sent by Jesus to proclaim the good news</a:t>
            </a:r>
          </a:p>
          <a:p>
            <a:endParaRPr lang="en-GB" sz="2000" dirty="0">
              <a:solidFill>
                <a:schemeClr val="tx1"/>
              </a:solidFill>
            </a:endParaRPr>
          </a:p>
          <a:p>
            <a:r>
              <a:rPr lang="en-GB" sz="2000" dirty="0">
                <a:solidFill>
                  <a:schemeClr val="tx1"/>
                </a:solidFill>
              </a:rPr>
              <a:t>Messiah: saviour of the Jews</a:t>
            </a:r>
          </a:p>
          <a:p>
            <a:endParaRPr lang="en-GB" sz="2000" dirty="0">
              <a:solidFill>
                <a:schemeClr val="tx1"/>
              </a:solidFill>
            </a:endParaRPr>
          </a:p>
          <a:p>
            <a:r>
              <a:rPr lang="en-GB" sz="2000" dirty="0">
                <a:solidFill>
                  <a:schemeClr val="tx1"/>
                </a:solidFill>
              </a:rPr>
              <a:t>Resurrection: rising from the dead</a:t>
            </a:r>
          </a:p>
        </p:txBody>
      </p:sp>
    </p:spTree>
    <p:extLst>
      <p:ext uri="{BB962C8B-B14F-4D97-AF65-F5344CB8AC3E}">
        <p14:creationId xmlns:p14="http://schemas.microsoft.com/office/powerpoint/2010/main" val="3179545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CD21056-CAA7-3949-A7A7-2306957FD4D2}"/>
              </a:ext>
            </a:extLst>
          </p:cNvPr>
          <p:cNvSpPr>
            <a:spLocks noGrp="1"/>
          </p:cNvSpPr>
          <p:nvPr>
            <p:ph type="title"/>
          </p:nvPr>
        </p:nvSpPr>
        <p:spPr>
          <a:xfrm>
            <a:off x="252919" y="864108"/>
            <a:ext cx="2947482" cy="1356127"/>
          </a:xfrm>
        </p:spPr>
        <p:txBody>
          <a:bodyPr/>
          <a:lstStyle/>
          <a:p>
            <a:r>
              <a:rPr lang="en-GB" b="1" dirty="0">
                <a:solidFill>
                  <a:schemeClr val="tx1"/>
                </a:solidFill>
              </a:rPr>
              <a:t>John 20</a:t>
            </a:r>
          </a:p>
        </p:txBody>
      </p:sp>
      <p:sp>
        <p:nvSpPr>
          <p:cNvPr id="5" name="Content Placeholder 2">
            <a:extLst>
              <a:ext uri="{FF2B5EF4-FFF2-40B4-BE49-F238E27FC236}">
                <a16:creationId xmlns:a16="http://schemas.microsoft.com/office/drawing/2014/main" id="{A936B21C-D545-A64E-ADFA-D3833FE92ACB}"/>
              </a:ext>
            </a:extLst>
          </p:cNvPr>
          <p:cNvSpPr>
            <a:spLocks noGrp="1"/>
          </p:cNvSpPr>
          <p:nvPr>
            <p:ph idx="1"/>
          </p:nvPr>
        </p:nvSpPr>
        <p:spPr>
          <a:xfrm>
            <a:off x="3869268" y="864108"/>
            <a:ext cx="7315200" cy="5120640"/>
          </a:xfrm>
        </p:spPr>
        <p:txBody>
          <a:bodyPr>
            <a:normAutofit/>
          </a:bodyPr>
          <a:lstStyle/>
          <a:p>
            <a:r>
              <a:rPr lang="en-GB" sz="2400" dirty="0"/>
              <a:t>Verse 22, “</a:t>
            </a:r>
            <a:r>
              <a:rPr lang="en-GB" sz="2400" i="1" dirty="0"/>
              <a:t>he breathed on them and said, “receive the Holy Spirit.””</a:t>
            </a:r>
          </a:p>
          <a:p>
            <a:r>
              <a:rPr lang="en-GB" sz="2400" dirty="0"/>
              <a:t>The verb </a:t>
            </a:r>
            <a:r>
              <a:rPr lang="en-GB" sz="2400" i="1" dirty="0"/>
              <a:t>breathed </a:t>
            </a:r>
            <a:r>
              <a:rPr lang="en-GB" sz="2400" dirty="0"/>
              <a:t>is the same that is used in Genesis 2:7 to describe God’s action when he created man from the dust and breathed life into him. </a:t>
            </a:r>
          </a:p>
          <a:p>
            <a:r>
              <a:rPr lang="en-GB" sz="2400" dirty="0"/>
              <a:t>Implication of a new life, a new beginning- the Christian church. </a:t>
            </a:r>
          </a:p>
          <a:p>
            <a:r>
              <a:rPr lang="en-GB" sz="2400" dirty="0"/>
              <a:t>Question as to whether John is describing the same event described by Luke in Acts 2:1-13: the Holy Spirit descending on the apostles on the day of Pentecost. </a:t>
            </a:r>
          </a:p>
        </p:txBody>
      </p:sp>
      <p:sp>
        <p:nvSpPr>
          <p:cNvPr id="6" name="Title 1">
            <a:extLst>
              <a:ext uri="{FF2B5EF4-FFF2-40B4-BE49-F238E27FC236}">
                <a16:creationId xmlns:a16="http://schemas.microsoft.com/office/drawing/2014/main" id="{4946CFDB-F119-614F-A060-998A22F7AF29}"/>
              </a:ext>
            </a:extLst>
          </p:cNvPr>
          <p:cNvSpPr txBox="1">
            <a:spLocks/>
          </p:cNvSpPr>
          <p:nvPr/>
        </p:nvSpPr>
        <p:spPr>
          <a:xfrm>
            <a:off x="252919" y="2576530"/>
            <a:ext cx="2947482" cy="32558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2000" dirty="0">
                <a:solidFill>
                  <a:schemeClr val="tx1"/>
                </a:solidFill>
              </a:rPr>
              <a:t>Apostle: one who is sent, a messenger, ambassador, the name given to those who were sent by Jesus to proclaim the good news</a:t>
            </a:r>
          </a:p>
          <a:p>
            <a:endParaRPr lang="en-GB" sz="2000" dirty="0">
              <a:solidFill>
                <a:schemeClr val="tx1"/>
              </a:solidFill>
            </a:endParaRPr>
          </a:p>
          <a:p>
            <a:r>
              <a:rPr lang="en-GB" sz="2000" dirty="0">
                <a:solidFill>
                  <a:schemeClr val="tx1"/>
                </a:solidFill>
              </a:rPr>
              <a:t>Messiah: saviour of the Jews</a:t>
            </a:r>
          </a:p>
          <a:p>
            <a:endParaRPr lang="en-GB" sz="2000" dirty="0">
              <a:solidFill>
                <a:schemeClr val="tx1"/>
              </a:solidFill>
            </a:endParaRPr>
          </a:p>
          <a:p>
            <a:r>
              <a:rPr lang="en-GB" sz="2000" dirty="0">
                <a:solidFill>
                  <a:schemeClr val="tx1"/>
                </a:solidFill>
              </a:rPr>
              <a:t>Resurrection: rising from the dead</a:t>
            </a:r>
          </a:p>
        </p:txBody>
      </p:sp>
    </p:spTree>
    <p:extLst>
      <p:ext uri="{BB962C8B-B14F-4D97-AF65-F5344CB8AC3E}">
        <p14:creationId xmlns:p14="http://schemas.microsoft.com/office/powerpoint/2010/main" val="1745557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831FDEC-E58A-1242-8988-B3DCCB531EC7}"/>
              </a:ext>
            </a:extLst>
          </p:cNvPr>
          <p:cNvSpPr>
            <a:spLocks noGrp="1"/>
          </p:cNvSpPr>
          <p:nvPr>
            <p:ph type="title"/>
          </p:nvPr>
        </p:nvSpPr>
        <p:spPr>
          <a:xfrm>
            <a:off x="252919" y="864108"/>
            <a:ext cx="2947482" cy="1356127"/>
          </a:xfrm>
        </p:spPr>
        <p:txBody>
          <a:bodyPr/>
          <a:lstStyle/>
          <a:p>
            <a:r>
              <a:rPr lang="en-GB" b="1" dirty="0">
                <a:solidFill>
                  <a:schemeClr val="tx1"/>
                </a:solidFill>
              </a:rPr>
              <a:t>John 20</a:t>
            </a:r>
          </a:p>
        </p:txBody>
      </p:sp>
      <p:sp>
        <p:nvSpPr>
          <p:cNvPr id="5" name="Content Placeholder 2">
            <a:extLst>
              <a:ext uri="{FF2B5EF4-FFF2-40B4-BE49-F238E27FC236}">
                <a16:creationId xmlns:a16="http://schemas.microsoft.com/office/drawing/2014/main" id="{1DD4549A-DB8E-E541-96E3-B058E175E326}"/>
              </a:ext>
            </a:extLst>
          </p:cNvPr>
          <p:cNvSpPr>
            <a:spLocks noGrp="1"/>
          </p:cNvSpPr>
          <p:nvPr>
            <p:ph idx="1"/>
          </p:nvPr>
        </p:nvSpPr>
        <p:spPr>
          <a:xfrm>
            <a:off x="3869268" y="864108"/>
            <a:ext cx="7315200" cy="5120640"/>
          </a:xfrm>
        </p:spPr>
        <p:txBody>
          <a:bodyPr>
            <a:normAutofit/>
          </a:bodyPr>
          <a:lstStyle/>
          <a:p>
            <a:r>
              <a:rPr lang="en-GB" sz="2400" dirty="0"/>
              <a:t>The evidence suggests they were two different events:</a:t>
            </a:r>
          </a:p>
          <a:p>
            <a:r>
              <a:rPr lang="en-GB" sz="2400" dirty="0"/>
              <a:t>The event didn’t inspire the disciples in John, unlike in Acts. </a:t>
            </a:r>
          </a:p>
          <a:p>
            <a:r>
              <a:rPr lang="en-GB" sz="2400" dirty="0"/>
              <a:t>Jesus promised the spirit would only be given </a:t>
            </a:r>
            <a:r>
              <a:rPr lang="en-GB" sz="2400" i="1" dirty="0"/>
              <a:t>after </a:t>
            </a:r>
            <a:r>
              <a:rPr lang="en-GB" sz="2400" dirty="0"/>
              <a:t>he had ascended to be with the Father. This hasn’t happened yet. </a:t>
            </a:r>
          </a:p>
          <a:p>
            <a:r>
              <a:rPr lang="en-GB" sz="2400" dirty="0"/>
              <a:t>Therefore this event seems to mark the beginning of the church’s mission but it doesn’t actually start until the day of Pentecost. </a:t>
            </a:r>
          </a:p>
          <a:p>
            <a:endParaRPr lang="en-GB" sz="2400" dirty="0"/>
          </a:p>
          <a:p>
            <a:r>
              <a:rPr lang="en-GB" sz="2400" dirty="0"/>
              <a:t>Jesus then develops his commission: those who believe will be forgiven, those who don’t will be condemned. </a:t>
            </a:r>
          </a:p>
        </p:txBody>
      </p:sp>
      <p:sp>
        <p:nvSpPr>
          <p:cNvPr id="6" name="Title 1">
            <a:extLst>
              <a:ext uri="{FF2B5EF4-FFF2-40B4-BE49-F238E27FC236}">
                <a16:creationId xmlns:a16="http://schemas.microsoft.com/office/drawing/2014/main" id="{F38076BF-B148-9D44-BECC-6BC6951B2F28}"/>
              </a:ext>
            </a:extLst>
          </p:cNvPr>
          <p:cNvSpPr txBox="1">
            <a:spLocks/>
          </p:cNvSpPr>
          <p:nvPr/>
        </p:nvSpPr>
        <p:spPr>
          <a:xfrm>
            <a:off x="252919" y="2576530"/>
            <a:ext cx="2947482" cy="32558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GB" sz="2000" dirty="0">
                <a:solidFill>
                  <a:schemeClr val="tx1"/>
                </a:solidFill>
              </a:rPr>
              <a:t>Apostle: one who is sent, a messenger, ambassador, the name given to those who were sent by Jesus to proclaim the good news</a:t>
            </a:r>
          </a:p>
          <a:p>
            <a:endParaRPr lang="en-GB" sz="2000" dirty="0">
              <a:solidFill>
                <a:schemeClr val="tx1"/>
              </a:solidFill>
            </a:endParaRPr>
          </a:p>
          <a:p>
            <a:r>
              <a:rPr lang="en-GB" sz="2000" dirty="0">
                <a:solidFill>
                  <a:schemeClr val="tx1"/>
                </a:solidFill>
              </a:rPr>
              <a:t>Messiah: saviour of the Jews</a:t>
            </a:r>
          </a:p>
          <a:p>
            <a:endParaRPr lang="en-GB" sz="2000" dirty="0">
              <a:solidFill>
                <a:schemeClr val="tx1"/>
              </a:solidFill>
            </a:endParaRPr>
          </a:p>
          <a:p>
            <a:r>
              <a:rPr lang="en-GB" sz="2000" dirty="0">
                <a:solidFill>
                  <a:schemeClr val="tx1"/>
                </a:solidFill>
              </a:rPr>
              <a:t>Resurrection: rising from the dead</a:t>
            </a:r>
          </a:p>
        </p:txBody>
      </p:sp>
    </p:spTree>
    <p:extLst>
      <p:ext uri="{BB962C8B-B14F-4D97-AF65-F5344CB8AC3E}">
        <p14:creationId xmlns:p14="http://schemas.microsoft.com/office/powerpoint/2010/main" val="230287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circle(in)">
                                      <p:cBhvr>
                                        <p:cTn id="27"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12115</TotalTime>
  <Words>3623</Words>
  <Application>Microsoft Macintosh PowerPoint</Application>
  <PresentationFormat>Widescreen</PresentationFormat>
  <Paragraphs>293</Paragraphs>
  <Slides>43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Corbel</vt:lpstr>
      <vt:lpstr>Wingdings 2</vt:lpstr>
      <vt:lpstr>Frame</vt:lpstr>
      <vt:lpstr>Theme 1B:  Resurrection</vt:lpstr>
      <vt:lpstr>Theme 1B Resurrection</vt:lpstr>
      <vt:lpstr>John 20</vt:lpstr>
      <vt:lpstr>John 20</vt:lpstr>
      <vt:lpstr>John 20</vt:lpstr>
      <vt:lpstr>John 20</vt:lpstr>
      <vt:lpstr>John 20</vt:lpstr>
      <vt:lpstr>John 20</vt:lpstr>
      <vt:lpstr>John 20</vt:lpstr>
      <vt:lpstr>John 20</vt:lpstr>
      <vt:lpstr>John 21</vt:lpstr>
      <vt:lpstr>John 21: Jesus appears to the disciples by the Sea of Galilee</vt:lpstr>
      <vt:lpstr>John 21: Jesus commissions Peter</vt:lpstr>
      <vt:lpstr>John 21: Jesus commissions Peter</vt:lpstr>
      <vt:lpstr>John 21: John’s testimony confirmed</vt:lpstr>
      <vt:lpstr>Feedback on Essays AO1</vt:lpstr>
      <vt:lpstr>Feedback on Essays AO2</vt:lpstr>
      <vt:lpstr>Paul’s understanding of the resurrection of Jesus:  Philippians</vt:lpstr>
      <vt:lpstr>Paul’s understanding of the resurrection of Jesus:  Corinthians</vt:lpstr>
      <vt:lpstr>Paul’s understanding of the resurrection of Jesus:  Corinthians</vt:lpstr>
      <vt:lpstr>Paul’s understanding of the resurrection of Jesus:  Corinthians</vt:lpstr>
      <vt:lpstr>Paul’s understanding of the resurrection of Jesus: Corinthians</vt:lpstr>
      <vt:lpstr>Paul’s understanding of the resurrection of Jesus: Corinthians</vt:lpstr>
      <vt:lpstr>Modern Interpretation: Rudolf Bultmann</vt:lpstr>
      <vt:lpstr>Modern Interpretation: Rudolf Bultmann</vt:lpstr>
      <vt:lpstr>Modern Interpretation: Rudolf Bultmann</vt:lpstr>
      <vt:lpstr>Modern Interpretation: Rudolf Bultmann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1B:  Resurrection</dc:title>
  <dc:creator>Microsoft Office User</dc:creator>
  <cp:lastModifiedBy>Microsoft Office User</cp:lastModifiedBy>
  <cp:revision>44</cp:revision>
  <dcterms:created xsi:type="dcterms:W3CDTF">2018-09-21T10:28:11Z</dcterms:created>
  <dcterms:modified xsi:type="dcterms:W3CDTF">2018-11-05T11:18:08Z</dcterms:modified>
</cp:coreProperties>
</file>