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3BE9-7199-445B-95BF-5D266B152142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53F-6785-43A4-B363-25BA6617F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0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3BE9-7199-445B-95BF-5D266B152142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53F-6785-43A4-B363-25BA6617F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32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3BE9-7199-445B-95BF-5D266B152142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53F-6785-43A4-B363-25BA6617F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09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3BE9-7199-445B-95BF-5D266B152142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53F-6785-43A4-B363-25BA6617F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60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3BE9-7199-445B-95BF-5D266B152142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53F-6785-43A4-B363-25BA6617F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72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3BE9-7199-445B-95BF-5D266B152142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53F-6785-43A4-B363-25BA6617F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45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3BE9-7199-445B-95BF-5D266B152142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53F-6785-43A4-B363-25BA6617F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13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3BE9-7199-445B-95BF-5D266B152142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53F-6785-43A4-B363-25BA6617F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69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3BE9-7199-445B-95BF-5D266B152142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53F-6785-43A4-B363-25BA6617F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2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3BE9-7199-445B-95BF-5D266B152142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53F-6785-43A4-B363-25BA6617F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7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3BE9-7199-445B-95BF-5D266B152142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153F-6785-43A4-B363-25BA6617F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66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83BE9-7199-445B-95BF-5D266B152142}" type="datetimeFigureOut">
              <a:rPr lang="en-GB" smtClean="0"/>
              <a:t>17/07/2019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E153F-6785-43A4-B363-25BA6617F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49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11DB357-B2FD-0246-A134-DB2D98ADF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en-US" dirty="0"/>
              <a:t>Theme 1D: How the Christian biblical canon was established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EC2BF78-A8B3-F543-93CF-B2F71CF4B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423333"/>
            <a:ext cx="7315201" cy="5655734"/>
          </a:xfrm>
        </p:spPr>
        <p:txBody>
          <a:bodyPr>
            <a:normAutofit/>
          </a:bodyPr>
          <a:lstStyle/>
          <a:p>
            <a:r>
              <a:rPr lang="en-US" sz="2400" dirty="0"/>
              <a:t>In Greek, the term ‘canon’ refers to a measuring rod. </a:t>
            </a:r>
          </a:p>
          <a:p>
            <a:r>
              <a:rPr lang="en-US" sz="2400" dirty="0"/>
              <a:t>It has come to have two related meanings: </a:t>
            </a:r>
          </a:p>
          <a:p>
            <a:pPr lvl="1"/>
            <a:r>
              <a:rPr lang="en-US" sz="2200" dirty="0"/>
              <a:t>(</a:t>
            </a:r>
            <a:r>
              <a:rPr lang="en-US" sz="2200" dirty="0" err="1"/>
              <a:t>i</a:t>
            </a:r>
            <a:r>
              <a:rPr lang="en-US" sz="2200" dirty="0"/>
              <a:t>) norm: the standard by which we judge something</a:t>
            </a:r>
          </a:p>
          <a:p>
            <a:pPr lvl="1"/>
            <a:r>
              <a:rPr lang="en-US" sz="2200" dirty="0"/>
              <a:t>(ii) a standardized list</a:t>
            </a:r>
          </a:p>
          <a:p>
            <a:r>
              <a:rPr lang="en-US" sz="2400" dirty="0"/>
              <a:t>Early Christians used a wide range of books to guide their faith but early Church fathers found some to be misleading.</a:t>
            </a:r>
          </a:p>
          <a:p>
            <a:r>
              <a:rPr lang="en-US" sz="2400" dirty="0"/>
              <a:t>The ‘canon’ is the official standard list of scripture, established by early church fathers, known as the Bible. </a:t>
            </a: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D87E1B-5BE8-DD42-9241-F956B37C00F1}"/>
              </a:ext>
            </a:extLst>
          </p:cNvPr>
          <p:cNvSpPr txBox="1"/>
          <p:nvPr/>
        </p:nvSpPr>
        <p:spPr>
          <a:xfrm>
            <a:off x="152400" y="223278"/>
            <a:ext cx="609600" cy="4001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1D</a:t>
            </a:r>
          </a:p>
        </p:txBody>
      </p:sp>
    </p:spTree>
    <p:extLst>
      <p:ext uri="{BB962C8B-B14F-4D97-AF65-F5344CB8AC3E}">
        <p14:creationId xmlns:p14="http://schemas.microsoft.com/office/powerpoint/2010/main" val="272714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DDFEF2C-FCC3-2744-9825-FA66B2C2F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 dirty="0"/>
              <a:t>The Christian claim about the canon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B109CB-9382-7149-AADF-5DB379C00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423333"/>
            <a:ext cx="7315201" cy="6046740"/>
          </a:xfrm>
        </p:spPr>
        <p:txBody>
          <a:bodyPr>
            <a:normAutofit/>
          </a:bodyPr>
          <a:lstStyle/>
          <a:p>
            <a:r>
              <a:rPr lang="en-US" sz="2400" dirty="0"/>
              <a:t>Christians believe that OT and NT are canon.</a:t>
            </a:r>
          </a:p>
          <a:p>
            <a:r>
              <a:rPr lang="en-US" sz="2400" dirty="0"/>
              <a:t>It is a striking claim considering:</a:t>
            </a:r>
          </a:p>
          <a:p>
            <a:pPr lvl="1"/>
            <a:r>
              <a:rPr lang="en-US" sz="2200" dirty="0"/>
              <a:t>The writings span nearly 1000 years, </a:t>
            </a:r>
          </a:p>
          <a:p>
            <a:pPr lvl="1"/>
            <a:r>
              <a:rPr lang="en-US" sz="2200" dirty="0"/>
              <a:t>Written by different authors in different languages</a:t>
            </a:r>
          </a:p>
          <a:p>
            <a:pPr lvl="1"/>
            <a:r>
              <a:rPr lang="en-US" sz="2200" dirty="0"/>
              <a:t>Encompassing different genres</a:t>
            </a:r>
          </a:p>
          <a:p>
            <a:r>
              <a:rPr lang="en-US" sz="2400" dirty="0"/>
              <a:t>It maybe seemed obvious which books should have been in the canon- these books were already influential and central to the early Church.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C2B524-4DF2-004C-A487-8A7EE6159809}"/>
              </a:ext>
            </a:extLst>
          </p:cNvPr>
          <p:cNvSpPr txBox="1"/>
          <p:nvPr/>
        </p:nvSpPr>
        <p:spPr>
          <a:xfrm>
            <a:off x="152400" y="223278"/>
            <a:ext cx="609600" cy="4001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1D</a:t>
            </a:r>
          </a:p>
        </p:txBody>
      </p:sp>
    </p:spTree>
    <p:extLst>
      <p:ext uri="{BB962C8B-B14F-4D97-AF65-F5344CB8AC3E}">
        <p14:creationId xmlns:p14="http://schemas.microsoft.com/office/powerpoint/2010/main" val="409479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B3E3392-B49E-D146-93F7-15D64F61D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 dirty="0"/>
              <a:t>The Christian claim about the canon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9E5194-9C83-1C42-84E8-C0F4C1133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423333"/>
            <a:ext cx="7315201" cy="6046740"/>
          </a:xfrm>
        </p:spPr>
        <p:txBody>
          <a:bodyPr>
            <a:normAutofit/>
          </a:bodyPr>
          <a:lstStyle/>
          <a:p>
            <a:r>
              <a:rPr lang="en-US" sz="2400" dirty="0"/>
              <a:t>However, there were disagreements about which books should be the canon</a:t>
            </a:r>
          </a:p>
          <a:p>
            <a:r>
              <a:rPr lang="en-US" sz="2400" dirty="0"/>
              <a:t>There were different versions of the Hebrew Bible in circulation at the beginning of Christianity</a:t>
            </a:r>
          </a:p>
          <a:p>
            <a:r>
              <a:rPr lang="en-US" sz="2400" dirty="0"/>
              <a:t>There were also books that claimed to be written by figures important to believers, but were falsely using these names to gain authority.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BD7A13-1A61-A549-80C5-E47258DD7B33}"/>
              </a:ext>
            </a:extLst>
          </p:cNvPr>
          <p:cNvSpPr txBox="1"/>
          <p:nvPr/>
        </p:nvSpPr>
        <p:spPr>
          <a:xfrm>
            <a:off x="152400" y="223278"/>
            <a:ext cx="609600" cy="4001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1D</a:t>
            </a:r>
          </a:p>
        </p:txBody>
      </p:sp>
    </p:spTree>
    <p:extLst>
      <p:ext uri="{BB962C8B-B14F-4D97-AF65-F5344CB8AC3E}">
        <p14:creationId xmlns:p14="http://schemas.microsoft.com/office/powerpoint/2010/main" val="278156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EE97947-7B8E-C345-8514-AF4879595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 dirty="0"/>
              <a:t>The Jewish Canon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5C8891-FF9C-794F-9EDA-384DC98FF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223278"/>
            <a:ext cx="7315201" cy="5395576"/>
          </a:xfrm>
        </p:spPr>
        <p:txBody>
          <a:bodyPr>
            <a:normAutofit/>
          </a:bodyPr>
          <a:lstStyle/>
          <a:p>
            <a:r>
              <a:rPr lang="en-US" sz="2400" dirty="0"/>
              <a:t>The Jewish Bible is not exactly the same as the Christian OT</a:t>
            </a:r>
          </a:p>
          <a:p>
            <a:r>
              <a:rPr lang="en-US" sz="2400" dirty="0"/>
              <a:t>Jewish believers don’t class it as old</a:t>
            </a:r>
          </a:p>
          <a:p>
            <a:r>
              <a:rPr lang="en-US" sz="2400" dirty="0"/>
              <a:t>Not all Christian OTs are the same- but all Jews agree on the books in Hebrew scripture.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71B10C-854E-4A42-8F3B-940BC99866C2}"/>
              </a:ext>
            </a:extLst>
          </p:cNvPr>
          <p:cNvSpPr txBox="1"/>
          <p:nvPr/>
        </p:nvSpPr>
        <p:spPr>
          <a:xfrm>
            <a:off x="152400" y="223278"/>
            <a:ext cx="609600" cy="4001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1D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F1D35-0FDC-1F4A-A8C2-960130D7837E}"/>
              </a:ext>
            </a:extLst>
          </p:cNvPr>
          <p:cNvSpPr txBox="1"/>
          <p:nvPr/>
        </p:nvSpPr>
        <p:spPr>
          <a:xfrm>
            <a:off x="1540933" y="5926667"/>
            <a:ext cx="10651067" cy="707886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/>
              <a:t>TNK: </a:t>
            </a:r>
            <a:r>
              <a:rPr lang="en-US" sz="2000" dirty="0"/>
              <a:t>pronounced </a:t>
            </a:r>
            <a:r>
              <a:rPr lang="en-US" sz="2000" dirty="0" err="1"/>
              <a:t>Tanakh</a:t>
            </a:r>
            <a:r>
              <a:rPr lang="en-US" sz="2000" dirty="0"/>
              <a:t>- an acronym used by Jewish believers to refer to the Hebrew Bible: Torah (first 5 books of the Bible), Nevi’im (the prophets), </a:t>
            </a:r>
            <a:r>
              <a:rPr lang="en-US" sz="2000" dirty="0" err="1"/>
              <a:t>Kethuvim</a:t>
            </a:r>
            <a:r>
              <a:rPr lang="en-US" sz="2000" dirty="0"/>
              <a:t>(the writings).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1011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1DE30DC-25FF-1E46-97F3-687EBE8AF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 dirty="0"/>
              <a:t>The Jewish Canon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22FA0A0-90A7-054F-8A6E-2FBD11677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330036"/>
            <a:ext cx="7315201" cy="4288818"/>
          </a:xfrm>
        </p:spPr>
        <p:txBody>
          <a:bodyPr>
            <a:normAutofit/>
          </a:bodyPr>
          <a:lstStyle/>
          <a:p>
            <a:r>
              <a:rPr lang="en-US" sz="2400" dirty="0"/>
              <a:t>The Hebrew Scripture is 3-fold:</a:t>
            </a:r>
          </a:p>
          <a:p>
            <a:r>
              <a:rPr lang="en-US" sz="2200" dirty="0"/>
              <a:t>The Law (</a:t>
            </a:r>
            <a:r>
              <a:rPr lang="en-US" sz="2200" i="1" dirty="0"/>
              <a:t>Torah</a:t>
            </a:r>
            <a:r>
              <a:rPr lang="en-US" sz="2200" dirty="0"/>
              <a:t>), the first 5 books of the OT, traditionally written by Moses</a:t>
            </a:r>
          </a:p>
          <a:p>
            <a:r>
              <a:rPr lang="en-US" sz="2200" dirty="0"/>
              <a:t>The Prophets (</a:t>
            </a:r>
            <a:r>
              <a:rPr lang="en-US" sz="2200" i="1" dirty="0"/>
              <a:t>Nevi’im</a:t>
            </a:r>
            <a:r>
              <a:rPr lang="en-US" sz="2200" dirty="0"/>
              <a:t>)</a:t>
            </a:r>
          </a:p>
          <a:p>
            <a:r>
              <a:rPr lang="en-US" sz="2200" dirty="0"/>
              <a:t>A diverse set of writings (</a:t>
            </a:r>
            <a:r>
              <a:rPr lang="en-US" sz="2200" i="1" dirty="0" err="1"/>
              <a:t>Kethuvim</a:t>
            </a:r>
            <a:r>
              <a:rPr lang="en-US" sz="2200" dirty="0"/>
              <a:t>), including poetry, prophecy, history etc.</a:t>
            </a:r>
          </a:p>
          <a:p>
            <a:r>
              <a:rPr lang="en-US" sz="2200" dirty="0"/>
              <a:t>Many Jews refer to it as TNK, an acronym, pronounced </a:t>
            </a:r>
            <a:r>
              <a:rPr lang="en-US" sz="2200" i="1" dirty="0" err="1"/>
              <a:t>Tanakh</a:t>
            </a:r>
            <a:endParaRPr lang="en-US" sz="2200" i="1" dirty="0"/>
          </a:p>
          <a:p>
            <a:pPr lvl="1"/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67D9F5-B04A-4C49-B8FC-25F719E76607}"/>
              </a:ext>
            </a:extLst>
          </p:cNvPr>
          <p:cNvSpPr txBox="1"/>
          <p:nvPr/>
        </p:nvSpPr>
        <p:spPr>
          <a:xfrm>
            <a:off x="152400" y="223278"/>
            <a:ext cx="609600" cy="4001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1D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2D2CA4-363E-9940-A787-1B222EB99ED5}"/>
              </a:ext>
            </a:extLst>
          </p:cNvPr>
          <p:cNvSpPr txBox="1"/>
          <p:nvPr/>
        </p:nvSpPr>
        <p:spPr>
          <a:xfrm>
            <a:off x="1540933" y="5926667"/>
            <a:ext cx="10651067" cy="70788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/>
              <a:t>TNK: </a:t>
            </a:r>
            <a:r>
              <a:rPr lang="en-US" sz="2000" dirty="0"/>
              <a:t>pronounced </a:t>
            </a:r>
            <a:r>
              <a:rPr lang="en-US" sz="2000" dirty="0" err="1"/>
              <a:t>Tanakh</a:t>
            </a:r>
            <a:r>
              <a:rPr lang="en-US" sz="2000" dirty="0"/>
              <a:t>- an acronym used by Jewish believers to refer to the Hebrew Bible: Torah (first 5 books of the Bible), Nevi’im (the prophets), </a:t>
            </a:r>
            <a:r>
              <a:rPr lang="en-US" sz="2000" dirty="0" err="1"/>
              <a:t>Kethuvim</a:t>
            </a:r>
            <a:r>
              <a:rPr lang="en-US" sz="2000" dirty="0"/>
              <a:t>(the writings).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4549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2C7CA4-5B5F-5D45-9770-EAE910918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en-US" dirty="0"/>
              <a:t>How did the Hebrew Bible become canon?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BE6DA6E-DC27-DA42-AFCF-86F365A83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466502"/>
            <a:ext cx="7315201" cy="5395576"/>
          </a:xfrm>
        </p:spPr>
        <p:txBody>
          <a:bodyPr>
            <a:normAutofit/>
          </a:bodyPr>
          <a:lstStyle/>
          <a:p>
            <a:r>
              <a:rPr lang="en-US" sz="2400" dirty="0"/>
              <a:t>Do not know an exact date when these books were first considered canon</a:t>
            </a:r>
          </a:p>
          <a:p>
            <a:r>
              <a:rPr lang="en-US" sz="2400" dirty="0"/>
              <a:t>Many scholars believe that these three parts represent three successive stages in the formation of the canon, with the Torah being the earliest part to be recognized</a:t>
            </a:r>
          </a:p>
          <a:p>
            <a:r>
              <a:rPr lang="en-US" sz="2400" dirty="0"/>
              <a:t>Shared orally first and then written down just prior to or during the exile of Babylon in 6th century BCE.</a:t>
            </a:r>
          </a:p>
          <a:p>
            <a:r>
              <a:rPr lang="en-US" sz="2400" dirty="0"/>
              <a:t>Conservative Jews will give this a much earlier date. </a:t>
            </a:r>
          </a:p>
          <a:p>
            <a:r>
              <a:rPr lang="en-US" sz="2400" dirty="0"/>
              <a:t>The writings of the prophets occurred soon after this.</a:t>
            </a: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C2F46C-DFBB-B041-87C1-39526517B61F}"/>
              </a:ext>
            </a:extLst>
          </p:cNvPr>
          <p:cNvSpPr txBox="1"/>
          <p:nvPr/>
        </p:nvSpPr>
        <p:spPr>
          <a:xfrm>
            <a:off x="152400" y="223278"/>
            <a:ext cx="609600" cy="4001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1D</a:t>
            </a:r>
          </a:p>
        </p:txBody>
      </p:sp>
    </p:spTree>
    <p:extLst>
      <p:ext uri="{BB962C8B-B14F-4D97-AF65-F5344CB8AC3E}">
        <p14:creationId xmlns:p14="http://schemas.microsoft.com/office/powerpoint/2010/main" val="420147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95F58C-D573-AE4D-84D2-BB0809E77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en-US" dirty="0"/>
              <a:t>How did the Hebrew Bible become canon?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D2FE6E8-83A2-1D4F-95E1-693A2A2C1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466501"/>
            <a:ext cx="7315201" cy="5740335"/>
          </a:xfrm>
        </p:spPr>
        <p:txBody>
          <a:bodyPr>
            <a:normAutofit/>
          </a:bodyPr>
          <a:lstStyle/>
          <a:p>
            <a:r>
              <a:rPr lang="en-US" sz="2400" dirty="0"/>
              <a:t>The collection of writings were not acknowledged as canon until the first centuries of the common era. </a:t>
            </a:r>
          </a:p>
          <a:p>
            <a:r>
              <a:rPr lang="en-US" sz="2200" dirty="0"/>
              <a:t>Even at the time of Jesus, it doesn’t seem to be finalized. Luke 24:44 </a:t>
            </a:r>
            <a:r>
              <a:rPr lang="en-US" sz="2400" i="1" dirty="0"/>
              <a:t>“</a:t>
            </a:r>
            <a:r>
              <a:rPr lang="en-GB" sz="2000" i="1" dirty="0"/>
              <a:t>Everything must be fulfilled that is written about me in the Law of Moses, the Prophets and the Psalms.”</a:t>
            </a:r>
          </a:p>
          <a:p>
            <a:r>
              <a:rPr lang="en-GB" sz="2400" dirty="0"/>
              <a:t>Jewish historian Josephus mentions the Law, the Prophets and ‘four books’ which are assumed to be Psalms, Songs of Solomon, Proverbs and Ecclesiastes. </a:t>
            </a:r>
          </a:p>
          <a:p>
            <a:r>
              <a:rPr lang="en-GB" sz="2400" dirty="0"/>
              <a:t>Clearly the final part of the Hebrew canon was not yet finalised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B57F38-842F-3F47-BB49-141B0A4870B4}"/>
              </a:ext>
            </a:extLst>
          </p:cNvPr>
          <p:cNvSpPr txBox="1"/>
          <p:nvPr/>
        </p:nvSpPr>
        <p:spPr>
          <a:xfrm>
            <a:off x="152400" y="223278"/>
            <a:ext cx="609600" cy="400110"/>
          </a:xfrm>
          <a:prstGeom prst="rect">
            <a:avLst/>
          </a:prstGeom>
          <a:solidFill>
            <a:schemeClr val="accent1">
              <a:alpha val="50000"/>
            </a:schemeClr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/>
              <a:t>1D</a:t>
            </a:r>
          </a:p>
        </p:txBody>
      </p:sp>
    </p:spTree>
    <p:extLst>
      <p:ext uri="{BB962C8B-B14F-4D97-AF65-F5344CB8AC3E}">
        <p14:creationId xmlns:p14="http://schemas.microsoft.com/office/powerpoint/2010/main" val="107139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Theme 1D: How the Christian biblical canon was established</vt:lpstr>
      <vt:lpstr>The Christian claim about the canon</vt:lpstr>
      <vt:lpstr>The Christian claim about the canon</vt:lpstr>
      <vt:lpstr>The Jewish Canon</vt:lpstr>
      <vt:lpstr>The Jewish Canon</vt:lpstr>
      <vt:lpstr>How did the Hebrew Bible become canon? </vt:lpstr>
      <vt:lpstr>How did the Hebrew Bible become canon? </vt:lpstr>
    </vt:vector>
  </TitlesOfParts>
  <Company>Thomas Tallis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1D: How the Christian biblical canon was established</dc:title>
  <dc:creator>Rahima Choudhury</dc:creator>
  <cp:lastModifiedBy>Rahima Choudhury</cp:lastModifiedBy>
  <cp:revision>1</cp:revision>
  <dcterms:created xsi:type="dcterms:W3CDTF">2019-07-17T09:24:17Z</dcterms:created>
  <dcterms:modified xsi:type="dcterms:W3CDTF">2019-07-17T09:24:43Z</dcterms:modified>
</cp:coreProperties>
</file>