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5"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3862205-A645-417C-8305-E8860AF6102C}"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182684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862205-A645-417C-8305-E8860AF6102C}"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1337329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862205-A645-417C-8305-E8860AF6102C}"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398994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862205-A645-417C-8305-E8860AF6102C}"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2237504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862205-A645-417C-8305-E8860AF6102C}" type="datetimeFigureOut">
              <a:rPr lang="en-GB" smtClean="0"/>
              <a:t>28/08/2019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114167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3862205-A645-417C-8305-E8860AF6102C}"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3241815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3862205-A645-417C-8305-E8860AF6102C}" type="datetimeFigureOut">
              <a:rPr lang="en-GB" smtClean="0"/>
              <a:t>28/08/2019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387278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3862205-A645-417C-8305-E8860AF6102C}" type="datetimeFigureOut">
              <a:rPr lang="en-GB" smtClean="0"/>
              <a:t>28/08/2019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251826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62205-A645-417C-8305-E8860AF6102C}" type="datetimeFigureOut">
              <a:rPr lang="en-GB" smtClean="0"/>
              <a:t>28/08/2019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195542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862205-A645-417C-8305-E8860AF6102C}"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351833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862205-A645-417C-8305-E8860AF6102C}" type="datetimeFigureOut">
              <a:rPr lang="en-GB" smtClean="0"/>
              <a:t>28/08/2019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FAFB2A-B6FC-4FB8-A40A-75BEA5537A2C}" type="slidenum">
              <a:rPr lang="en-GB" smtClean="0"/>
              <a:t>‹#›</a:t>
            </a:fld>
            <a:endParaRPr lang="en-GB"/>
          </a:p>
        </p:txBody>
      </p:sp>
    </p:spTree>
    <p:extLst>
      <p:ext uri="{BB962C8B-B14F-4D97-AF65-F5344CB8AC3E}">
        <p14:creationId xmlns:p14="http://schemas.microsoft.com/office/powerpoint/2010/main" val="2181154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62205-A645-417C-8305-E8860AF6102C}" type="datetimeFigureOut">
              <a:rPr lang="en-GB" smtClean="0"/>
              <a:t>28/08/2019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AFB2A-B6FC-4FB8-A40A-75BEA5537A2C}" type="slidenum">
              <a:rPr lang="en-GB" smtClean="0"/>
              <a:t>‹#›</a:t>
            </a:fld>
            <a:endParaRPr lang="en-GB"/>
          </a:p>
        </p:txBody>
      </p:sp>
    </p:spTree>
    <p:extLst>
      <p:ext uri="{BB962C8B-B14F-4D97-AF65-F5344CB8AC3E}">
        <p14:creationId xmlns:p14="http://schemas.microsoft.com/office/powerpoint/2010/main" val="290509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5wp9b7jWNDo"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63289"/>
          </a:xfrm>
          <a:solidFill>
            <a:srgbClr val="FFFF00"/>
          </a:solidFill>
        </p:spPr>
        <p:txBody>
          <a:bodyPr/>
          <a:lstStyle/>
          <a:p>
            <a:r>
              <a:rPr lang="en-GB" dirty="0" smtClean="0">
                <a:latin typeface="Arial Rounded MT Bold" panose="020F0704030504030204" pitchFamily="34" charset="0"/>
              </a:rPr>
              <a:t>Theme 4: Religious Language </a:t>
            </a:r>
            <a:endParaRPr lang="en-GB" dirty="0">
              <a:latin typeface="Arial Rounded MT Bold" panose="020F0704030504030204" pitchFamily="34" charset="0"/>
            </a:endParaRPr>
          </a:p>
        </p:txBody>
      </p:sp>
      <p:sp>
        <p:nvSpPr>
          <p:cNvPr id="3" name="Subtitle 2"/>
          <p:cNvSpPr>
            <a:spLocks noGrp="1"/>
          </p:cNvSpPr>
          <p:nvPr>
            <p:ph type="subTitle" idx="1"/>
          </p:nvPr>
        </p:nvSpPr>
        <p:spPr>
          <a:solidFill>
            <a:schemeClr val="accent6">
              <a:lumMod val="40000"/>
              <a:lumOff val="60000"/>
            </a:schemeClr>
          </a:solidFill>
        </p:spPr>
        <p:txBody>
          <a:bodyPr>
            <a:normAutofit/>
          </a:bodyPr>
          <a:lstStyle/>
          <a:p>
            <a:r>
              <a:rPr lang="en-GB" sz="3200" dirty="0">
                <a:latin typeface="Arial Rounded MT Bold" panose="020F0704030504030204" pitchFamily="34" charset="0"/>
              </a:rPr>
              <a:t>E</a:t>
            </a:r>
            <a:r>
              <a:rPr lang="en-GB" sz="3200" dirty="0" smtClean="0">
                <a:latin typeface="Arial Rounded MT Bold" panose="020F0704030504030204" pitchFamily="34" charset="0"/>
              </a:rPr>
              <a:t>: Religious Language as Non-Cognitive and Mythical  </a:t>
            </a:r>
            <a:endParaRPr lang="en-GB" sz="3200" dirty="0">
              <a:latin typeface="Arial Rounded MT Bold" panose="020F0704030504030204" pitchFamily="34" charset="0"/>
            </a:endParaRPr>
          </a:p>
        </p:txBody>
      </p:sp>
    </p:spTree>
    <p:extLst>
      <p:ext uri="{BB962C8B-B14F-4D97-AF65-F5344CB8AC3E}">
        <p14:creationId xmlns:p14="http://schemas.microsoft.com/office/powerpoint/2010/main" val="163713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7" y="101601"/>
            <a:ext cx="12034983" cy="1589088"/>
          </a:xfrm>
          <a:solidFill>
            <a:srgbClr val="FFFF00"/>
          </a:solidFill>
        </p:spPr>
        <p:txBody>
          <a:bodyPr>
            <a:normAutofit fontScale="90000"/>
          </a:bodyPr>
          <a:lstStyle/>
          <a:p>
            <a:r>
              <a:rPr lang="en-GB" dirty="0" smtClean="0">
                <a:latin typeface="Arial Rounded MT Bold" panose="020F0704030504030204" pitchFamily="34" charset="0"/>
              </a:rPr>
              <a:t>Complex form of mythical language that communicates values and insights into purpose of existence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57017" y="1825624"/>
            <a:ext cx="11961092" cy="4907685"/>
          </a:xfrm>
          <a:solidFill>
            <a:schemeClr val="accent1">
              <a:lumMod val="20000"/>
              <a:lumOff val="80000"/>
            </a:schemeClr>
          </a:solidFill>
        </p:spPr>
        <p:txBody>
          <a:bodyPr/>
          <a:lstStyle/>
          <a:p>
            <a:r>
              <a:rPr lang="en-GB" dirty="0" smtClean="0">
                <a:latin typeface="Arial Rounded MT Bold" panose="020F0704030504030204" pitchFamily="34" charset="0"/>
              </a:rPr>
              <a:t>Today, the </a:t>
            </a:r>
            <a:r>
              <a:rPr lang="en-GB" b="1" dirty="0" smtClean="0">
                <a:solidFill>
                  <a:srgbClr val="FF0000"/>
                </a:solidFill>
                <a:latin typeface="Arial Rounded MT Bold" panose="020F0704030504030204" pitchFamily="34" charset="0"/>
              </a:rPr>
              <a:t>myth</a:t>
            </a:r>
            <a:r>
              <a:rPr lang="en-GB" dirty="0" smtClean="0">
                <a:latin typeface="Arial Rounded MT Bold" panose="020F0704030504030204" pitchFamily="34" charset="0"/>
              </a:rPr>
              <a:t> is often </a:t>
            </a:r>
            <a:r>
              <a:rPr lang="en-GB" b="1" dirty="0" smtClean="0">
                <a:solidFill>
                  <a:srgbClr val="FF0000"/>
                </a:solidFill>
                <a:latin typeface="Arial Rounded MT Bold" panose="020F0704030504030204" pitchFamily="34" charset="0"/>
              </a:rPr>
              <a:t>seen as false</a:t>
            </a:r>
            <a:r>
              <a:rPr lang="en-GB" dirty="0" smtClean="0">
                <a:latin typeface="Arial Rounded MT Bold" panose="020F0704030504030204" pitchFamily="34" charset="0"/>
              </a:rPr>
              <a:t>. In Religious Studies, myth actually a highly specialised term refers to accounts and contain truths which are communicated in a form of picture imagery and symbolic text. </a:t>
            </a:r>
            <a:r>
              <a:rPr lang="en-GB" dirty="0" smtClean="0">
                <a:solidFill>
                  <a:srgbClr val="00B050"/>
                </a:solidFill>
                <a:latin typeface="Arial Rounded MT Bold" panose="020F0704030504030204" pitchFamily="34" charset="0"/>
              </a:rPr>
              <a:t>To deconstruct is empirically, we would miss the accounts.</a:t>
            </a:r>
            <a:r>
              <a:rPr lang="en-GB" dirty="0" smtClean="0">
                <a:latin typeface="Arial Rounded MT Bold" panose="020F0704030504030204" pitchFamily="34" charset="0"/>
              </a:rPr>
              <a:t> </a:t>
            </a:r>
            <a:r>
              <a:rPr lang="en-GB" u="sng" dirty="0" smtClean="0">
                <a:solidFill>
                  <a:srgbClr val="7030A0"/>
                </a:solidFill>
                <a:latin typeface="Arial Rounded MT Bold" panose="020F0704030504030204" pitchFamily="34" charset="0"/>
              </a:rPr>
              <a:t>Reductionist approach, led to popular view myths were more than fantasies which provides simplistic views of the world</a:t>
            </a:r>
            <a:r>
              <a:rPr lang="en-GB" dirty="0" smtClean="0">
                <a:latin typeface="Arial Rounded MT Bold" panose="020F0704030504030204" pitchFamily="34" charset="0"/>
              </a:rPr>
              <a:t>. </a:t>
            </a:r>
            <a:r>
              <a:rPr lang="en-GB" b="1" i="1" dirty="0" err="1" smtClean="0">
                <a:solidFill>
                  <a:srgbClr val="FF0000"/>
                </a:solidFill>
                <a:latin typeface="Arial Rounded MT Bold" panose="020F0704030504030204" pitchFamily="34" charset="0"/>
              </a:rPr>
              <a:t>Sitz</a:t>
            </a:r>
            <a:r>
              <a:rPr lang="en-GB" b="1" i="1" dirty="0" smtClean="0">
                <a:solidFill>
                  <a:srgbClr val="FF0000"/>
                </a:solidFill>
                <a:latin typeface="Arial Rounded MT Bold" panose="020F0704030504030204" pitchFamily="34" charset="0"/>
              </a:rPr>
              <a:t> </a:t>
            </a:r>
            <a:r>
              <a:rPr lang="en-GB" b="1" i="1" dirty="0" err="1" smtClean="0">
                <a:solidFill>
                  <a:srgbClr val="FF0000"/>
                </a:solidFill>
                <a:latin typeface="Arial Rounded MT Bold" panose="020F0704030504030204" pitchFamily="34" charset="0"/>
              </a:rPr>
              <a:t>im</a:t>
            </a:r>
            <a:r>
              <a:rPr lang="en-GB" b="1" i="1" dirty="0" smtClean="0">
                <a:solidFill>
                  <a:srgbClr val="FF0000"/>
                </a:solidFill>
                <a:latin typeface="Arial Rounded MT Bold" panose="020F0704030504030204" pitchFamily="34" charset="0"/>
              </a:rPr>
              <a:t> </a:t>
            </a:r>
            <a:r>
              <a:rPr lang="en-GB" b="1" i="1" dirty="0" err="1" smtClean="0">
                <a:solidFill>
                  <a:srgbClr val="FF0000"/>
                </a:solidFill>
                <a:latin typeface="Arial Rounded MT Bold" panose="020F0704030504030204" pitchFamily="34" charset="0"/>
              </a:rPr>
              <a:t>Leben</a:t>
            </a:r>
            <a:r>
              <a:rPr lang="en-GB" b="1" i="1" dirty="0" smtClean="0">
                <a:solidFill>
                  <a:srgbClr val="FF0000"/>
                </a:solidFill>
                <a:latin typeface="Arial Rounded MT Bold" panose="020F0704030504030204" pitchFamily="34" charset="0"/>
              </a:rPr>
              <a:t> </a:t>
            </a:r>
            <a:r>
              <a:rPr lang="en-GB" dirty="0" smtClean="0">
                <a:latin typeface="Arial Rounded MT Bold" panose="020F0704030504030204" pitchFamily="34" charset="0"/>
              </a:rPr>
              <a:t>is situation in life, relevant at the time. </a:t>
            </a:r>
            <a:r>
              <a:rPr lang="en-GB" dirty="0" smtClean="0">
                <a:solidFill>
                  <a:srgbClr val="FF0000"/>
                </a:solidFill>
                <a:latin typeface="Arial Rounded MT Bold" panose="020F0704030504030204" pitchFamily="34" charset="0"/>
              </a:rPr>
              <a:t>Myths relevant to culture such as creation stories, heroic myths</a:t>
            </a:r>
            <a:r>
              <a:rPr lang="en-GB" dirty="0" smtClean="0">
                <a:latin typeface="Arial Rounded MT Bold" panose="020F0704030504030204" pitchFamily="34" charset="0"/>
              </a:rPr>
              <a:t>. </a:t>
            </a:r>
          </a:p>
          <a:p>
            <a:r>
              <a:rPr lang="en-GB" i="1" dirty="0" smtClean="0">
                <a:latin typeface="Arial Rounded MT Bold" panose="020F0704030504030204" pitchFamily="34" charset="0"/>
              </a:rPr>
              <a:t>If myths are </a:t>
            </a:r>
            <a:r>
              <a:rPr lang="en-GB" b="1" i="1" dirty="0" smtClean="0">
                <a:solidFill>
                  <a:schemeClr val="accent6">
                    <a:lumMod val="75000"/>
                  </a:schemeClr>
                </a:solidFill>
                <a:latin typeface="Arial Rounded MT Bold" panose="020F0704030504030204" pitchFamily="34" charset="0"/>
              </a:rPr>
              <a:t>similar ex nihilo</a:t>
            </a:r>
            <a:r>
              <a:rPr lang="en-GB" i="1" dirty="0" smtClean="0">
                <a:latin typeface="Arial Rounded MT Bold" panose="020F0704030504030204" pitchFamily="34" charset="0"/>
              </a:rPr>
              <a:t>: </a:t>
            </a:r>
            <a:r>
              <a:rPr lang="en-GB" dirty="0" smtClean="0">
                <a:solidFill>
                  <a:srgbClr val="00B0F0"/>
                </a:solidFill>
                <a:latin typeface="Arial Rounded MT Bold" panose="020F0704030504030204" pitchFamily="34" charset="0"/>
              </a:rPr>
              <a:t>creations myths start with voids</a:t>
            </a:r>
            <a:r>
              <a:rPr lang="en-GB" dirty="0" smtClean="0">
                <a:latin typeface="Arial Rounded MT Bold" panose="020F0704030504030204" pitchFamily="34" charset="0"/>
              </a:rPr>
              <a:t>, water or the divine. Beliefs are rooted in culture but interpretations differ, </a:t>
            </a:r>
            <a:r>
              <a:rPr lang="en-GB" dirty="0" smtClean="0">
                <a:solidFill>
                  <a:srgbClr val="00B0F0"/>
                </a:solidFill>
                <a:latin typeface="Arial Rounded MT Bold" panose="020F0704030504030204" pitchFamily="34" charset="0"/>
              </a:rPr>
              <a:t>they hold lasting truths about the culture</a:t>
            </a:r>
            <a:r>
              <a:rPr lang="en-GB" dirty="0" smtClean="0">
                <a:latin typeface="Arial Rounded MT Bold" panose="020F0704030504030204" pitchFamily="34" charset="0"/>
              </a:rPr>
              <a:t>. Mythical language if taken literally is an error. </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1064216" y="4605453"/>
            <a:ext cx="933869" cy="690562"/>
          </a:xfrm>
          <a:prstGeom prst="rect">
            <a:avLst/>
          </a:prstGeom>
        </p:spPr>
      </p:pic>
      <p:pic>
        <p:nvPicPr>
          <p:cNvPr id="5" name="Picture 4"/>
          <p:cNvPicPr>
            <a:picLocks noChangeAspect="1"/>
          </p:cNvPicPr>
          <p:nvPr/>
        </p:nvPicPr>
        <p:blipFill>
          <a:blip r:embed="rId3"/>
          <a:stretch>
            <a:fillRect/>
          </a:stretch>
        </p:blipFill>
        <p:spPr>
          <a:xfrm>
            <a:off x="11365891" y="1095303"/>
            <a:ext cx="826109" cy="703722"/>
          </a:xfrm>
          <a:prstGeom prst="rect">
            <a:avLst/>
          </a:prstGeom>
        </p:spPr>
      </p:pic>
    </p:spTree>
    <p:extLst>
      <p:ext uri="{BB962C8B-B14F-4D97-AF65-F5344CB8AC3E}">
        <p14:creationId xmlns:p14="http://schemas.microsoft.com/office/powerpoint/2010/main" val="49108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982" y="0"/>
            <a:ext cx="11693236" cy="1367415"/>
          </a:xfrm>
          <a:solidFill>
            <a:srgbClr val="FFFF00"/>
          </a:solidFill>
        </p:spPr>
        <p:txBody>
          <a:bodyPr/>
          <a:lstStyle/>
          <a:p>
            <a:r>
              <a:rPr lang="en-GB" dirty="0" smtClean="0">
                <a:latin typeface="Arial Rounded MT Bold" panose="020F0704030504030204" pitchFamily="34" charset="0"/>
              </a:rPr>
              <a:t>Creation Myths: comes out of ex nihilo (out of nothing)</a:t>
            </a:r>
            <a:endParaRPr lang="en-GB" dirty="0">
              <a:latin typeface="Arial Rounded MT Bold" panose="020F0704030504030204" pitchFamily="34" charset="0"/>
            </a:endParaRPr>
          </a:p>
        </p:txBody>
      </p:sp>
      <p:sp>
        <p:nvSpPr>
          <p:cNvPr id="3" name="Content Placeholder 2"/>
          <p:cNvSpPr>
            <a:spLocks noGrp="1"/>
          </p:cNvSpPr>
          <p:nvPr>
            <p:ph idx="1"/>
          </p:nvPr>
        </p:nvSpPr>
        <p:spPr>
          <a:xfrm>
            <a:off x="230909" y="1496292"/>
            <a:ext cx="11813309" cy="5218544"/>
          </a:xfrm>
          <a:solidFill>
            <a:schemeClr val="accent1">
              <a:lumMod val="20000"/>
              <a:lumOff val="80000"/>
            </a:schemeClr>
          </a:solidFill>
        </p:spPr>
        <p:txBody>
          <a:bodyPr>
            <a:normAutofit fontScale="92500"/>
          </a:bodyPr>
          <a:lstStyle/>
          <a:p>
            <a:r>
              <a:rPr lang="en-GB" b="1" dirty="0" smtClean="0">
                <a:latin typeface="Arial Rounded MT Bold" panose="020F0704030504030204" pitchFamily="34" charset="0"/>
              </a:rPr>
              <a:t>Genesis: </a:t>
            </a:r>
            <a:r>
              <a:rPr lang="en-GB" dirty="0" smtClean="0">
                <a:latin typeface="Arial Rounded MT Bold" panose="020F0704030504030204" pitchFamily="34" charset="0"/>
              </a:rPr>
              <a:t>Creation. </a:t>
            </a:r>
            <a:r>
              <a:rPr lang="en-GB" dirty="0" smtClean="0">
                <a:solidFill>
                  <a:srgbClr val="00B0F0"/>
                </a:solidFill>
                <a:latin typeface="Arial Rounded MT Bold" panose="020F0704030504030204" pitchFamily="34" charset="0"/>
              </a:rPr>
              <a:t>‘vastness of emptiness (void)’</a:t>
            </a:r>
            <a:r>
              <a:rPr lang="en-GB" dirty="0" smtClean="0">
                <a:latin typeface="Arial Rounded MT Bold" panose="020F0704030504030204" pitchFamily="34" charset="0"/>
              </a:rPr>
              <a:t> </a:t>
            </a:r>
            <a:r>
              <a:rPr lang="en-GB" dirty="0" smtClean="0">
                <a:solidFill>
                  <a:srgbClr val="0070C0"/>
                </a:solidFill>
                <a:latin typeface="Arial Rounded MT Bold" panose="020F0704030504030204" pitchFamily="34" charset="0"/>
              </a:rPr>
              <a:t>were seen as chaotic. </a:t>
            </a:r>
            <a:r>
              <a:rPr lang="en-GB" dirty="0" smtClean="0">
                <a:latin typeface="Arial Rounded MT Bold" panose="020F0704030504030204" pitchFamily="34" charset="0"/>
              </a:rPr>
              <a:t>But then </a:t>
            </a:r>
            <a:r>
              <a:rPr lang="en-GB" dirty="0" smtClean="0">
                <a:solidFill>
                  <a:srgbClr val="FF0000"/>
                </a:solidFill>
                <a:latin typeface="Arial Rounded MT Bold" panose="020F0704030504030204" pitchFamily="34" charset="0"/>
              </a:rPr>
              <a:t>bought under control by a God</a:t>
            </a:r>
            <a:r>
              <a:rPr lang="en-GB" dirty="0" smtClean="0">
                <a:latin typeface="Arial Rounded MT Bold" panose="020F0704030504030204" pitchFamily="34" charset="0"/>
              </a:rPr>
              <a:t>, then God of the myth who has the ability to conquer chaos can also bring land, fish , skies, bringing light into darkness and causing an order where life can flourish. </a:t>
            </a:r>
          </a:p>
          <a:p>
            <a:r>
              <a:rPr lang="en-GB" dirty="0" smtClean="0">
                <a:solidFill>
                  <a:srgbClr val="FF0000"/>
                </a:solidFill>
                <a:latin typeface="Arial Rounded MT Bold" panose="020F0704030504030204" pitchFamily="34" charset="0"/>
              </a:rPr>
              <a:t>Philip Freund </a:t>
            </a:r>
            <a:r>
              <a:rPr lang="en-GB" i="1" dirty="0" smtClean="0">
                <a:latin typeface="Arial Rounded MT Bold" panose="020F0704030504030204" pitchFamily="34" charset="0"/>
              </a:rPr>
              <a:t>Myths of Creation </a:t>
            </a:r>
            <a:r>
              <a:rPr lang="en-GB" dirty="0" smtClean="0">
                <a:latin typeface="Arial Rounded MT Bold" panose="020F0704030504030204" pitchFamily="34" charset="0"/>
              </a:rPr>
              <a:t>1964: </a:t>
            </a:r>
            <a:r>
              <a:rPr lang="en-GB" dirty="0" smtClean="0">
                <a:solidFill>
                  <a:srgbClr val="00B050"/>
                </a:solidFill>
                <a:latin typeface="Arial Rounded MT Bold" panose="020F0704030504030204" pitchFamily="34" charset="0"/>
              </a:rPr>
              <a:t>similarity of other myths Sun-Father </a:t>
            </a:r>
            <a:r>
              <a:rPr lang="en-GB" dirty="0" smtClean="0">
                <a:latin typeface="Arial Rounded MT Bold" panose="020F0704030504030204" pitchFamily="34" charset="0"/>
              </a:rPr>
              <a:t>brings about creation from the waters of divine before humankind.</a:t>
            </a:r>
          </a:p>
          <a:p>
            <a:r>
              <a:rPr lang="en-GB" dirty="0" smtClean="0">
                <a:latin typeface="Arial Rounded MT Bold" panose="020F0704030504030204" pitchFamily="34" charset="0"/>
                <a:hlinkClick r:id="rId2"/>
              </a:rPr>
              <a:t>Maori New </a:t>
            </a:r>
            <a:r>
              <a:rPr lang="en-GB" dirty="0" smtClean="0">
                <a:latin typeface="Arial Rounded MT Bold" panose="020F0704030504030204" pitchFamily="34" charset="0"/>
                <a:hlinkClick r:id="rId2"/>
              </a:rPr>
              <a:t>Zealand (PLAY) </a:t>
            </a:r>
            <a:r>
              <a:rPr lang="en-GB" dirty="0" smtClean="0">
                <a:latin typeface="Arial Rounded MT Bold" panose="020F0704030504030204" pitchFamily="34" charset="0"/>
              </a:rPr>
              <a:t>, demigod Maui pulled up the islands of New Zealand from the depths of the Ocean. </a:t>
            </a:r>
          </a:p>
          <a:p>
            <a:r>
              <a:rPr lang="en-GB" dirty="0" smtClean="0">
                <a:solidFill>
                  <a:srgbClr val="00B050"/>
                </a:solidFill>
                <a:latin typeface="Arial Rounded MT Bold" panose="020F0704030504030204" pitchFamily="34" charset="0"/>
              </a:rPr>
              <a:t>Tillich: </a:t>
            </a:r>
            <a:r>
              <a:rPr lang="en-GB" dirty="0" smtClean="0">
                <a:latin typeface="Arial Rounded MT Bold" panose="020F0704030504030204" pitchFamily="34" charset="0"/>
              </a:rPr>
              <a:t>‘Myths are always present in every act of faith, because the </a:t>
            </a:r>
            <a:r>
              <a:rPr lang="en-GB" dirty="0" smtClean="0">
                <a:solidFill>
                  <a:srgbClr val="00B0F0"/>
                </a:solidFill>
                <a:latin typeface="Arial Rounded MT Bold" panose="020F0704030504030204" pitchFamily="34" charset="0"/>
              </a:rPr>
              <a:t>language of faith is the symbol </a:t>
            </a:r>
            <a:r>
              <a:rPr lang="en-GB" dirty="0" smtClean="0">
                <a:latin typeface="Arial Rounded MT Bold" panose="020F0704030504030204" pitchFamily="34" charset="0"/>
              </a:rPr>
              <a:t>… </a:t>
            </a:r>
            <a:r>
              <a:rPr lang="en-GB" i="1" dirty="0" smtClean="0">
                <a:latin typeface="Arial Rounded MT Bold" panose="020F0704030504030204" pitchFamily="34" charset="0"/>
              </a:rPr>
              <a:t>it puts the stories of the God’s into the framework of time and space although it belongs to the nature of the ultimate to be beyond time and space’. </a:t>
            </a:r>
            <a:endParaRPr lang="en-GB" i="1"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0746639" y="3529533"/>
            <a:ext cx="1445361" cy="1413525"/>
          </a:xfrm>
          <a:prstGeom prst="rect">
            <a:avLst/>
          </a:prstGeom>
        </p:spPr>
      </p:pic>
      <p:pic>
        <p:nvPicPr>
          <p:cNvPr id="5" name="Picture 4"/>
          <p:cNvPicPr>
            <a:picLocks noChangeAspect="1"/>
          </p:cNvPicPr>
          <p:nvPr/>
        </p:nvPicPr>
        <p:blipFill rotWithShape="1">
          <a:blip r:embed="rId4"/>
          <a:srcRect l="11156" t="8044" r="10253" b="23620"/>
          <a:stretch/>
        </p:blipFill>
        <p:spPr>
          <a:xfrm>
            <a:off x="11326373" y="2389568"/>
            <a:ext cx="791736" cy="742594"/>
          </a:xfrm>
          <a:prstGeom prst="rect">
            <a:avLst/>
          </a:prstGeom>
        </p:spPr>
      </p:pic>
    </p:spTree>
    <p:extLst>
      <p:ext uri="{BB962C8B-B14F-4D97-AF65-F5344CB8AC3E}">
        <p14:creationId xmlns:p14="http://schemas.microsoft.com/office/powerpoint/2010/main" val="413288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3667" y="144967"/>
            <a:ext cx="6335751" cy="1545722"/>
          </a:xfrm>
          <a:solidFill>
            <a:srgbClr val="FFFF00"/>
          </a:solidFill>
        </p:spPr>
        <p:txBody>
          <a:bodyPr>
            <a:normAutofit fontScale="90000"/>
          </a:bodyPr>
          <a:lstStyle/>
          <a:p>
            <a:r>
              <a:rPr lang="en-GB" dirty="0" smtClean="0">
                <a:latin typeface="Arial Rounded MT Bold" panose="020F0704030504030204" pitchFamily="34" charset="0"/>
              </a:rPr>
              <a:t>Creation Myths: comes out of ex nihilo (out of nothing)</a:t>
            </a:r>
            <a:endParaRPr lang="en-GB" dirty="0">
              <a:latin typeface="Arial Rounded MT Bold" panose="020F0704030504030204" pitchFamily="34" charset="0"/>
            </a:endParaRPr>
          </a:p>
        </p:txBody>
      </p:sp>
      <p:sp>
        <p:nvSpPr>
          <p:cNvPr id="3" name="Content Placeholder 2"/>
          <p:cNvSpPr>
            <a:spLocks noGrp="1"/>
          </p:cNvSpPr>
          <p:nvPr>
            <p:ph sz="half" idx="1"/>
          </p:nvPr>
        </p:nvSpPr>
        <p:spPr>
          <a:xfrm>
            <a:off x="5755886" y="1842989"/>
            <a:ext cx="6233531" cy="4881196"/>
          </a:xfrm>
          <a:solidFill>
            <a:schemeClr val="accent1">
              <a:lumMod val="20000"/>
              <a:lumOff val="80000"/>
            </a:schemeClr>
          </a:solidFill>
        </p:spPr>
        <p:txBody>
          <a:bodyPr>
            <a:normAutofit/>
          </a:bodyPr>
          <a:lstStyle/>
          <a:p>
            <a:r>
              <a:rPr lang="en-GB" dirty="0" smtClean="0">
                <a:solidFill>
                  <a:srgbClr val="00B0F0"/>
                </a:solidFill>
                <a:latin typeface="Arial Rounded MT Bold" panose="020F0704030504030204" pitchFamily="34" charset="0"/>
              </a:rPr>
              <a:t>‘Let us humankind in our image’. </a:t>
            </a:r>
            <a:r>
              <a:rPr lang="en-GB" dirty="0" smtClean="0">
                <a:latin typeface="Arial Rounded MT Bold" panose="020F0704030504030204" pitchFamily="34" charset="0"/>
              </a:rPr>
              <a:t>Through mythical language we are</a:t>
            </a:r>
            <a:r>
              <a:rPr lang="en-GB" dirty="0" smtClean="0">
                <a:solidFill>
                  <a:srgbClr val="FFC000"/>
                </a:solidFill>
                <a:latin typeface="Arial Rounded MT Bold" panose="020F0704030504030204" pitchFamily="34" charset="0"/>
              </a:rPr>
              <a:t> stewards </a:t>
            </a:r>
            <a:r>
              <a:rPr lang="en-GB" dirty="0" smtClean="0">
                <a:latin typeface="Arial Rounded MT Bold" panose="020F0704030504030204" pitchFamily="34" charset="0"/>
              </a:rPr>
              <a:t>that look after the Earth. It provides the insight into the purpose of existence. The language of myth provides non-cognitive , deeper understanding.</a:t>
            </a:r>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230909" y="4908452"/>
            <a:ext cx="3552825" cy="1285875"/>
          </a:xfrm>
          <a:prstGeom prst="rect">
            <a:avLst/>
          </a:prstGeom>
        </p:spPr>
      </p:pic>
      <p:pic>
        <p:nvPicPr>
          <p:cNvPr id="6" name="Picture 5"/>
          <p:cNvPicPr>
            <a:picLocks noChangeAspect="1"/>
          </p:cNvPicPr>
          <p:nvPr/>
        </p:nvPicPr>
        <p:blipFill>
          <a:blip r:embed="rId3"/>
          <a:stretch>
            <a:fillRect/>
          </a:stretch>
        </p:blipFill>
        <p:spPr>
          <a:xfrm>
            <a:off x="-1" y="54849"/>
            <a:ext cx="5553307" cy="6803151"/>
          </a:xfrm>
          <a:prstGeom prst="rect">
            <a:avLst/>
          </a:prstGeom>
        </p:spPr>
      </p:pic>
    </p:spTree>
    <p:extLst>
      <p:ext uri="{BB962C8B-B14F-4D97-AF65-F5344CB8AC3E}">
        <p14:creationId xmlns:p14="http://schemas.microsoft.com/office/powerpoint/2010/main" val="281242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129309"/>
            <a:ext cx="11767127" cy="1561379"/>
          </a:xfrm>
          <a:solidFill>
            <a:srgbClr val="FFFF00"/>
          </a:solidFill>
        </p:spPr>
        <p:txBody>
          <a:bodyPr/>
          <a:lstStyle/>
          <a:p>
            <a:r>
              <a:rPr lang="en-GB" dirty="0" smtClean="0">
                <a:latin typeface="Arial Rounded MT Bold" panose="020F0704030504030204" pitchFamily="34" charset="0"/>
              </a:rPr>
              <a:t>Heroic myths and myths of good against evil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 y="1825624"/>
            <a:ext cx="12034982" cy="5032375"/>
          </a:xfrm>
          <a:solidFill>
            <a:schemeClr val="accent1">
              <a:lumMod val="20000"/>
              <a:lumOff val="80000"/>
            </a:schemeClr>
          </a:solidFill>
        </p:spPr>
        <p:txBody>
          <a:bodyPr/>
          <a:lstStyle/>
          <a:p>
            <a:r>
              <a:rPr lang="en-GB" dirty="0" err="1" smtClean="0">
                <a:solidFill>
                  <a:srgbClr val="FFC000"/>
                </a:solidFill>
                <a:latin typeface="Arial Rounded MT Bold" panose="020F0704030504030204" pitchFamily="34" charset="0"/>
              </a:rPr>
              <a:t>Moomen</a:t>
            </a:r>
            <a:r>
              <a:rPr lang="en-GB" dirty="0" smtClean="0">
                <a:latin typeface="Arial Rounded MT Bold" panose="020F0704030504030204" pitchFamily="34" charset="0"/>
              </a:rPr>
              <a:t> : ‘Myths explores the deeper inner questions and problems that trouble humankind’. The Solar hero is the source of all life across different cultures and religions </a:t>
            </a:r>
            <a:r>
              <a:rPr lang="en-GB" dirty="0" smtClean="0">
                <a:solidFill>
                  <a:srgbClr val="0070C0"/>
                </a:solidFill>
                <a:latin typeface="Arial Rounded MT Bold" panose="020F0704030504030204" pitchFamily="34" charset="0"/>
              </a:rPr>
              <a:t>such as Sun God Ra- Egyptians he as life-giving abilities.</a:t>
            </a:r>
            <a:r>
              <a:rPr lang="en-GB" dirty="0" smtClean="0">
                <a:latin typeface="Arial Rounded MT Bold" panose="020F0704030504030204" pitchFamily="34" charset="0"/>
              </a:rPr>
              <a:t> The cycle of seasons were rooted in Egyptian and Greek Gods. </a:t>
            </a:r>
            <a:r>
              <a:rPr lang="en-GB" dirty="0" smtClean="0">
                <a:solidFill>
                  <a:srgbClr val="FFC000"/>
                </a:solidFill>
                <a:latin typeface="Arial Rounded MT Bold" panose="020F0704030504030204" pitchFamily="34" charset="0"/>
              </a:rPr>
              <a:t>The archetype (solar hero –direct evolution Sun God) </a:t>
            </a:r>
            <a:r>
              <a:rPr lang="en-GB" dirty="0" smtClean="0">
                <a:latin typeface="Arial Rounded MT Bold" panose="020F0704030504030204" pitchFamily="34" charset="0"/>
              </a:rPr>
              <a:t>– the agent of order is destroyed by Chaos then bought back to life in a victory against enemies. For </a:t>
            </a:r>
            <a:r>
              <a:rPr lang="en-GB" dirty="0" smtClean="0">
                <a:solidFill>
                  <a:srgbClr val="FFC000"/>
                </a:solidFill>
                <a:latin typeface="Arial Rounded MT Bold" panose="020F0704030504030204" pitchFamily="34" charset="0"/>
              </a:rPr>
              <a:t>example Rama battles with </a:t>
            </a:r>
            <a:r>
              <a:rPr lang="en-GB" dirty="0" err="1" smtClean="0">
                <a:solidFill>
                  <a:srgbClr val="FFC000"/>
                </a:solidFill>
                <a:latin typeface="Arial Rounded MT Bold" panose="020F0704030504030204" pitchFamily="34" charset="0"/>
              </a:rPr>
              <a:t>Ravana</a:t>
            </a:r>
            <a:r>
              <a:rPr lang="en-GB" dirty="0" smtClean="0">
                <a:solidFill>
                  <a:srgbClr val="FFC000"/>
                </a:solidFill>
                <a:latin typeface="Arial Rounded MT Bold" panose="020F0704030504030204" pitchFamily="34" charset="0"/>
              </a:rPr>
              <a:t> to save </a:t>
            </a:r>
            <a:r>
              <a:rPr lang="en-GB" dirty="0" err="1" smtClean="0">
                <a:solidFill>
                  <a:srgbClr val="FFC000"/>
                </a:solidFill>
                <a:latin typeface="Arial Rounded MT Bold" panose="020F0704030504030204" pitchFamily="34" charset="0"/>
              </a:rPr>
              <a:t>Sita</a:t>
            </a:r>
            <a:r>
              <a:rPr lang="en-GB" dirty="0" smtClean="0">
                <a:latin typeface="Arial Rounded MT Bold" panose="020F0704030504030204" pitchFamily="34" charset="0"/>
              </a:rPr>
              <a:t>.</a:t>
            </a:r>
          </a:p>
          <a:p>
            <a:endParaRPr lang="en-GB"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10846418" y="4691483"/>
            <a:ext cx="1029631" cy="2166515"/>
          </a:xfrm>
          <a:prstGeom prst="rect">
            <a:avLst/>
          </a:prstGeom>
        </p:spPr>
      </p:pic>
      <p:pic>
        <p:nvPicPr>
          <p:cNvPr id="5" name="Picture 4"/>
          <p:cNvPicPr>
            <a:picLocks noChangeAspect="1"/>
          </p:cNvPicPr>
          <p:nvPr/>
        </p:nvPicPr>
        <p:blipFill>
          <a:blip r:embed="rId3"/>
          <a:stretch>
            <a:fillRect/>
          </a:stretch>
        </p:blipFill>
        <p:spPr>
          <a:xfrm>
            <a:off x="267855" y="5075004"/>
            <a:ext cx="2705100" cy="1685925"/>
          </a:xfrm>
          <a:prstGeom prst="rect">
            <a:avLst/>
          </a:prstGeom>
        </p:spPr>
      </p:pic>
    </p:spTree>
    <p:extLst>
      <p:ext uri="{BB962C8B-B14F-4D97-AF65-F5344CB8AC3E}">
        <p14:creationId xmlns:p14="http://schemas.microsoft.com/office/powerpoint/2010/main" val="312740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2790" cy="2416640"/>
          </a:xfrm>
          <a:solidFill>
            <a:srgbClr val="FFFF00"/>
          </a:solidFill>
        </p:spPr>
        <p:txBody>
          <a:bodyPr>
            <a:normAutofit fontScale="90000"/>
          </a:bodyPr>
          <a:lstStyle/>
          <a:p>
            <a:r>
              <a:rPr lang="en-GB" sz="4000" dirty="0" smtClean="0">
                <a:solidFill>
                  <a:srgbClr val="0070C0"/>
                </a:solidFill>
                <a:latin typeface="Arial Rounded MT Bold" panose="020F0704030504030204" pitchFamily="34" charset="0"/>
              </a:rPr>
              <a:t>Heroic </a:t>
            </a:r>
            <a:r>
              <a:rPr lang="en-GB" sz="4000" dirty="0">
                <a:solidFill>
                  <a:srgbClr val="0070C0"/>
                </a:solidFill>
                <a:latin typeface="Arial Rounded MT Bold" panose="020F0704030504030204" pitchFamily="34" charset="0"/>
              </a:rPr>
              <a:t>Myths Worksheet: </a:t>
            </a:r>
            <a:r>
              <a:rPr lang="en-GB" sz="4000" dirty="0">
                <a:latin typeface="Arial Rounded MT Bold" panose="020F0704030504030204" pitchFamily="34" charset="0"/>
              </a:rPr>
              <a:t>How has the Solar hero shed light? How has it fought against darkness? How was the hero bought back to life to fight against evil? How is there a concept about the divine</a:t>
            </a:r>
            <a:r>
              <a:rPr lang="en-GB" sz="4000" dirty="0" smtClean="0">
                <a:latin typeface="Arial Rounded MT Bold" panose="020F0704030504030204" pitchFamily="34" charset="0"/>
              </a:rPr>
              <a:t>?</a:t>
            </a:r>
            <a:endParaRPr lang="en-GB" dirty="0"/>
          </a:p>
        </p:txBody>
      </p:sp>
      <p:pic>
        <p:nvPicPr>
          <p:cNvPr id="4" name="Picture 3"/>
          <p:cNvPicPr>
            <a:picLocks noChangeAspect="1"/>
          </p:cNvPicPr>
          <p:nvPr/>
        </p:nvPicPr>
        <p:blipFill>
          <a:blip r:embed="rId2"/>
          <a:stretch>
            <a:fillRect/>
          </a:stretch>
        </p:blipFill>
        <p:spPr>
          <a:xfrm>
            <a:off x="0" y="2416640"/>
            <a:ext cx="3088888" cy="4443374"/>
          </a:xfrm>
          <a:prstGeom prst="rect">
            <a:avLst/>
          </a:prstGeom>
        </p:spPr>
      </p:pic>
      <p:pic>
        <p:nvPicPr>
          <p:cNvPr id="5" name="Picture 4"/>
          <p:cNvPicPr>
            <a:picLocks noChangeAspect="1"/>
          </p:cNvPicPr>
          <p:nvPr/>
        </p:nvPicPr>
        <p:blipFill>
          <a:blip r:embed="rId3"/>
          <a:stretch>
            <a:fillRect/>
          </a:stretch>
        </p:blipFill>
        <p:spPr>
          <a:xfrm>
            <a:off x="3088888" y="2416640"/>
            <a:ext cx="3225474" cy="4441360"/>
          </a:xfrm>
          <a:prstGeom prst="rect">
            <a:avLst/>
          </a:prstGeom>
        </p:spPr>
      </p:pic>
      <p:pic>
        <p:nvPicPr>
          <p:cNvPr id="6" name="Picture 5"/>
          <p:cNvPicPr>
            <a:picLocks noChangeAspect="1"/>
          </p:cNvPicPr>
          <p:nvPr/>
        </p:nvPicPr>
        <p:blipFill>
          <a:blip r:embed="rId4"/>
          <a:stretch>
            <a:fillRect/>
          </a:stretch>
        </p:blipFill>
        <p:spPr>
          <a:xfrm>
            <a:off x="9585169" y="2416640"/>
            <a:ext cx="2613838" cy="4441360"/>
          </a:xfrm>
          <a:prstGeom prst="rect">
            <a:avLst/>
          </a:prstGeom>
        </p:spPr>
      </p:pic>
      <p:pic>
        <p:nvPicPr>
          <p:cNvPr id="7" name="Picture 6"/>
          <p:cNvPicPr>
            <a:picLocks noChangeAspect="1"/>
          </p:cNvPicPr>
          <p:nvPr/>
        </p:nvPicPr>
        <p:blipFill>
          <a:blip r:embed="rId5"/>
          <a:stretch>
            <a:fillRect/>
          </a:stretch>
        </p:blipFill>
        <p:spPr>
          <a:xfrm>
            <a:off x="6266223" y="2433482"/>
            <a:ext cx="3547609" cy="2495355"/>
          </a:xfrm>
          <a:prstGeom prst="rect">
            <a:avLst/>
          </a:prstGeom>
        </p:spPr>
      </p:pic>
      <p:pic>
        <p:nvPicPr>
          <p:cNvPr id="8" name="Picture 7"/>
          <p:cNvPicPr>
            <a:picLocks noChangeAspect="1"/>
          </p:cNvPicPr>
          <p:nvPr/>
        </p:nvPicPr>
        <p:blipFill>
          <a:blip r:embed="rId6"/>
          <a:stretch>
            <a:fillRect/>
          </a:stretch>
        </p:blipFill>
        <p:spPr>
          <a:xfrm>
            <a:off x="6314362" y="4833280"/>
            <a:ext cx="3499470" cy="2024720"/>
          </a:xfrm>
          <a:prstGeom prst="rect">
            <a:avLst/>
          </a:prstGeom>
        </p:spPr>
      </p:pic>
    </p:spTree>
    <p:extLst>
      <p:ext uri="{BB962C8B-B14F-4D97-AF65-F5344CB8AC3E}">
        <p14:creationId xmlns:p14="http://schemas.microsoft.com/office/powerpoint/2010/main" val="325576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 y="147783"/>
            <a:ext cx="11822545" cy="1542906"/>
          </a:xfrm>
          <a:solidFill>
            <a:srgbClr val="FFFF00"/>
          </a:solidFill>
        </p:spPr>
        <p:txBody>
          <a:bodyPr/>
          <a:lstStyle/>
          <a:p>
            <a:r>
              <a:rPr lang="en-GB" dirty="0" smtClean="0">
                <a:latin typeface="Arial Rounded MT Bold" panose="020F0704030504030204" pitchFamily="34" charset="0"/>
              </a:rPr>
              <a:t>Challenges to myths and problems associated with them </a:t>
            </a:r>
            <a:endParaRPr lang="en-GB" dirty="0">
              <a:latin typeface="Arial Rounded MT Bold" panose="020F0704030504030204" pitchFamily="34" charset="0"/>
            </a:endParaRPr>
          </a:p>
        </p:txBody>
      </p:sp>
      <p:sp>
        <p:nvSpPr>
          <p:cNvPr id="3" name="Content Placeholder 2"/>
          <p:cNvSpPr>
            <a:spLocks noGrp="1"/>
          </p:cNvSpPr>
          <p:nvPr>
            <p:ph idx="1"/>
          </p:nvPr>
        </p:nvSpPr>
        <p:spPr>
          <a:xfrm>
            <a:off x="193963" y="1825625"/>
            <a:ext cx="11822545" cy="4907684"/>
          </a:xfrm>
          <a:solidFill>
            <a:schemeClr val="accent1">
              <a:lumMod val="20000"/>
              <a:lumOff val="80000"/>
            </a:schemeClr>
          </a:solidFill>
        </p:spPr>
        <p:txBody>
          <a:bodyPr/>
          <a:lstStyle/>
          <a:p>
            <a:r>
              <a:rPr lang="en-GB" dirty="0" smtClean="0">
                <a:latin typeface="Arial Rounded MT Bold" panose="020F0704030504030204" pitchFamily="34" charset="0"/>
              </a:rPr>
              <a:t>Does the myth have integrity? Does it reveal truths? It is the foundation for society? How about </a:t>
            </a:r>
            <a:r>
              <a:rPr lang="en-GB" u="sng" dirty="0" smtClean="0">
                <a:solidFill>
                  <a:srgbClr val="00B050"/>
                </a:solidFill>
                <a:latin typeface="Arial Rounded MT Bold" panose="020F0704030504030204" pitchFamily="34" charset="0"/>
              </a:rPr>
              <a:t>competing truths </a:t>
            </a:r>
            <a:r>
              <a:rPr lang="en-GB" dirty="0" smtClean="0">
                <a:latin typeface="Arial Rounded MT Bold" panose="020F0704030504030204" pitchFamily="34" charset="0"/>
              </a:rPr>
              <a:t>such as </a:t>
            </a:r>
            <a:r>
              <a:rPr lang="en-GB" dirty="0" smtClean="0">
                <a:solidFill>
                  <a:srgbClr val="0070C0"/>
                </a:solidFill>
                <a:latin typeface="Arial Rounded MT Bold" panose="020F0704030504030204" pitchFamily="34" charset="0"/>
              </a:rPr>
              <a:t>Darwin’s Origin of the Species 1859</a:t>
            </a:r>
            <a:r>
              <a:rPr lang="en-GB" dirty="0" smtClean="0">
                <a:latin typeface="Arial Rounded MT Bold" panose="020F0704030504030204" pitchFamily="34" charset="0"/>
              </a:rPr>
              <a:t>. What happens when a myth predates Judeo-Christian myths? If the myth is not unique then does the religious claims not unique? The meaning of the myth may alter to fit the mood of the day, but destabilises the meaning of the myth.</a:t>
            </a:r>
          </a:p>
          <a:p>
            <a:r>
              <a:rPr lang="en-GB" dirty="0" err="1" smtClean="0">
                <a:solidFill>
                  <a:srgbClr val="00B050"/>
                </a:solidFill>
                <a:latin typeface="Arial Rounded MT Bold" panose="020F0704030504030204" pitchFamily="34" charset="0"/>
              </a:rPr>
              <a:t>Bultmann</a:t>
            </a:r>
            <a:r>
              <a:rPr lang="en-GB" i="1" dirty="0" smtClean="0">
                <a:latin typeface="Arial Rounded MT Bold" panose="020F0704030504030204" pitchFamily="34" charset="0"/>
              </a:rPr>
              <a:t> objects to myth </a:t>
            </a:r>
            <a:r>
              <a:rPr lang="en-GB" i="1" u="sng" dirty="0" smtClean="0">
                <a:solidFill>
                  <a:srgbClr val="FF0000"/>
                </a:solidFill>
                <a:latin typeface="Arial Rounded MT Bold" panose="020F0704030504030204" pitchFamily="34" charset="0"/>
              </a:rPr>
              <a:t>because it tries to represent the divine the objective categories of the physical world… </a:t>
            </a:r>
            <a:r>
              <a:rPr lang="en-GB" i="1" dirty="0" smtClean="0">
                <a:latin typeface="Arial Rounded MT Bold" panose="020F0704030504030204" pitchFamily="34" charset="0"/>
              </a:rPr>
              <a:t>they are scientifically untenable in the world of lawful cause and effect</a:t>
            </a:r>
            <a:r>
              <a:rPr lang="en-GB" dirty="0" smtClean="0">
                <a:latin typeface="Arial Rounded MT Bold" panose="020F0704030504030204" pitchFamily="34" charset="0"/>
              </a:rPr>
              <a:t>. </a:t>
            </a:r>
            <a:r>
              <a:rPr lang="en-GB" dirty="0" err="1" smtClean="0">
                <a:solidFill>
                  <a:srgbClr val="00B050"/>
                </a:solidFill>
                <a:latin typeface="Arial Rounded MT Bold" panose="020F0704030504030204" pitchFamily="34" charset="0"/>
              </a:rPr>
              <a:t>Bultmann</a:t>
            </a:r>
            <a:r>
              <a:rPr lang="en-GB" dirty="0" smtClean="0">
                <a:latin typeface="Arial Rounded MT Bold" panose="020F0704030504030204" pitchFamily="34" charset="0"/>
              </a:rPr>
              <a:t> rejects the </a:t>
            </a:r>
            <a:r>
              <a:rPr lang="en-GB" dirty="0" smtClean="0">
                <a:solidFill>
                  <a:srgbClr val="FF0000"/>
                </a:solidFill>
                <a:latin typeface="Arial Rounded MT Bold" panose="020F0704030504030204" pitchFamily="34" charset="0"/>
              </a:rPr>
              <a:t>mythological language of the NT as its unhelpful to the modern mind. </a:t>
            </a:r>
            <a:endParaRPr lang="en-GB" dirty="0">
              <a:solidFill>
                <a:srgbClr val="FF0000"/>
              </a:solidFill>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10794380" y="1"/>
            <a:ext cx="1397620" cy="1890046"/>
          </a:xfrm>
          <a:prstGeom prst="rect">
            <a:avLst/>
          </a:prstGeom>
        </p:spPr>
      </p:pic>
    </p:spTree>
    <p:extLst>
      <p:ext uri="{BB962C8B-B14F-4D97-AF65-F5344CB8AC3E}">
        <p14:creationId xmlns:p14="http://schemas.microsoft.com/office/powerpoint/2010/main" val="50132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1"/>
            <a:ext cx="12108873" cy="1690688"/>
          </a:xfrm>
          <a:solidFill>
            <a:srgbClr val="FFFF00"/>
          </a:solidFill>
        </p:spPr>
        <p:txBody>
          <a:bodyPr>
            <a:normAutofit fontScale="90000"/>
          </a:bodyPr>
          <a:lstStyle/>
          <a:p>
            <a:r>
              <a:rPr lang="en-GB" dirty="0" smtClean="0">
                <a:latin typeface="Arial Rounded MT Bold" panose="020F0704030504030204" pitchFamily="34" charset="0"/>
              </a:rPr>
              <a:t>AO2: The effectiveness of the terms of non-cognitive, analogical and mythical as solutions to the problems of religious language </a:t>
            </a:r>
            <a:endParaRPr lang="en-GB" dirty="0">
              <a:latin typeface="Arial Rounded MT Bold" panose="020F0704030504030204" pitchFamily="34" charset="0"/>
            </a:endParaRPr>
          </a:p>
        </p:txBody>
      </p:sp>
      <p:sp>
        <p:nvSpPr>
          <p:cNvPr id="5" name="Content Placeholder 4"/>
          <p:cNvSpPr>
            <a:spLocks noGrp="1"/>
          </p:cNvSpPr>
          <p:nvPr>
            <p:ph sz="half" idx="1"/>
          </p:nvPr>
        </p:nvSpPr>
        <p:spPr>
          <a:xfrm>
            <a:off x="166255" y="1825625"/>
            <a:ext cx="5853545" cy="4898448"/>
          </a:xfrm>
          <a:solidFill>
            <a:schemeClr val="accent1">
              <a:lumMod val="20000"/>
              <a:lumOff val="80000"/>
            </a:schemeClr>
          </a:solidFill>
        </p:spPr>
        <p:txBody>
          <a:bodyPr>
            <a:normAutofit fontScale="92500"/>
          </a:bodyPr>
          <a:lstStyle/>
          <a:p>
            <a:r>
              <a:rPr lang="en-GB" dirty="0" smtClean="0">
                <a:solidFill>
                  <a:srgbClr val="00B050"/>
                </a:solidFill>
                <a:latin typeface="Arial Rounded MT Bold" panose="020F0704030504030204" pitchFamily="34" charset="0"/>
              </a:rPr>
              <a:t>Words are abstract</a:t>
            </a:r>
            <a:r>
              <a:rPr lang="en-GB" dirty="0" smtClean="0">
                <a:latin typeface="Arial Rounded MT Bold" panose="020F0704030504030204" pitchFamily="34" charset="0"/>
              </a:rPr>
              <a:t>, vague; this was an issue to logical positivists. It </a:t>
            </a:r>
            <a:r>
              <a:rPr lang="en-GB" dirty="0" smtClean="0">
                <a:solidFill>
                  <a:srgbClr val="FF0000"/>
                </a:solidFill>
                <a:latin typeface="Arial Rounded MT Bold" panose="020F0704030504030204" pitchFamily="34" charset="0"/>
              </a:rPr>
              <a:t>cannot be verified or falsified</a:t>
            </a:r>
            <a:r>
              <a:rPr lang="en-GB" dirty="0" smtClean="0">
                <a:latin typeface="Arial Rounded MT Bold" panose="020F0704030504030204" pitchFamily="34" charset="0"/>
              </a:rPr>
              <a:t>. </a:t>
            </a:r>
          </a:p>
          <a:p>
            <a:r>
              <a:rPr lang="en-GB" dirty="0" smtClean="0">
                <a:latin typeface="Arial Rounded MT Bold" panose="020F0704030504030204" pitchFamily="34" charset="0"/>
              </a:rPr>
              <a:t>If religious language is non-cognitive it cannot make factual statements, therefore </a:t>
            </a:r>
            <a:r>
              <a:rPr lang="en-GB" dirty="0" smtClean="0">
                <a:solidFill>
                  <a:srgbClr val="00B050"/>
                </a:solidFill>
                <a:latin typeface="Arial Rounded MT Bold" panose="020F0704030504030204" pitchFamily="34" charset="0"/>
              </a:rPr>
              <a:t>sacred writings are the word of God- </a:t>
            </a:r>
            <a:r>
              <a:rPr lang="en-GB" dirty="0" smtClean="0">
                <a:latin typeface="Arial Rounded MT Bold" panose="020F0704030504030204" pitchFamily="34" charset="0"/>
              </a:rPr>
              <a:t>are asserted as the truth. </a:t>
            </a:r>
            <a:r>
              <a:rPr lang="en-GB" dirty="0" smtClean="0">
                <a:solidFill>
                  <a:srgbClr val="0070C0"/>
                </a:solidFill>
                <a:latin typeface="Arial Rounded MT Bold" panose="020F0704030504030204" pitchFamily="34" charset="0"/>
              </a:rPr>
              <a:t>How do we know God?</a:t>
            </a:r>
            <a:r>
              <a:rPr lang="en-GB" dirty="0" smtClean="0">
                <a:latin typeface="Arial Rounded MT Bold" panose="020F0704030504030204" pitchFamily="34" charset="0"/>
              </a:rPr>
              <a:t> </a:t>
            </a:r>
          </a:p>
          <a:p>
            <a:r>
              <a:rPr lang="en-GB" dirty="0" smtClean="0">
                <a:latin typeface="Arial Rounded MT Bold" panose="020F0704030504030204" pitchFamily="34" charset="0"/>
              </a:rPr>
              <a:t>Competing myths, makes it unclear what is our purpose such as : </a:t>
            </a:r>
            <a:r>
              <a:rPr lang="en-GB" dirty="0" smtClean="0">
                <a:solidFill>
                  <a:srgbClr val="0070C0"/>
                </a:solidFill>
                <a:latin typeface="Arial Rounded MT Bold" panose="020F0704030504030204" pitchFamily="34" charset="0"/>
              </a:rPr>
              <a:t>are we play things of God</a:t>
            </a:r>
            <a:r>
              <a:rPr lang="en-GB" dirty="0" smtClean="0">
                <a:latin typeface="Arial Rounded MT Bold" panose="020F0704030504030204" pitchFamily="34" charset="0"/>
              </a:rPr>
              <a:t>?</a:t>
            </a:r>
            <a:endParaRPr lang="en-GB" dirty="0">
              <a:latin typeface="Arial Rounded MT Bold" panose="020F0704030504030204" pitchFamily="34" charset="0"/>
            </a:endParaRPr>
          </a:p>
        </p:txBody>
      </p:sp>
      <p:sp>
        <p:nvSpPr>
          <p:cNvPr id="6" name="Content Placeholder 5"/>
          <p:cNvSpPr>
            <a:spLocks noGrp="1"/>
          </p:cNvSpPr>
          <p:nvPr>
            <p:ph sz="half" idx="2"/>
          </p:nvPr>
        </p:nvSpPr>
        <p:spPr>
          <a:xfrm>
            <a:off x="6172199" y="1825625"/>
            <a:ext cx="5844309" cy="4898448"/>
          </a:xfrm>
          <a:solidFill>
            <a:schemeClr val="accent4">
              <a:lumMod val="20000"/>
              <a:lumOff val="80000"/>
            </a:schemeClr>
          </a:solidFill>
        </p:spPr>
        <p:txBody>
          <a:bodyPr>
            <a:normAutofit fontScale="92500"/>
          </a:bodyPr>
          <a:lstStyle/>
          <a:p>
            <a:r>
              <a:rPr lang="en-GB" dirty="0" smtClean="0">
                <a:solidFill>
                  <a:srgbClr val="7030A0"/>
                </a:solidFill>
                <a:latin typeface="Arial Rounded MT Bold" panose="020F0704030504030204" pitchFamily="34" charset="0"/>
              </a:rPr>
              <a:t>Treat language cognitively is narrow</a:t>
            </a:r>
            <a:r>
              <a:rPr lang="en-GB" dirty="0" smtClean="0">
                <a:latin typeface="Arial Rounded MT Bold" panose="020F0704030504030204" pitchFamily="34" charset="0"/>
              </a:rPr>
              <a:t>. Non-cognitive expresses opinions and attitudes. </a:t>
            </a:r>
            <a:r>
              <a:rPr lang="en-GB" dirty="0" smtClean="0">
                <a:solidFill>
                  <a:schemeClr val="accent1">
                    <a:lumMod val="75000"/>
                  </a:schemeClr>
                </a:solidFill>
                <a:latin typeface="Arial Rounded MT Bold" panose="020F0704030504030204" pitchFamily="34" charset="0"/>
              </a:rPr>
              <a:t>Language is powerful and it has richness and depth</a:t>
            </a:r>
            <a:r>
              <a:rPr lang="en-GB" dirty="0" smtClean="0">
                <a:latin typeface="Arial Rounded MT Bold" panose="020F0704030504030204" pitchFamily="34" charset="0"/>
              </a:rPr>
              <a:t>. </a:t>
            </a:r>
            <a:endParaRPr lang="en-GB" dirty="0">
              <a:latin typeface="Arial Rounded MT Bold" panose="020F0704030504030204" pitchFamily="34" charset="0"/>
            </a:endParaRPr>
          </a:p>
          <a:p>
            <a:r>
              <a:rPr lang="en-GB" dirty="0" smtClean="0">
                <a:solidFill>
                  <a:srgbClr val="FFC000"/>
                </a:solidFill>
                <a:latin typeface="Arial Rounded MT Bold" panose="020F0704030504030204" pitchFamily="34" charset="0"/>
              </a:rPr>
              <a:t>Myths </a:t>
            </a:r>
            <a:r>
              <a:rPr lang="en-GB" dirty="0" smtClean="0">
                <a:solidFill>
                  <a:srgbClr val="FF0000"/>
                </a:solidFill>
                <a:latin typeface="Arial Rounded MT Bold" panose="020F0704030504030204" pitchFamily="34" charset="0"/>
              </a:rPr>
              <a:t>do not have to be taken literally</a:t>
            </a:r>
            <a:r>
              <a:rPr lang="en-GB" dirty="0" smtClean="0">
                <a:solidFill>
                  <a:srgbClr val="FFC000"/>
                </a:solidFill>
                <a:latin typeface="Arial Rounded MT Bold" panose="020F0704030504030204" pitchFamily="34" charset="0"/>
              </a:rPr>
              <a:t> but they are </a:t>
            </a:r>
            <a:r>
              <a:rPr lang="en-GB" dirty="0" smtClean="0">
                <a:solidFill>
                  <a:srgbClr val="FF0000"/>
                </a:solidFill>
                <a:latin typeface="Arial Rounded MT Bold" panose="020F0704030504030204" pitchFamily="34" charset="0"/>
              </a:rPr>
              <a:t>symbolic </a:t>
            </a:r>
            <a:r>
              <a:rPr lang="en-GB" dirty="0" smtClean="0">
                <a:solidFill>
                  <a:srgbClr val="FFC000"/>
                </a:solidFill>
                <a:latin typeface="Arial Rounded MT Bold" panose="020F0704030504030204" pitchFamily="34" charset="0"/>
              </a:rPr>
              <a:t>and convey meaning</a:t>
            </a:r>
            <a:r>
              <a:rPr lang="en-GB" dirty="0" smtClean="0">
                <a:latin typeface="Arial Rounded MT Bold" panose="020F0704030504030204" pitchFamily="34" charset="0"/>
              </a:rPr>
              <a:t>. Heroic myths inspire positive behaviour like </a:t>
            </a:r>
            <a:r>
              <a:rPr lang="en-GB" dirty="0" smtClean="0">
                <a:solidFill>
                  <a:schemeClr val="accent1">
                    <a:lumMod val="75000"/>
                  </a:schemeClr>
                </a:solidFill>
                <a:latin typeface="Arial Rounded MT Bold" panose="020F0704030504030204" pitchFamily="34" charset="0"/>
              </a:rPr>
              <a:t>Aristotle’s Virtue Ethics</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pic>
        <p:nvPicPr>
          <p:cNvPr id="7" name="Picture 6"/>
          <p:cNvPicPr>
            <a:picLocks noChangeAspect="1"/>
          </p:cNvPicPr>
          <p:nvPr/>
        </p:nvPicPr>
        <p:blipFill>
          <a:blip r:embed="rId2"/>
          <a:stretch>
            <a:fillRect/>
          </a:stretch>
        </p:blipFill>
        <p:spPr>
          <a:xfrm>
            <a:off x="10669859" y="5301850"/>
            <a:ext cx="914400" cy="1063869"/>
          </a:xfrm>
          <a:prstGeom prst="rect">
            <a:avLst/>
          </a:prstGeom>
        </p:spPr>
      </p:pic>
    </p:spTree>
    <p:extLst>
      <p:ext uri="{BB962C8B-B14F-4D97-AF65-F5344CB8AC3E}">
        <p14:creationId xmlns:p14="http://schemas.microsoft.com/office/powerpoint/2010/main" val="879888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10" y="111513"/>
            <a:ext cx="11931804" cy="1579176"/>
          </a:xfrm>
          <a:solidFill>
            <a:srgbClr val="FFFF00"/>
          </a:solidFill>
        </p:spPr>
        <p:txBody>
          <a:bodyPr/>
          <a:lstStyle/>
          <a:p>
            <a:r>
              <a:rPr lang="en-GB" dirty="0" smtClean="0">
                <a:latin typeface="Arial Rounded MT Bold" panose="020F0704030504030204" pitchFamily="34" charset="0"/>
              </a:rPr>
              <a:t>AO2: The relevance of religious language issues in the 21</a:t>
            </a:r>
            <a:r>
              <a:rPr lang="en-GB" baseline="30000" dirty="0" smtClean="0">
                <a:latin typeface="Arial Rounded MT Bold" panose="020F0704030504030204" pitchFamily="34" charset="0"/>
              </a:rPr>
              <a:t>st</a:t>
            </a:r>
            <a:r>
              <a:rPr lang="en-GB" dirty="0" smtClean="0">
                <a:latin typeface="Arial Rounded MT Bold" panose="020F0704030504030204" pitchFamily="34" charset="0"/>
              </a:rPr>
              <a:t> century</a:t>
            </a:r>
            <a:endParaRPr lang="en-GB" dirty="0">
              <a:latin typeface="Arial Rounded MT Bold" panose="020F0704030504030204" pitchFamily="34" charset="0"/>
            </a:endParaRPr>
          </a:p>
        </p:txBody>
      </p:sp>
      <p:sp>
        <p:nvSpPr>
          <p:cNvPr id="3" name="Content Placeholder 2"/>
          <p:cNvSpPr>
            <a:spLocks noGrp="1"/>
          </p:cNvSpPr>
          <p:nvPr>
            <p:ph sz="half" idx="1"/>
          </p:nvPr>
        </p:nvSpPr>
        <p:spPr>
          <a:xfrm>
            <a:off x="211873" y="1825624"/>
            <a:ext cx="5807927" cy="4920863"/>
          </a:xfrm>
          <a:solidFill>
            <a:schemeClr val="accent1">
              <a:lumMod val="20000"/>
              <a:lumOff val="80000"/>
            </a:schemeClr>
          </a:solidFill>
        </p:spPr>
        <p:txBody>
          <a:bodyPr/>
          <a:lstStyle/>
          <a:p>
            <a:r>
              <a:rPr lang="en-GB" dirty="0" smtClean="0">
                <a:latin typeface="Arial Rounded MT Bold" panose="020F0704030504030204" pitchFamily="34" charset="0"/>
              </a:rPr>
              <a:t>Religious language comes under fire logical positivists, the statements cannot be verified. </a:t>
            </a:r>
          </a:p>
          <a:p>
            <a:r>
              <a:rPr lang="en-GB" dirty="0" smtClean="0">
                <a:latin typeface="Arial Rounded MT Bold" panose="020F0704030504030204" pitchFamily="34" charset="0"/>
              </a:rPr>
              <a:t>Religious believers can find it difficult to articulate meaning  of their own propositions – what constitutes meaning?</a:t>
            </a:r>
            <a:endParaRPr lang="en-GB" dirty="0">
              <a:latin typeface="Arial Rounded MT Bold" panose="020F0704030504030204" pitchFamily="34" charset="0"/>
            </a:endParaRPr>
          </a:p>
        </p:txBody>
      </p:sp>
      <p:sp>
        <p:nvSpPr>
          <p:cNvPr id="4" name="Content Placeholder 3"/>
          <p:cNvSpPr>
            <a:spLocks noGrp="1"/>
          </p:cNvSpPr>
          <p:nvPr>
            <p:ph sz="half" idx="2"/>
          </p:nvPr>
        </p:nvSpPr>
        <p:spPr>
          <a:xfrm>
            <a:off x="6172199" y="1825625"/>
            <a:ext cx="5848815" cy="4920862"/>
          </a:xfrm>
          <a:solidFill>
            <a:schemeClr val="accent4">
              <a:lumMod val="20000"/>
              <a:lumOff val="80000"/>
            </a:schemeClr>
          </a:solidFill>
        </p:spPr>
        <p:txBody>
          <a:bodyPr/>
          <a:lstStyle/>
          <a:p>
            <a:r>
              <a:rPr lang="en-GB" dirty="0" smtClean="0">
                <a:latin typeface="Arial Rounded MT Bold" panose="020F0704030504030204" pitchFamily="34" charset="0"/>
              </a:rPr>
              <a:t>Popper, Randall, Tillich and Wittgenstein: meaningful in language . </a:t>
            </a:r>
            <a:endParaRPr lang="en-GB" dirty="0">
              <a:latin typeface="Arial Rounded MT Bold" panose="020F0704030504030204" pitchFamily="34" charset="0"/>
            </a:endParaRPr>
          </a:p>
        </p:txBody>
      </p:sp>
    </p:spTree>
    <p:extLst>
      <p:ext uri="{BB962C8B-B14F-4D97-AF65-F5344CB8AC3E}">
        <p14:creationId xmlns:p14="http://schemas.microsoft.com/office/powerpoint/2010/main" val="1310280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861</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Calibri</vt:lpstr>
      <vt:lpstr>Calibri Light</vt:lpstr>
      <vt:lpstr>Office Theme</vt:lpstr>
      <vt:lpstr>Theme 4: Religious Language </vt:lpstr>
      <vt:lpstr>Complex form of mythical language that communicates values and insights into purpose of existence </vt:lpstr>
      <vt:lpstr>Creation Myths: comes out of ex nihilo (out of nothing)</vt:lpstr>
      <vt:lpstr>Creation Myths: comes out of ex nihilo (out of nothing)</vt:lpstr>
      <vt:lpstr>Heroic myths and myths of good against evil </vt:lpstr>
      <vt:lpstr>Heroic Myths Worksheet: How has the Solar hero shed light? How has it fought against darkness? How was the hero bought back to life to fight against evil? How is there a concept about the divine?</vt:lpstr>
      <vt:lpstr>Challenges to myths and problems associated with them </vt:lpstr>
      <vt:lpstr>AO2: The effectiveness of the terms of non-cognitive, analogical and mythical as solutions to the problems of religious language </vt:lpstr>
      <vt:lpstr>AO2: The relevance of religious language issues in the 21st century</vt:lpstr>
    </vt:vector>
  </TitlesOfParts>
  <Company>Thomas Tallis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4: Religious Language</dc:title>
  <dc:creator>Rahima Choudhury</dc:creator>
  <cp:lastModifiedBy>Rahima Choudhury</cp:lastModifiedBy>
  <cp:revision>28</cp:revision>
  <dcterms:created xsi:type="dcterms:W3CDTF">2019-08-27T15:37:29Z</dcterms:created>
  <dcterms:modified xsi:type="dcterms:W3CDTF">2019-08-28T17:06:03Z</dcterms:modified>
</cp:coreProperties>
</file>